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</p:sldMasterIdLst>
  <p:notesMasterIdLst>
    <p:notesMasterId r:id="rId85"/>
  </p:notesMasterIdLst>
  <p:handoutMasterIdLst>
    <p:handoutMasterId r:id="rId86"/>
  </p:handoutMasterIdLst>
  <p:sldIdLst>
    <p:sldId id="256" r:id="rId6"/>
    <p:sldId id="773" r:id="rId7"/>
    <p:sldId id="774" r:id="rId8"/>
    <p:sldId id="724" r:id="rId9"/>
    <p:sldId id="725" r:id="rId10"/>
    <p:sldId id="726" r:id="rId11"/>
    <p:sldId id="788" r:id="rId12"/>
    <p:sldId id="728" r:id="rId13"/>
    <p:sldId id="729" r:id="rId14"/>
    <p:sldId id="714" r:id="rId15"/>
    <p:sldId id="731" r:id="rId16"/>
    <p:sldId id="732" r:id="rId17"/>
    <p:sldId id="717" r:id="rId18"/>
    <p:sldId id="733" r:id="rId19"/>
    <p:sldId id="734" r:id="rId20"/>
    <p:sldId id="772" r:id="rId21"/>
    <p:sldId id="789" r:id="rId22"/>
    <p:sldId id="778" r:id="rId23"/>
    <p:sldId id="760" r:id="rId24"/>
    <p:sldId id="779" r:id="rId25"/>
    <p:sldId id="735" r:id="rId26"/>
    <p:sldId id="775" r:id="rId27"/>
    <p:sldId id="736" r:id="rId28"/>
    <p:sldId id="737" r:id="rId29"/>
    <p:sldId id="738" r:id="rId30"/>
    <p:sldId id="739" r:id="rId31"/>
    <p:sldId id="740" r:id="rId32"/>
    <p:sldId id="741" r:id="rId33"/>
    <p:sldId id="742" r:id="rId34"/>
    <p:sldId id="743" r:id="rId35"/>
    <p:sldId id="744" r:id="rId36"/>
    <p:sldId id="746" r:id="rId37"/>
    <p:sldId id="747" r:id="rId38"/>
    <p:sldId id="748" r:id="rId39"/>
    <p:sldId id="750" r:id="rId40"/>
    <p:sldId id="751" r:id="rId41"/>
    <p:sldId id="754" r:id="rId42"/>
    <p:sldId id="755" r:id="rId43"/>
    <p:sldId id="752" r:id="rId44"/>
    <p:sldId id="753" r:id="rId45"/>
    <p:sldId id="756" r:id="rId46"/>
    <p:sldId id="758" r:id="rId47"/>
    <p:sldId id="759" r:id="rId48"/>
    <p:sldId id="776" r:id="rId49"/>
    <p:sldId id="782" r:id="rId50"/>
    <p:sldId id="761" r:id="rId51"/>
    <p:sldId id="790" r:id="rId52"/>
    <p:sldId id="780" r:id="rId53"/>
    <p:sldId id="781" r:id="rId54"/>
    <p:sldId id="777" r:id="rId55"/>
    <p:sldId id="762" r:id="rId56"/>
    <p:sldId id="763" r:id="rId57"/>
    <p:sldId id="764" r:id="rId58"/>
    <p:sldId id="765" r:id="rId59"/>
    <p:sldId id="767" r:id="rId60"/>
    <p:sldId id="768" r:id="rId61"/>
    <p:sldId id="769" r:id="rId62"/>
    <p:sldId id="770" r:id="rId63"/>
    <p:sldId id="771" r:id="rId64"/>
    <p:sldId id="783" r:id="rId65"/>
    <p:sldId id="784" r:id="rId66"/>
    <p:sldId id="785" r:id="rId67"/>
    <p:sldId id="786" r:id="rId68"/>
    <p:sldId id="787" r:id="rId69"/>
    <p:sldId id="796" r:id="rId70"/>
    <p:sldId id="791" r:id="rId71"/>
    <p:sldId id="792" r:id="rId72"/>
    <p:sldId id="793" r:id="rId73"/>
    <p:sldId id="794" r:id="rId74"/>
    <p:sldId id="797" r:id="rId75"/>
    <p:sldId id="795" r:id="rId76"/>
    <p:sldId id="798" r:id="rId77"/>
    <p:sldId id="799" r:id="rId78"/>
    <p:sldId id="801" r:id="rId79"/>
    <p:sldId id="805" r:id="rId80"/>
    <p:sldId id="802" r:id="rId81"/>
    <p:sldId id="803" r:id="rId82"/>
    <p:sldId id="712" r:id="rId83"/>
    <p:sldId id="351" r:id="rId84"/>
  </p:sldIdLst>
  <p:sldSz cx="9144000" cy="6858000" type="screen4x3"/>
  <p:notesSz cx="6858000" cy="9144000"/>
  <p:defaultTextStyle>
    <a:defPPr>
      <a:defRPr lang="ar-A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6600"/>
    <a:srgbClr val="0000CC"/>
    <a:srgbClr val="FF6600"/>
    <a:srgbClr val="99FF33"/>
    <a:srgbClr val="804102"/>
    <a:srgbClr val="FF9900"/>
    <a:srgbClr val="0000FF"/>
    <a:srgbClr val="7ABC32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063" autoAdjust="0"/>
    <p:restoredTop sz="85455" autoAdjust="0"/>
  </p:normalViewPr>
  <p:slideViewPr>
    <p:cSldViewPr>
      <p:cViewPr varScale="1">
        <p:scale>
          <a:sx n="76" d="100"/>
          <a:sy n="76" d="100"/>
        </p:scale>
        <p:origin x="-6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slide" Target="slides/slide79.xml"/><Relationship Id="rId89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tableStyles" Target="tableStyles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79B7490-D9C6-48F6-9EFF-4A47E45199C0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250C287-582C-48EC-B260-417ED16DF2A5}" type="slidenum">
              <a:rPr lang="ar-AE" smtClean="0"/>
              <a:pPr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30729677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676D81E-D082-4F32-BEB6-A4DA795490A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A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00029C8-C62D-46E7-8018-290DC38ACF39}" type="slidenum">
              <a:rPr lang="ar-AE" smtClean="0"/>
              <a:pPr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816039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A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/>
              <a:pPr/>
              <a:t>1</a:t>
            </a:fld>
            <a:endParaRPr lang="ar-A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10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61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11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61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577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61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19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89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20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798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21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41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418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418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418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5329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697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148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6079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29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864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30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5970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31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0942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7585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0908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698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0908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9653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2281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850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39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181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40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240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41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514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4652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701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701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7986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294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294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2948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49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2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50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2948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51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5540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57716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5227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1433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6752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0363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4284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46706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59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60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61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69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70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71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72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73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74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75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76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516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78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490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/>
              <a:pPr/>
              <a:t>79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157466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8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029C8-C62D-46E7-8018-290DC38ACF39}" type="slidenum">
              <a:rPr lang="ar-AE" smtClean="0">
                <a:solidFill>
                  <a:prstClr val="black"/>
                </a:solidFill>
              </a:rPr>
              <a:pPr/>
              <a:t>9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0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688" y="4038600"/>
            <a:ext cx="9104312" cy="304800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7CAC49ED-0EED-4ABA-896A-E53EA2127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3AFC2-7C99-442E-A5E9-C00A0F5A5E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39D34-B1E3-4F98-A13C-AAF082C95D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47511-1C74-4390-9810-2DB168C94E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E715A-B4EB-4120-B4F0-0BFDC71D65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E47C3-0C92-4C8D-AD49-DEE3D42CB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E01F4-23B5-4D36-9661-60ABC18073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B08C6-4F0D-4566-BFD5-BD3F9E40C1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BC381-329B-41CE-933E-AE03C3F74C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47554-EA55-4CC8-9E9E-046FB1DE9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00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5293B-FB84-4246-AC39-194DFFC81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688" y="4038600"/>
            <a:ext cx="9104312" cy="304800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7CAC49ED-0EED-4ABA-896A-E53EA2127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00148"/>
      </p:ext>
    </p:extLst>
  </p:cSld>
  <p:clrMapOvr>
    <a:masterClrMapping/>
  </p:clrMapOvr>
  <p:transition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3AFC2-7C99-442E-A5E9-C00A0F5A5EF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904325"/>
      </p:ext>
    </p:extLst>
  </p:cSld>
  <p:clrMapOvr>
    <a:masterClrMapping/>
  </p:clrMapOvr>
  <p:transition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39D34-B1E3-4F98-A13C-AAF082C95D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621"/>
      </p:ext>
    </p:extLst>
  </p:cSld>
  <p:clrMapOvr>
    <a:masterClrMapping/>
  </p:clrMapOvr>
  <p:transition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47511-1C74-4390-9810-2DB168C94E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962704"/>
      </p:ext>
    </p:extLst>
  </p:cSld>
  <p:clrMapOvr>
    <a:masterClrMapping/>
  </p:clrMapOvr>
  <p:transition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E715A-B4EB-4120-B4F0-0BFDC71D65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360573"/>
      </p:ext>
    </p:extLst>
  </p:cSld>
  <p:clrMapOvr>
    <a:masterClrMapping/>
  </p:clrMapOvr>
  <p:transition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E47C3-0C92-4C8D-AD49-DEE3D42CBF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009863"/>
      </p:ext>
    </p:extLst>
  </p:cSld>
  <p:clrMapOvr>
    <a:masterClrMapping/>
  </p:clrMapOvr>
  <p:transition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E01F4-23B5-4D36-9661-60ABC18073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940922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B08C6-4F0D-4566-BFD5-BD3F9E40C1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438597"/>
      </p:ext>
    </p:extLst>
  </p:cSld>
  <p:clrMapOvr>
    <a:masterClrMapping/>
  </p:clrMapOvr>
  <p:transition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BC381-329B-41CE-933E-AE03C3F74C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374658"/>
      </p:ext>
    </p:extLst>
  </p:cSld>
  <p:clrMapOvr>
    <a:masterClrMapping/>
  </p:clrMapOvr>
  <p:transition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47554-EA55-4CC8-9E9E-046FB1DE97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606956"/>
      </p:ext>
    </p:extLst>
  </p:cSld>
  <p:clrMapOvr>
    <a:masterClrMapping/>
  </p:clrMapOvr>
  <p:transition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00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5293B-FB84-4246-AC39-194DFFC819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04926"/>
      </p:ext>
    </p:extLst>
  </p:cSld>
  <p:clrMapOvr>
    <a:masterClrMapping/>
  </p:clrMapOvr>
  <p:transition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688" y="4038600"/>
            <a:ext cx="9104312" cy="304800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7CAC49ED-0EED-4ABA-896A-E53EA2127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91492"/>
      </p:ext>
    </p:extLst>
  </p:cSld>
  <p:clrMapOvr>
    <a:masterClrMapping/>
  </p:clrMapOvr>
  <p:transition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3AFC2-7C99-442E-A5E9-C00A0F5A5EF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29668"/>
      </p:ext>
    </p:extLst>
  </p:cSld>
  <p:clrMapOvr>
    <a:masterClrMapping/>
  </p:clrMapOvr>
  <p:transition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39D34-B1E3-4F98-A13C-AAF082C95D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421207"/>
      </p:ext>
    </p:extLst>
  </p:cSld>
  <p:clrMapOvr>
    <a:masterClrMapping/>
  </p:clrMapOvr>
  <p:transition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47511-1C74-4390-9810-2DB168C94E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494947"/>
      </p:ext>
    </p:extLst>
  </p:cSld>
  <p:clrMapOvr>
    <a:masterClrMapping/>
  </p:clrMapOvr>
  <p:transition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E715A-B4EB-4120-B4F0-0BFDC71D65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23943"/>
      </p:ext>
    </p:extLst>
  </p:cSld>
  <p:clrMapOvr>
    <a:masterClrMapping/>
  </p:clrMapOvr>
  <p:transition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E47C3-0C92-4C8D-AD49-DEE3D42CBF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014679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E01F4-23B5-4D36-9661-60ABC18073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103048"/>
      </p:ext>
    </p:extLst>
  </p:cSld>
  <p:clrMapOvr>
    <a:masterClrMapping/>
  </p:clrMapOvr>
  <p:transition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B08C6-4F0D-4566-BFD5-BD3F9E40C1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2513"/>
      </p:ext>
    </p:extLst>
  </p:cSld>
  <p:clrMapOvr>
    <a:masterClrMapping/>
  </p:clrMapOvr>
  <p:transition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BC381-329B-41CE-933E-AE03C3F74C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323314"/>
      </p:ext>
    </p:extLst>
  </p:cSld>
  <p:clrMapOvr>
    <a:masterClrMapping/>
  </p:clrMapOvr>
  <p:transition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47554-EA55-4CC8-9E9E-046FB1DE97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442364"/>
      </p:ext>
    </p:extLst>
  </p:cSld>
  <p:clrMapOvr>
    <a:masterClrMapping/>
  </p:clrMapOvr>
  <p:transition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00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5293B-FB84-4246-AC39-194DFFC819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74572"/>
      </p:ext>
    </p:extLst>
  </p:cSld>
  <p:clrMapOvr>
    <a:masterClrMapping/>
  </p:clrMapOvr>
  <p:transition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688" y="4038600"/>
            <a:ext cx="9104312" cy="304800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7CAC49ED-0EED-4ABA-896A-E53EA2127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65566"/>
      </p:ext>
    </p:extLst>
  </p:cSld>
  <p:clrMapOvr>
    <a:masterClrMapping/>
  </p:clrMapOvr>
  <p:transition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3AFC2-7C99-442E-A5E9-C00A0F5A5EF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140848"/>
      </p:ext>
    </p:extLst>
  </p:cSld>
  <p:clrMapOvr>
    <a:masterClrMapping/>
  </p:clrMapOvr>
  <p:transition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39D34-B1E3-4F98-A13C-AAF082C95D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49576"/>
      </p:ext>
    </p:extLst>
  </p:cSld>
  <p:clrMapOvr>
    <a:masterClrMapping/>
  </p:clrMapOvr>
  <p:transition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0"/>
            <a:ext cx="4495800" cy="594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47511-1C74-4390-9810-2DB168C94E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015518"/>
      </p:ext>
    </p:extLst>
  </p:cSld>
  <p:clrMapOvr>
    <a:masterClrMapping/>
  </p:clrMapOvr>
  <p:transition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E715A-B4EB-4120-B4F0-0BFDC71D65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155526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E47C3-0C92-4C8D-AD49-DEE3D42CBF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903452"/>
      </p:ext>
    </p:extLst>
  </p:cSld>
  <p:clrMapOvr>
    <a:masterClrMapping/>
  </p:clrMapOvr>
  <p:transition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E01F4-23B5-4D36-9661-60ABC18073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069539"/>
      </p:ext>
    </p:extLst>
  </p:cSld>
  <p:clrMapOvr>
    <a:masterClrMapping/>
  </p:clrMapOvr>
  <p:transition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B08C6-4F0D-4566-BFD5-BD3F9E40C1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578275"/>
      </p:ext>
    </p:extLst>
  </p:cSld>
  <p:clrMapOvr>
    <a:masterClrMapping/>
  </p:clrMapOvr>
  <p:transition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BC381-329B-41CE-933E-AE03C3F74C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77269"/>
      </p:ext>
    </p:extLst>
  </p:cSld>
  <p:clrMapOvr>
    <a:masterClrMapping/>
  </p:clrMapOvr>
  <p:transition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47554-EA55-4CC8-9E9E-046FB1DE97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008699"/>
      </p:ext>
    </p:extLst>
  </p:cSld>
  <p:clrMapOvr>
    <a:masterClrMapping/>
  </p:clrMapOvr>
  <p:transition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00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5293B-FB84-4246-AC39-194DFFC819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2801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A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AE373-BE15-4E9C-BA64-5CEC7B91D694}" type="datetimeFigureOut">
              <a:rPr lang="ar-AE" smtClean="0"/>
              <a:pPr/>
              <a:t>03/06/1433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25634-5E44-42D7-A0DB-C8CA00D53ED6}" type="slidenum">
              <a:rPr lang="ar-AE" smtClean="0"/>
              <a:pPr/>
              <a:t>‹#›</a:t>
            </a:fld>
            <a:endParaRPr lang="ar-A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AE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498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4572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 smtClean="0">
                <a:latin typeface="+mj-lt"/>
              </a:defRPr>
            </a:lvl1pPr>
          </a:lstStyle>
          <a:p>
            <a:pPr>
              <a:defRPr/>
            </a:pPr>
            <a:fld id="{97478040-D497-4FA3-8C82-9BD60D53C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2000" i="1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•"/>
        <a:defRPr sz="2800" i="1">
          <a:solidFill>
            <a:srgbClr val="5F5F5F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600" i="1">
          <a:solidFill>
            <a:srgbClr val="5F5F5F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498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4572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 smtClean="0">
                <a:latin typeface="+mj-lt"/>
              </a:defRPr>
            </a:lvl1pPr>
          </a:lstStyle>
          <a:p>
            <a:pPr>
              <a:defRPr/>
            </a:pPr>
            <a:fld id="{97478040-D497-4FA3-8C82-9BD60D53C2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10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 thruBlk="1"/>
  </p:transition>
  <p:txStyles>
    <p:titleStyle>
      <a:lvl1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2000" i="1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•"/>
        <a:defRPr sz="2800" i="1">
          <a:solidFill>
            <a:srgbClr val="5F5F5F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600" i="1">
          <a:solidFill>
            <a:srgbClr val="5F5F5F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498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4572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 smtClean="0">
                <a:latin typeface="+mj-lt"/>
              </a:defRPr>
            </a:lvl1pPr>
          </a:lstStyle>
          <a:p>
            <a:pPr>
              <a:defRPr/>
            </a:pPr>
            <a:fld id="{97478040-D497-4FA3-8C82-9BD60D53C2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5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 thruBlk="1"/>
  </p:transition>
  <p:txStyles>
    <p:titleStyle>
      <a:lvl1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2000" i="1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•"/>
        <a:defRPr sz="2800" i="1">
          <a:solidFill>
            <a:srgbClr val="5F5F5F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600" i="1">
          <a:solidFill>
            <a:srgbClr val="5F5F5F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498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4572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 smtClean="0">
                <a:latin typeface="+mj-lt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 smtClean="0">
                <a:latin typeface="+mj-lt"/>
              </a:defRPr>
            </a:lvl1pPr>
          </a:lstStyle>
          <a:p>
            <a:pPr>
              <a:defRPr/>
            </a:pPr>
            <a:fld id="{97478040-D497-4FA3-8C82-9BD60D53C2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27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 thruBlk="1"/>
  </p:transition>
  <p:txStyles>
    <p:titleStyle>
      <a:lvl1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Eurostile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2000" i="1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•"/>
        <a:defRPr sz="2800" i="1">
          <a:solidFill>
            <a:srgbClr val="5F5F5F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600" i="1">
          <a:solidFill>
            <a:srgbClr val="5F5F5F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1400" i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5" Type="http://schemas.openxmlformats.org/officeDocument/2006/relationships/hyperlink" Target="file:///E:\06-Teaching\AVR%20Lab%202012%20-%203rd%20Year%20CE\Session_07_08\Exp.16_RC5.Receiver\GetRC5" TargetMode="Externa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Exp.17_RC5.Sender/Datasheet/tsha4400.pdf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5" Type="http://schemas.openxmlformats.org/officeDocument/2006/relationships/hyperlink" Target="file:///E:\06-Teaching\AVR%20Lab%202012%20-%203rd%20Year%20CE\Session_07_08\Exp.16_RC5.Receiver\GetRC5" TargetMode="Externa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6.gif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7.jp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8.gif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9.gif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0.emf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1.emf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2.emf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3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4.jpeg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5.png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6.emf"/><Relationship Id="rId4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2.emf"/><Relationship Id="rId4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620.png"/><Relationship Id="rId5" Type="http://schemas.openxmlformats.org/officeDocument/2006/relationships/image" Target="../media/image1610.png"/><Relationship Id="rId4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7.jpeg"/><Relationship Id="rId4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.png"/><Relationship Id="rId5" Type="http://schemas.openxmlformats.org/officeDocument/2006/relationships/image" Target="../media/image27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1.jpeg"/><Relationship Id="rId4" Type="http://schemas.openxmlformats.org/officeDocument/2006/relationships/image" Target="../media/image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2.png"/><Relationship Id="rId4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6.xml"/><Relationship Id="rId6" Type="http://schemas.openxmlformats.org/officeDocument/2006/relationships/hyperlink" Target="file:///E:\06-Teaching\AVR%20Lab%202012%20-%203rd%20Year%20CE\Session_07_08\Exp.19_UART\01-MCU2MCU%20over%20UART" TargetMode="External"/><Relationship Id="rId5" Type="http://schemas.openxmlformats.org/officeDocument/2006/relationships/image" Target="../media/image33.gif"/><Relationship Id="rId4" Type="http://schemas.openxmlformats.org/officeDocument/2006/relationships/image" Target="../media/image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4.emf"/><Relationship Id="rId4" Type="http://schemas.openxmlformats.org/officeDocument/2006/relationships/image" Target="../media/image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6.jpg"/><Relationship Id="rId5" Type="http://schemas.openxmlformats.org/officeDocument/2006/relationships/image" Target="../media/image35.gif"/><Relationship Id="rId4" Type="http://schemas.openxmlformats.org/officeDocument/2006/relationships/image" Target="../media/image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7.emf"/><Relationship Id="rId4" Type="http://schemas.openxmlformats.org/officeDocument/2006/relationships/image" Target="../media/image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6.xml"/><Relationship Id="rId6" Type="http://schemas.openxmlformats.org/officeDocument/2006/relationships/hyperlink" Target="file:///E:\06-Teaching\AVR%20Lab%202012%20-%203rd%20Year%20CE\Session_07_08\Exp.19_UART\Tools\DS_FT232R.pdf" TargetMode="External"/><Relationship Id="rId5" Type="http://schemas.openxmlformats.org/officeDocument/2006/relationships/image" Target="../media/image38.jp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9.JPG"/><Relationship Id="rId4" Type="http://schemas.openxmlformats.org/officeDocument/2006/relationships/image" Target="../media/image5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file:///E:\06-Teaching\AVR%20Lab%202012%20-%203rd%20Year%20CE\Session_07_08\Exp.19_UART\technical%20reference.pdf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5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.jpe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3.png"/><Relationship Id="rId5" Type="http://schemas.openxmlformats.org/officeDocument/2006/relationships/hyperlink" Target="file:///E:\06-Teaching\AVR%20Lab%202012%20-%203rd%20Year%20CE\Session_07_08\Exp.19_UART\IrData" TargetMode="External"/><Relationship Id="rId4" Type="http://schemas.openxmlformats.org/officeDocument/2006/relationships/image" Target="../media/image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6.gif"/><Relationship Id="rId5" Type="http://schemas.openxmlformats.org/officeDocument/2006/relationships/image" Target="../media/image44.jpg"/><Relationship Id="rId4" Type="http://schemas.openxmlformats.org/officeDocument/2006/relationships/image" Target="../media/image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6.xml"/><Relationship Id="rId5" Type="http://schemas.openxmlformats.org/officeDocument/2006/relationships/hyperlink" Target="file:///E:\06-Teaching\AVR%20Lab%202012%20-%203rd%20Year%20CE\Session_07_08\Exp.19_UART\IrData" TargetMode="External"/><Relationship Id="rId4" Type="http://schemas.openxmlformats.org/officeDocument/2006/relationships/image" Target="../media/image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8.jpg"/><Relationship Id="rId5" Type="http://schemas.openxmlformats.org/officeDocument/2006/relationships/image" Target="../media/image47.png"/><Relationship Id="rId4" Type="http://schemas.openxmlformats.org/officeDocument/2006/relationships/image" Target="../media/image5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hyperlink" Target="file:///E:\06-Teaching\AVR%20Lab%202012%20-%203rd%20Year%20CE\Session_07_08\Exp.19_UART\L14F1.pdf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9.jpg"/><Relationship Id="rId5" Type="http://schemas.openxmlformats.org/officeDocument/2006/relationships/image" Target="../media/image45.JP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0.gif"/><Relationship Id="rId5" Type="http://schemas.openxmlformats.org/officeDocument/2006/relationships/image" Target="../media/image49.jpg"/><Relationship Id="rId4" Type="http://schemas.openxmlformats.org/officeDocument/2006/relationships/image" Target="../media/image5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6.xml"/><Relationship Id="rId5" Type="http://schemas.openxmlformats.org/officeDocument/2006/relationships/hyperlink" Target="file:///E:\06-Teaching\AVR%20Lab%202012%20-%203rd%20Year%20CE\Session_07_08\Exp.19_UART\IrData" TargetMode="External"/><Relationship Id="rId4" Type="http://schemas.openxmlformats.org/officeDocument/2006/relationships/image" Target="../media/image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6.xml"/><Relationship Id="rId5" Type="http://schemas.openxmlformats.org/officeDocument/2006/relationships/hyperlink" Target="file:///E:\06-Teaching\AVR%20Lab%202012%20-%203rd%20Year%20CE\Session_07_08\Exp.19_UART\IrData" TargetMode="External"/><Relationship Id="rId4" Type="http://schemas.openxmlformats.org/officeDocument/2006/relationships/image" Target="../media/image5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57.jpeg"/><Relationship Id="rId4" Type="http://schemas.openxmlformats.org/officeDocument/2006/relationships/image" Target="../media/image5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6.xml"/><Relationship Id="rId5" Type="http://schemas.openxmlformats.org/officeDocument/2006/relationships/hyperlink" Target="file:///E:\06-Teaching\AVR%20Lab%202012%20-%203rd%20Year%20CE\Session_07_08\Exp.19_UART\IrData" TargetMode="External"/><Relationship Id="rId4" Type="http://schemas.openxmlformats.org/officeDocument/2006/relationships/image" Target="../media/image5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4.jpe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file:///E:\06-Teaching\AVR%20Lab%202012%20-%203rd%20Year%20CE\Mini-PHOENIX%202012%20Final\Schematic%20&amp;%20Layout\All.pdf" TargetMode="External"/><Relationship Id="rId3" Type="http://schemas.openxmlformats.org/officeDocument/2006/relationships/image" Target="../media/image4.jpeg"/><Relationship Id="rId7" Type="http://schemas.openxmlformats.org/officeDocument/2006/relationships/hyperlink" Target="file:///E:\06-Teaching\AVR%20Lab%202012%20-%203rd%20Year%20CE\Session_07_08\Exp.16_RC5.Receiver\Datasheet\CLRM-2038S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5496" y="5949280"/>
            <a:ext cx="550069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defTabSz="2982692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000" b="1" dirty="0" err="1" smtClean="0">
                <a:latin typeface="Garamond" pitchFamily="18" charset="0"/>
                <a:cs typeface="+mj-cs"/>
              </a:rPr>
              <a:t>Walid</a:t>
            </a:r>
            <a:r>
              <a:rPr lang="en-GB" sz="2000" b="1" dirty="0" smtClean="0">
                <a:latin typeface="Garamond" pitchFamily="18" charset="0"/>
                <a:cs typeface="+mj-cs"/>
              </a:rPr>
              <a:t> </a:t>
            </a:r>
            <a:r>
              <a:rPr lang="en-GB" sz="2000" b="1" dirty="0" err="1" smtClean="0">
                <a:latin typeface="Garamond" pitchFamily="18" charset="0"/>
                <a:cs typeface="+mj-cs"/>
              </a:rPr>
              <a:t>Balid</a:t>
            </a:r>
            <a:r>
              <a:rPr lang="en-GB" sz="2000" b="1" dirty="0" smtClean="0">
                <a:latin typeface="Garamond" pitchFamily="18" charset="0"/>
                <a:cs typeface="+mj-cs"/>
              </a:rPr>
              <a:t>, </a:t>
            </a:r>
            <a:r>
              <a:rPr lang="en-GB" sz="2000" i="1" dirty="0" err="1" smtClean="0">
                <a:latin typeface="Garamond" pitchFamily="18" charset="0"/>
                <a:cs typeface="+mj-cs"/>
              </a:rPr>
              <a:t>Ph.D</a:t>
            </a:r>
            <a:r>
              <a:rPr lang="en-GB" sz="2000" i="1" dirty="0" smtClean="0">
                <a:latin typeface="Garamond" pitchFamily="18" charset="0"/>
                <a:cs typeface="+mj-cs"/>
              </a:rPr>
              <a:t> Student</a:t>
            </a:r>
          </a:p>
          <a:p>
            <a:pPr lvl="0" algn="justLow" defTabSz="2982692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i="1" dirty="0" smtClean="0">
                <a:latin typeface="Garamond" pitchFamily="18" charset="0"/>
                <a:cs typeface="+mj-cs"/>
              </a:rPr>
              <a:t>Embedded Systems Researcher and Developer</a:t>
            </a:r>
          </a:p>
          <a:p>
            <a:pPr algn="justLow" defTabSz="2982692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i="1" dirty="0" smtClean="0">
                <a:latin typeface="Garamond" pitchFamily="18" charset="0"/>
              </a:rPr>
              <a:t>R&amp;D Manager, </a:t>
            </a:r>
            <a:r>
              <a:rPr lang="en-GB" sz="1600" dirty="0" smtClean="0">
                <a:latin typeface="Garamond" pitchFamily="18" charset="0"/>
                <a:cs typeface="+mj-cs"/>
              </a:rPr>
              <a:t>AL-AWAIL</a:t>
            </a:r>
            <a:r>
              <a:rPr lang="en-GB" sz="1600" i="1" dirty="0" smtClean="0">
                <a:latin typeface="Garamond" pitchFamily="18" charset="0"/>
                <a:cs typeface="+mj-cs"/>
              </a:rPr>
              <a:t> Co. for Electronic Engineering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300192" y="6021288"/>
            <a:ext cx="1188070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+mj-lt"/>
                <a:ea typeface="+mj-ea"/>
                <a:cs typeface="+mj-cs"/>
              </a:defRPr>
            </a:lvl1pPr>
            <a:lvl2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2pPr>
            <a:lvl3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3pPr>
            <a:lvl4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4pPr>
            <a:lvl5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5pPr>
            <a:lvl6pPr marL="4572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6pPr>
            <a:lvl7pPr marL="9144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7pPr>
            <a:lvl8pPr marL="13716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8pPr>
            <a:lvl9pPr marL="18288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9pPr>
          </a:lstStyle>
          <a:p>
            <a:pPr algn="ctr"/>
            <a:r>
              <a:rPr lang="en-US" sz="7200" b="1" kern="1200" spc="50" dirty="0" smtClean="0">
                <a:ln w="11430">
                  <a:solidFill>
                    <a:srgbClr val="FFC00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en-US" sz="7200" b="1" spc="50" dirty="0" smtClean="0">
              <a:ln w="11430">
                <a:solidFill>
                  <a:srgbClr val="FFC000"/>
                </a:solidFill>
              </a:ln>
              <a:solidFill>
                <a:srgbClr val="FF66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376" y="-13252"/>
            <a:ext cx="980728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700808"/>
            <a:ext cx="472989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2348" y="1196752"/>
            <a:ext cx="8898164" cy="53816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Y" sz="6000" b="1" kern="1200" spc="50" dirty="0" smtClean="0">
                <a:ln w="11430">
                  <a:solidFill>
                    <a:srgbClr val="FFC00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abic Typesetting" pitchFamily="66" charset="-78"/>
                <a:cs typeface="AL-Mohanad Bold" pitchFamily="2" charset="-78"/>
              </a:rPr>
              <a:t>برمجة </a:t>
            </a:r>
            <a:r>
              <a:rPr lang="ar-SA" sz="6000" b="1" kern="1200" spc="50" dirty="0" smtClean="0">
                <a:ln w="11430">
                  <a:solidFill>
                    <a:srgbClr val="FFC00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abic Typesetting" pitchFamily="66" charset="-78"/>
                <a:cs typeface="AL-Mohanad Bold" pitchFamily="2" charset="-78"/>
              </a:rPr>
              <a:t>المتحكمات المصغرة</a:t>
            </a:r>
            <a:endParaRPr lang="en-US" sz="6600" b="1" spc="50" dirty="0" smtClean="0">
              <a:ln w="11430">
                <a:solidFill>
                  <a:srgbClr val="FFC000"/>
                </a:solidFill>
              </a:ln>
              <a:solidFill>
                <a:srgbClr val="FF66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02520" y="4414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Bader" pitchFamily="2" charset="-78"/>
              </a:rPr>
              <a:t>كلية الهندسة الكهربائية والإلكترونية</a:t>
            </a:r>
            <a:endParaRPr lang="ar-SA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Monotype Koufi" pitchFamily="2" charset="-78"/>
              <a:cs typeface="Times New Roman" pitchFamily="18" charset="0"/>
            </a:endParaRPr>
          </a:p>
          <a:p>
            <a:r>
              <a:rPr lang="ar-SA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Bader" pitchFamily="2" charset="-78"/>
              </a:rPr>
              <a:t>قســـم هندســــــــة التحكم والأتمتة</a:t>
            </a:r>
            <a:endParaRPr lang="ar-SA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Monotype Koufi" pitchFamily="2" charset="-78"/>
              <a:cs typeface="Times New Roman" pitchFamily="18" charset="0"/>
            </a:endParaRPr>
          </a:p>
          <a:p>
            <a:r>
              <a:rPr lang="ar-SA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Bader" pitchFamily="2" charset="-78"/>
              </a:rPr>
              <a:t>السنـــة الثالثـــة اتصــالات</a:t>
            </a:r>
            <a:endParaRPr lang="ar-SA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Monotype Koufi" pitchFamily="2" charset="-78"/>
              <a:cs typeface="Times New Roman" pitchFamily="18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865963" y="1844824"/>
            <a:ext cx="2002181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+mj-lt"/>
                <a:ea typeface="+mj-ea"/>
                <a:cs typeface="+mj-cs"/>
              </a:defRPr>
            </a:lvl1pPr>
            <a:lvl2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2pPr>
            <a:lvl3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3pPr>
            <a:lvl4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4pPr>
            <a:lvl5pPr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5pPr>
            <a:lvl6pPr marL="4572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6pPr>
            <a:lvl7pPr marL="9144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7pPr>
            <a:lvl8pPr marL="13716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8pPr>
            <a:lvl9pPr marL="1828800" algn="l" rtl="1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5F5F5F"/>
                </a:solidFill>
                <a:latin typeface="Eurostile" pitchFamily="34" charset="0"/>
              </a:defRPr>
            </a:lvl9pPr>
          </a:lstStyle>
          <a:p>
            <a:pPr algn="ctr"/>
            <a:r>
              <a:rPr lang="en-US" sz="5400" b="1" kern="1200" spc="50" dirty="0" smtClean="0">
                <a:ln w="11430">
                  <a:solidFill>
                    <a:srgbClr val="FFC00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AVR</a:t>
            </a:r>
            <a:endParaRPr lang="en-US" sz="6600" b="1" spc="50" dirty="0" smtClean="0">
              <a:ln w="11430">
                <a:solidFill>
                  <a:srgbClr val="FFC000"/>
                </a:solidFill>
              </a:ln>
              <a:solidFill>
                <a:srgbClr val="FF66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6894228" y="6495097"/>
            <a:ext cx="2276566" cy="430396"/>
          </a:xfrm>
        </p:spPr>
        <p:txBody>
          <a:bodyPr anchor="ctr"/>
          <a:lstStyle/>
          <a:p>
            <a:pPr>
              <a:defRPr/>
            </a:pPr>
            <a:fld id="{1DD7A75A-123F-407C-998E-A48FB49FC093}" type="datetime2">
              <a:rPr lang="en-US" sz="1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Tuesday, April 24, 2012</a:t>
            </a:fld>
            <a:endParaRPr lang="en-US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توضع المحيطية على اللوحة التعليمية...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Monotype Koufi" pitchFamily="2" charset="-78"/>
              <a:cs typeface="Times New Roman" pitchFamily="18" charset="0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10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3999" cy="68579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292080" y="1728256"/>
            <a:ext cx="792088" cy="700612"/>
          </a:xfrm>
          <a:prstGeom prst="rect">
            <a:avLst/>
          </a:prstGeom>
          <a:noFill/>
          <a:ln w="381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0805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وصل شاشة إظهار </a:t>
            </a:r>
            <a:r>
              <a:rPr lang="ar-SY" sz="3200" b="1" dirty="0" err="1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كريستالية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LCD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مع متحكم 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AVR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11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92" y="620688"/>
            <a:ext cx="8645642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FF6600"/>
              </a:buClr>
            </a:pP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التعامل مع مستقبل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RC5</a:t>
            </a: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في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endParaRPr lang="ar-SY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FF"/>
              </a:buClr>
            </a:pPr>
            <a:r>
              <a:rPr lang="ar-SY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تقسم تعليمات التعامل مع مستقبل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IR-RC5</a:t>
            </a:r>
            <a:r>
              <a:rPr lang="ar-SY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في البيئة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r>
              <a:rPr lang="ar-SY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على قسمين:</a:t>
            </a:r>
          </a:p>
          <a:p>
            <a:pPr marL="1200150" lvl="1" indent="-742950" algn="just">
              <a:lnSpc>
                <a:spcPct val="150000"/>
              </a:lnSpc>
              <a:buClr>
                <a:srgbClr val="0000FF"/>
              </a:buClr>
              <a:buFont typeface="+mj-lt"/>
              <a:buAutoNum type="arabicParenR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تعليمة التهيئة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Configuration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200150" lvl="1" indent="-742950" algn="just">
              <a:lnSpc>
                <a:spcPct val="200000"/>
              </a:lnSpc>
              <a:buClr>
                <a:srgbClr val="0000FF"/>
              </a:buClr>
              <a:buFont typeface="+mj-lt"/>
              <a:buAutoNum type="arabicParenR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تعليمة قراءة المستقبل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Get RC5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8761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وصل شاشة إظهار </a:t>
            </a:r>
            <a:r>
              <a:rPr lang="ar-SY" sz="3200" b="1" dirty="0" err="1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كريستالية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LCD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مع متحكم 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AVR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12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92" y="620688"/>
            <a:ext cx="864564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FF6600"/>
              </a:buClr>
            </a:pP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التعامل مع مستقبل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RC5</a:t>
            </a: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في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endParaRPr lang="ar-SY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150000"/>
              </a:lnSpc>
              <a:buClr>
                <a:srgbClr val="0000FF"/>
              </a:buClr>
              <a:buFont typeface="+mj-lt"/>
              <a:buAutoNum type="arabicParenR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تعليمة التهيئة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Configuration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150000"/>
              </a:lnSpc>
              <a:buClr>
                <a:srgbClr val="0000FF"/>
              </a:buClr>
              <a:buFont typeface="+mj-lt"/>
              <a:buAutoNum type="arabicParenR"/>
            </a:pPr>
            <a:endParaRPr lang="ar-SY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250000"/>
              </a:lnSpc>
              <a:buClr>
                <a:srgbClr val="0000FF"/>
              </a:buClr>
              <a:buFont typeface="+mj-lt"/>
              <a:buAutoNum type="arabicParenR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تعليمة قراءة المستقبل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Get RC5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5420" y="2527500"/>
            <a:ext cx="8073044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5400" b="1" dirty="0" err="1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Config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Rc5 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=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>
                <a:solidFill>
                  <a:srgbClr val="8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Pinb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.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7</a:t>
            </a:r>
            <a:endParaRPr lang="en-US" sz="5400" dirty="0">
              <a:solidFill>
                <a:srgbClr val="FFFF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246" y="4581128"/>
            <a:ext cx="9041258" cy="80021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en-US" sz="4600" b="1" dirty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Getrc5</a:t>
            </a:r>
            <a:r>
              <a:rPr lang="en-US" sz="46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(</a:t>
            </a:r>
            <a:r>
              <a:rPr lang="en-US" sz="4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address </a:t>
            </a:r>
            <a:r>
              <a:rPr lang="en-US" sz="46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</a:t>
            </a:r>
            <a:r>
              <a:rPr lang="en-US" sz="4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Command</a:t>
            </a:r>
            <a:r>
              <a:rPr lang="en-US" sz="46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)</a:t>
            </a:r>
            <a:endParaRPr lang="en-US" sz="4600" dirty="0">
              <a:solidFill>
                <a:srgbClr val="FFFF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38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التجربة الثانية عشرة</a:t>
            </a:r>
            <a:r>
              <a:rPr lang="ar-JO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التعامل مع المفاتيح والمقاطعات</a:t>
            </a:r>
            <a:endParaRPr lang="ar-JO" sz="32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Monotype Koufi" pitchFamily="2" charset="-78"/>
              <a:cs typeface="Times New Roman" pitchFamily="18" charset="0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13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1988840"/>
            <a:ext cx="8266278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en-US" sz="8800" b="1" spc="50" dirty="0" smtClean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Exp.16</a:t>
            </a:r>
            <a:endParaRPr lang="en-US" sz="8800" b="1" spc="50" dirty="0" smtClean="0">
              <a:ln w="11430"/>
              <a:gradFill>
                <a:gsLst>
                  <a:gs pos="25000">
                    <a:srgbClr val="3333CC">
                      <a:satMod val="155000"/>
                    </a:srgbClr>
                  </a:gs>
                  <a:gs pos="100000">
                    <a:srgbClr val="3333CC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ction Button: Forward or Next 1">
            <a:hlinkClick r:id="rId5" highlightClick="1"/>
          </p:cNvPr>
          <p:cNvSpPr/>
          <p:nvPr/>
        </p:nvSpPr>
        <p:spPr>
          <a:xfrm>
            <a:off x="3981595" y="3645024"/>
            <a:ext cx="1238477" cy="1238477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8866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بروتوكول الإرسال باستخدام 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الأشعة تحت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الحمراء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RC5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14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569" y="692696"/>
            <a:ext cx="84356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Sending RC5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222" y="1562815"/>
            <a:ext cx="350100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76242"/>
            <a:ext cx="4608512" cy="4476497"/>
          </a:xfrm>
          <a:prstGeom prst="rect">
            <a:avLst/>
          </a:prstGeom>
        </p:spPr>
      </p:pic>
      <p:sp>
        <p:nvSpPr>
          <p:cNvPr id="5" name="Rectangle 4">
            <a:hlinkClick r:id="rId7" action="ppaction://hlinkfile"/>
          </p:cNvPr>
          <p:cNvSpPr/>
          <p:nvPr/>
        </p:nvSpPr>
        <p:spPr>
          <a:xfrm>
            <a:off x="6516216" y="5229200"/>
            <a:ext cx="1917513" cy="5847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Datasheet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80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JO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لوحة اختبار:</a:t>
            </a: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15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breadboardb.jpg"/>
          <p:cNvPicPr>
            <a:picLocks noChangeAspect="1"/>
          </p:cNvPicPr>
          <p:nvPr/>
        </p:nvPicPr>
        <p:blipFill>
          <a:blip r:embed="rId5"/>
          <a:srcRect l="5842" t="7275" r="5843" b="7275"/>
          <a:stretch>
            <a:fillRect/>
          </a:stretch>
        </p:blipFill>
        <p:spPr>
          <a:xfrm>
            <a:off x="785786" y="785794"/>
            <a:ext cx="7429552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475656" y="1196752"/>
            <a:ext cx="60486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475656" y="1425409"/>
            <a:ext cx="60486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475656" y="5085184"/>
            <a:ext cx="60486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75656" y="5301208"/>
            <a:ext cx="60486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356148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571414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787438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002704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220244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435510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51534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866800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109606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324872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540896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756162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973702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188968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404992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620258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835524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050790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266814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482080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699620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914886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130910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346176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565232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780498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996522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211788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429328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7644594" y="2060848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356148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1571414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787438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002704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220244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435510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2651534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866800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3109606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324872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540896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756162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973702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4188968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404992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620258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835524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050790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266814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482080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699620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14886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6130910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6346176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6565232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6780498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996522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7211788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429328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644594" y="3573016"/>
            <a:ext cx="0" cy="86409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6543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وصل شاشة إظهار </a:t>
            </a:r>
            <a:r>
              <a:rPr lang="ar-SY" sz="3200" b="1" dirty="0" err="1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كريستالية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LCD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مع متحكم 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AVR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16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92" y="620688"/>
            <a:ext cx="864564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FF6600"/>
              </a:buClr>
            </a:pP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التعامل مع مرسل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RC5</a:t>
            </a: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في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endParaRPr lang="ar-SY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250000"/>
              </a:lnSpc>
              <a:buClr>
                <a:srgbClr val="0000FF"/>
              </a:buClr>
              <a:buFont typeface="+mj-lt"/>
              <a:buAutoNum type="arabicParenR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تعليمة الإرسال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Send RC5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4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430" y="3356992"/>
            <a:ext cx="905889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rtl="0"/>
            <a:r>
              <a:rPr lang="en-US" sz="3600" b="1" dirty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Rc5send</a:t>
            </a:r>
            <a:r>
              <a:rPr lang="en-US" sz="3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Togbit</a:t>
            </a:r>
            <a:r>
              <a:rPr lang="en-US" sz="3600" dirty="0" smtClean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</a:t>
            </a:r>
            <a:r>
              <a:rPr lang="en-US" sz="3600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Address</a:t>
            </a:r>
            <a:r>
              <a:rPr lang="en-US" sz="3600" dirty="0" smtClean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</a:t>
            </a:r>
            <a:r>
              <a:rPr lang="en-US" sz="3600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3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Command</a:t>
            </a:r>
            <a:endParaRPr lang="en-US" sz="3600" dirty="0">
              <a:solidFill>
                <a:srgbClr val="FFFF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7624" y="4869160"/>
            <a:ext cx="6943504" cy="70788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Y" sz="4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يجب التوصيل حصراً إلى القطب </a:t>
            </a:r>
            <a:r>
              <a:rPr lang="en-US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OC1A </a:t>
            </a:r>
            <a:endParaRPr lang="en-US" sz="4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2026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التجربة الثانية عشرة</a:t>
            </a:r>
            <a:r>
              <a:rPr lang="ar-JO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التعامل مع المفاتيح والمقاطعات</a:t>
            </a:r>
            <a:endParaRPr lang="ar-JO" sz="32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Monotype Koufi" pitchFamily="2" charset="-78"/>
              <a:cs typeface="Times New Roman" pitchFamily="18" charset="0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17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1988840"/>
            <a:ext cx="8266278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en-US" sz="8800" b="1" spc="50" dirty="0" smtClean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Exp.17</a:t>
            </a:r>
            <a:endParaRPr lang="en-US" sz="8800" b="1" spc="50" dirty="0" smtClean="0">
              <a:ln w="11430"/>
              <a:gradFill>
                <a:gsLst>
                  <a:gs pos="25000">
                    <a:srgbClr val="3333CC">
                      <a:satMod val="155000"/>
                    </a:srgbClr>
                  </a:gs>
                  <a:gs pos="100000">
                    <a:srgbClr val="3333CC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ction Button: Forward or Next 1">
            <a:hlinkClick r:id="rId5" highlightClick="1"/>
          </p:cNvPr>
          <p:cNvSpPr/>
          <p:nvPr/>
        </p:nvSpPr>
        <p:spPr>
          <a:xfrm>
            <a:off x="3981595" y="3645024"/>
            <a:ext cx="1238477" cy="1238477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3300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USART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متحكمات العائلة 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AVR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9202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18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544" y="1340768"/>
            <a:ext cx="8525007" cy="3622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>
              <a:lnSpc>
                <a:spcPct val="115000"/>
              </a:lnSpc>
            </a:pPr>
            <a:r>
              <a:rPr lang="en-US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U</a:t>
            </a:r>
            <a:r>
              <a:rPr lang="en-US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A</a:t>
            </a:r>
            <a:r>
              <a:rPr lang="en-US" sz="115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R</a:t>
            </a:r>
            <a:r>
              <a:rPr lang="en-US" sz="11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T</a:t>
            </a:r>
            <a:endParaRPr lang="en-US" sz="115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rtl="0">
              <a:lnSpc>
                <a:spcPct val="115000"/>
              </a:lnSpc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U</a:t>
            </a:r>
            <a:r>
              <a:rPr 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niversal </a:t>
            </a:r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A</a:t>
            </a: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synchronous </a:t>
            </a: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serial </a:t>
            </a:r>
            <a:r>
              <a:rPr lang="en-US" sz="4400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R</a:t>
            </a:r>
            <a:r>
              <a:rPr 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eceiver and </a:t>
            </a:r>
            <a:r>
              <a:rPr lang="en-US" sz="4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T</a:t>
            </a: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ransmitter</a:t>
            </a:r>
            <a:endParaRPr lang="ar-SY" sz="4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5230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6924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9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39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endParaRPr lang="ar-JO" sz="39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19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544" y="764704"/>
            <a:ext cx="8568951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Y" sz="25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5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Universal Asynchronous Receiver and Transmitter Interface</a:t>
            </a:r>
            <a:r>
              <a:rPr lang="ar-SY" sz="25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sz="25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50000"/>
              </a:lnSpc>
            </a:pPr>
            <a:r>
              <a:rPr lang="ar-SY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تعتبر </a:t>
            </a:r>
            <a:r>
              <a:rPr lang="ar-SY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هذه النافذة من أكثر نوافذ الاتصال التسلسلي استخداماً في الأنظمة </a:t>
            </a:r>
            <a:r>
              <a:rPr lang="ar-SY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الرقمية والمتحكمات المصغرة والطرفيات التي يمكن أن تربط معها...</a:t>
            </a:r>
            <a:endParaRPr lang="en-US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UART-Frame.gif"/>
          <p:cNvPicPr/>
          <p:nvPr/>
        </p:nvPicPr>
        <p:blipFill>
          <a:blip r:embed="rId5"/>
          <a:stretch>
            <a:fillRect/>
          </a:stretch>
        </p:blipFill>
        <p:spPr>
          <a:xfrm>
            <a:off x="72009" y="4005064"/>
            <a:ext cx="9036495" cy="11856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73070" y="5373216"/>
            <a:ext cx="543437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بنية إطار البيانات (</a:t>
            </a:r>
            <a:r>
              <a:rPr lang="en-US" sz="2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UART Frame Format</a:t>
            </a:r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451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موضوعات محاضرة اليوم: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569" y="750623"/>
            <a:ext cx="8435661" cy="4276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Low">
              <a:spcAft>
                <a:spcPts val="12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بروتوكول التحكم بالأشعة تحت الحمراء </a:t>
            </a:r>
            <a:r>
              <a:rPr lang="en-US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RC5</a:t>
            </a: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 algn="justLow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تصميم وبرمجة دارة استقبال أوامر تحكم </a:t>
            </a:r>
            <a:r>
              <a:rPr lang="en-US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R-IR-RC5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 algn="justLow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تصميم وبرمجة دارة إرسال أوامر </a:t>
            </a: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تحكم </a:t>
            </a:r>
            <a:r>
              <a:rPr lang="en-US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T-IR-RC5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71500" indent="-571500" algn="justLow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مبادئ الاتصالات التسلسلية والنافذة.</a:t>
            </a:r>
            <a:endParaRPr lang="en-US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71500" indent="-571500" algn="justLow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الإرسال والاستقبال عبر النافذة التسلسلية </a:t>
            </a:r>
            <a:r>
              <a:rPr lang="en-US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7614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0683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20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4810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buClr>
                <a:srgbClr val="C00000"/>
              </a:buClr>
            </a:pPr>
            <a:r>
              <a:rPr lang="ar-SY" sz="3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هناك </a:t>
            </a:r>
            <a:r>
              <a:rPr lang="ar-SY" sz="36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بارامترات </a:t>
            </a:r>
            <a:r>
              <a:rPr lang="ar-SY" sz="3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يجب تحديدها </a:t>
            </a:r>
            <a:r>
              <a:rPr lang="ar-SY" sz="36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بين المرسل والمستقبل </a:t>
            </a:r>
            <a:r>
              <a:rPr lang="ar-SY" sz="3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قبل إرسال البيانات في</a:t>
            </a:r>
            <a:r>
              <a:rPr lang="ar-SY" sz="36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3600" b="1" dirty="0" smtClean="0">
                <a:solidFill>
                  <a:srgbClr val="0066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الاتصالات غير المتواقتة </a:t>
            </a:r>
            <a:r>
              <a:rPr lang="ar-SY" sz="3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وهي:</a:t>
            </a:r>
            <a:endParaRPr lang="en-US" sz="36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Low">
              <a:lnSpc>
                <a:spcPct val="150000"/>
              </a:lnSpc>
              <a:buClr>
                <a:srgbClr val="C00000"/>
              </a:buClr>
            </a:pPr>
            <a:endParaRPr lang="ar-SY" sz="1600" b="1" dirty="0" smtClean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0" indent="-457200" algn="justLow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3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معدل </a:t>
            </a:r>
            <a:r>
              <a:rPr lang="ar-SY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سرعة الإرسال (</a:t>
            </a:r>
            <a:r>
              <a:rPr lang="en-US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Baud Rate</a:t>
            </a:r>
            <a:r>
              <a:rPr lang="ar-SY" sz="3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ar-SY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  <a:r>
              <a:rPr lang="en-US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2400, </a:t>
            </a:r>
            <a:r>
              <a:rPr lang="en-US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9600</a:t>
            </a:r>
            <a:r>
              <a:rPr lang="ar-SY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endParaRPr lang="en-US" sz="3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خانة فحص الإيجابية (</a:t>
            </a:r>
            <a:r>
              <a:rPr lang="en-US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Parity Bit</a:t>
            </a:r>
            <a:r>
              <a:rPr lang="ar-SY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ar-SY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Even, Odd, or None</a:t>
            </a:r>
            <a:r>
              <a:rPr lang="ar-SY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عدد البتات </a:t>
            </a:r>
            <a:r>
              <a:rPr lang="ar-SY" sz="3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Data Bits</a:t>
            </a:r>
            <a:r>
              <a:rPr lang="ar-SY" sz="3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ar-SY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6, 7, 8, or 9-bit</a:t>
            </a:r>
            <a:r>
              <a:rPr lang="ar-SY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3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عدد </a:t>
            </a:r>
            <a:r>
              <a:rPr lang="ar-SY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بتات التوقف (</a:t>
            </a:r>
            <a:r>
              <a:rPr lang="en-US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Stop Bit</a:t>
            </a:r>
            <a:r>
              <a:rPr lang="ar-SY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ar-SY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or </a:t>
            </a:r>
            <a:r>
              <a:rPr lang="en-US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r-SY" sz="3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9581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21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692696"/>
            <a:ext cx="842493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ar-SY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مبادئ </a:t>
            </a:r>
          </a:p>
          <a:p>
            <a:pPr algn="ctr">
              <a:spcAft>
                <a:spcPts val="1800"/>
              </a:spcAft>
            </a:pPr>
            <a:r>
              <a:rPr lang="ar-SY" sz="9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الاتصالات التسلسلية</a:t>
            </a:r>
            <a:endParaRPr lang="en-US" sz="9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الاتصالات التفرعية والتسلسلية:</a:t>
            </a:r>
            <a:endParaRPr lang="ar-JO" sz="36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970516"/>
            <a:ext cx="5667375" cy="231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893826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90872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الأنواع العامة في الاتصالات المستخدمة لنقل البيانات: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84212" y="1745360"/>
            <a:ext cx="8458200" cy="3555848"/>
          </a:xfrm>
          <a:prstGeom prst="rect">
            <a:avLst/>
          </a:prstGeom>
        </p:spPr>
        <p:txBody>
          <a:bodyPr/>
          <a:lstStyle/>
          <a:p>
            <a:pPr algn="just" rtl="0">
              <a:lnSpc>
                <a:spcPct val="90000"/>
              </a:lnSpc>
              <a:spcBef>
                <a:spcPts val="700"/>
              </a:spcBef>
              <a:buSzPct val="95000"/>
              <a:defRPr/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Parallel : </a:t>
            </a:r>
            <a:r>
              <a:rPr lang="ar-SY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التفرعي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rtl="0">
              <a:lnSpc>
                <a:spcPct val="90000"/>
              </a:lnSpc>
              <a:spcBef>
                <a:spcPts val="700"/>
              </a:spcBef>
              <a:buSzPct val="95000"/>
              <a:buFont typeface="Wingdings" pitchFamily="2" charset="2"/>
              <a:buChar char="§"/>
              <a:defRPr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much wires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as the no. of bits. </a:t>
            </a:r>
          </a:p>
          <a:p>
            <a:pPr marL="457200" indent="-457200" algn="just" rtl="0">
              <a:lnSpc>
                <a:spcPct val="90000"/>
              </a:lnSpc>
              <a:spcBef>
                <a:spcPts val="700"/>
              </a:spcBef>
              <a:buSzPct val="95000"/>
              <a:buFont typeface="Wingdings" pitchFamily="2" charset="2"/>
              <a:buChar char="§"/>
              <a:defRPr/>
            </a:pPr>
            <a:r>
              <a:rPr lang="en-US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or </a:t>
            </a:r>
            <a:r>
              <a:rPr lang="en-US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128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bits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rtl="0">
              <a:lnSpc>
                <a:spcPct val="90000"/>
              </a:lnSpc>
              <a:spcBef>
                <a:spcPts val="700"/>
              </a:spcBef>
              <a:buSzPct val="95000"/>
              <a:defRPr/>
            </a:pPr>
            <a:endParaRPr lang="en-US" sz="32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0">
              <a:lnSpc>
                <a:spcPct val="90000"/>
              </a:lnSpc>
              <a:spcBef>
                <a:spcPts val="700"/>
              </a:spcBef>
              <a:buSzPct val="95000"/>
              <a:defRPr/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Serial : </a:t>
            </a:r>
            <a:r>
              <a:rPr lang="ar-SY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التسلسلي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rtl="0">
              <a:lnSpc>
                <a:spcPct val="90000"/>
              </a:lnSpc>
              <a:spcBef>
                <a:spcPts val="700"/>
              </a:spcBef>
              <a:buSzPct val="95000"/>
              <a:buFont typeface="Wingdings" pitchFamily="2" charset="2"/>
              <a:buChar char="§"/>
              <a:defRPr/>
            </a:pP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minimum of 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1-wire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 data transmission. </a:t>
            </a:r>
          </a:p>
          <a:p>
            <a:pPr marL="457200" indent="-457200" algn="just" rtl="0">
              <a:lnSpc>
                <a:spcPct val="90000"/>
              </a:lnSpc>
              <a:spcBef>
                <a:spcPts val="700"/>
              </a:spcBef>
              <a:buSzPct val="95000"/>
              <a:buFont typeface="Wingdings" pitchFamily="2" charset="2"/>
              <a:buChar char="§"/>
              <a:defRPr/>
            </a:pPr>
            <a:r>
              <a:rPr lang="en-US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or </a:t>
            </a:r>
            <a:r>
              <a:rPr lang="en-US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5 wires</a:t>
            </a:r>
          </a:p>
          <a:p>
            <a:pPr algn="just" rtl="0">
              <a:lnSpc>
                <a:spcPct val="90000"/>
              </a:lnSpc>
              <a:spcBef>
                <a:spcPts val="700"/>
              </a:spcBef>
              <a:buSzPct val="95000"/>
              <a:defRPr/>
            </a:pPr>
            <a:endParaRPr lang="en-US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الاتصالات التفرعية والتسلسلية:</a:t>
            </a:r>
            <a:endParaRPr lang="ar-JO" sz="36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27030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90872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نقل البيانات </a:t>
            </a:r>
            <a:r>
              <a:rPr lang="ar-SY" sz="36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تفرعياً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عنصر نائب للمحتوى 9" descr="paralle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908720"/>
            <a:ext cx="5400600" cy="4766030"/>
          </a:xfrm>
          <a:prstGeom prst="rect">
            <a:avLst/>
          </a:prstGeom>
        </p:spPr>
      </p:pic>
      <p:sp>
        <p:nvSpPr>
          <p:cNvPr id="14" name="مستطيل 2"/>
          <p:cNvSpPr/>
          <p:nvPr/>
        </p:nvSpPr>
        <p:spPr>
          <a:xfrm>
            <a:off x="0" y="578645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F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transmission is byte wise: Whole byte at a time.</a:t>
            </a:r>
            <a:endParaRPr lang="ar-SY" sz="2400" b="1" dirty="0">
              <a:solidFill>
                <a:srgbClr val="FFFFF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الاتصالات التفرعية والتسلسلية:</a:t>
            </a:r>
            <a:endParaRPr lang="ar-JO" sz="36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48685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90872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نقل البيانات تسلسلياً: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عنصر نائب للمحتوى 6" descr="serial1.gif"/>
          <p:cNvPicPr>
            <a:picLocks noGrp="1" noChangeAspect="1"/>
          </p:cNvPicPr>
          <p:nvPr>
            <p:ph sz="half" idx="4294967295"/>
          </p:nvPr>
        </p:nvPicPr>
        <p:blipFill>
          <a:blip r:embed="rId5"/>
          <a:stretch>
            <a:fillRect/>
          </a:stretch>
        </p:blipFill>
        <p:spPr>
          <a:xfrm>
            <a:off x="1785937" y="1555051"/>
            <a:ext cx="5572125" cy="3968750"/>
          </a:xfrm>
        </p:spPr>
      </p:pic>
      <p:sp>
        <p:nvSpPr>
          <p:cNvPr id="13" name="مستطيل 11"/>
          <p:cNvSpPr/>
          <p:nvPr/>
        </p:nvSpPr>
        <p:spPr>
          <a:xfrm>
            <a:off x="214282" y="5559010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F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transmission will be bitwise, one after another.</a:t>
            </a:r>
            <a:endParaRPr lang="ar-SY" sz="2400" dirty="0">
              <a:solidFill>
                <a:srgbClr val="FFFFF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الاتصالات التفرعية والتسلسلية:</a:t>
            </a:r>
            <a:endParaRPr lang="ar-JO" sz="36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60593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الاتصالات التفرعية والتسلسلية: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764704"/>
            <a:ext cx="86764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اتصالات </a:t>
            </a:r>
            <a:r>
              <a:rPr lang="ar-SA" sz="3200" b="1" dirty="0" err="1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تفرعية</a:t>
            </a:r>
            <a:r>
              <a:rPr lang="ar-SA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</a:p>
          <a:p>
            <a:pPr marL="914400" lvl="1" indent="-457200" algn="just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نقل البيانات بسرعات عالية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جداً.</a:t>
            </a:r>
          </a:p>
          <a:p>
            <a:pPr marL="914400" lvl="1" indent="-457200" algn="just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مسافات نقل البيانات قصيرة ومحدودة </a:t>
            </a:r>
            <a:r>
              <a:rPr lang="ar-SY" sz="3200" b="1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(ازدياد </a:t>
            </a:r>
            <a:r>
              <a:rPr lang="ar-SY" sz="3200" b="1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طول </a:t>
            </a:r>
            <a:r>
              <a:rPr lang="ar-SY" sz="3200" b="1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الناقل يشكل سعات طفيلية وضجيج عالي </a:t>
            </a:r>
            <a:r>
              <a:rPr lang="ar-SY" sz="3200" b="1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على </a:t>
            </a:r>
            <a:r>
              <a:rPr lang="ar-SY" sz="3200" b="1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المسارات - </a:t>
            </a:r>
            <a:r>
              <a:rPr lang="ar-SY" sz="3200" b="1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ح</a:t>
            </a:r>
            <a:r>
              <a:rPr lang="ar-SY" sz="3200" b="1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جم </a:t>
            </a:r>
            <a:r>
              <a:rPr lang="ar-SY" sz="3200" b="1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الناقل سيكون كبير وبالتالي </a:t>
            </a:r>
            <a:r>
              <a:rPr lang="ar-SY" sz="3200" b="1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الكلفة ستكون </a:t>
            </a:r>
            <a:r>
              <a:rPr lang="ar-SY" sz="3200" b="1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كبيرة </a:t>
            </a:r>
            <a:r>
              <a:rPr lang="ar-SY" sz="3200" b="1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أيضاً)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en-US" sz="32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0" indent="-457200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ar-SA" sz="32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اتصالات تسلسلية</a:t>
            </a:r>
            <a:r>
              <a:rPr lang="ar-SA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</a:p>
          <a:p>
            <a:pPr marL="914400" lvl="1" indent="-457200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تستخدم الاتصالات التسلسلية على نطاق أوسع بكثير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914400" lvl="1" indent="-457200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تمتاز </a:t>
            </a: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بمناعة عالية ضد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الضجيج.</a:t>
            </a:r>
          </a:p>
          <a:p>
            <a:pPr marL="914400" lvl="1" indent="-457200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نقل البيانات لمسافات بعيدة.</a:t>
            </a:r>
          </a:p>
          <a:p>
            <a:pPr marL="914400" lvl="1" indent="-457200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حجم الناقل سيكون صغير وكلفته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ضئيلة.</a:t>
            </a:r>
            <a:endParaRPr lang="en-US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9369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الاتصالات التفرعية والتسلسلية: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96"/>
          <a:stretch/>
        </p:blipFill>
        <p:spPr bwMode="auto">
          <a:xfrm>
            <a:off x="357190" y="987183"/>
            <a:ext cx="8679305" cy="474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2952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0683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الاتصالات 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المتواقتة 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Synchronized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</a:p>
          <a:p>
            <a:pPr marL="914400" lvl="1" indent="-457200" algn="just">
              <a:lnSpc>
                <a:spcPct val="115000"/>
              </a:lnSpc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بروتوكول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الإرسال مؤلف من خطين على الأقل أحدهما خط التزامن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914400" lvl="1" indent="-457200" algn="just">
              <a:lnSpc>
                <a:spcPct val="115000"/>
              </a:lnSpc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سرعة إرسال البيانات تتحدد من خلال تردد إشارة التزامن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بحيث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يتم إرسال كل بت من البتات تسلسلياً عند جبهة التزامن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(ص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/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هابطة).</a:t>
            </a:r>
          </a:p>
        </p:txBody>
      </p:sp>
      <p:pic>
        <p:nvPicPr>
          <p:cNvPr id="8" name="Picture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73015"/>
            <a:ext cx="8350995" cy="3054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67544" y="2060848"/>
            <a:ext cx="8496944" cy="15696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Low"/>
            <a:r>
              <a:rPr lang="ar-SY" sz="3200" b="1" dirty="0">
                <a:solidFill>
                  <a:srgbClr val="FF6600"/>
                </a:solidFill>
              </a:rPr>
              <a:t>ملاحظة: </a:t>
            </a:r>
            <a:r>
              <a:rPr lang="ar-SY" sz="3200" b="1" dirty="0">
                <a:solidFill>
                  <a:srgbClr val="FFFFFF"/>
                </a:solidFill>
              </a:rPr>
              <a:t>بازدياد المسافة بين الطرفيتين فإنه يحصل </a:t>
            </a:r>
            <a:r>
              <a:rPr lang="ar-SY" sz="3200" b="1" dirty="0" smtClean="0">
                <a:solidFill>
                  <a:srgbClr val="FFFFFF"/>
                </a:solidFill>
              </a:rPr>
              <a:t>انحراف أو انزياح </a:t>
            </a:r>
            <a:r>
              <a:rPr lang="ar-SY" sz="3200" b="1" dirty="0">
                <a:solidFill>
                  <a:srgbClr val="FFFFFF"/>
                </a:solidFill>
              </a:rPr>
              <a:t>بين  إشارة التواقت وبين إشارة البيانات مما يؤدي إلى فشل عملية النقل.</a:t>
            </a:r>
            <a:endParaRPr lang="en-US" sz="3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07195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28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23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اتصالات </a:t>
            </a:r>
            <a:r>
              <a:rPr lang="ar-SY" sz="2800" b="1" dirty="0" err="1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اللامتواقتة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(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Asynchronous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لا تحوي على خط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تزامن.</a:t>
            </a: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يتم التزامن خلال معدل نقل متعارف عليه بين الوحدات الطرفية.</a:t>
            </a:r>
          </a:p>
        </p:txBody>
      </p:sp>
      <p:pic>
        <p:nvPicPr>
          <p:cNvPr id="9" name="Picture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9" y="3683747"/>
            <a:ext cx="8714801" cy="197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700754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29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23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الاتصال أحادي 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الاتجاه (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Half-Duplex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تتم فيه عملية الاتصال بين الطرفيتين باتجاه واحد فقط في نفس اللحظة الزمنية، فإما أن تكون في حالة إرسال أو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استقبال...</a:t>
            </a:r>
          </a:p>
        </p:txBody>
      </p:sp>
      <p:pic>
        <p:nvPicPr>
          <p:cNvPr id="14" name="Picture 13" descr="HalfDuplex.jpg"/>
          <p:cNvPicPr/>
          <p:nvPr/>
        </p:nvPicPr>
        <p:blipFill>
          <a:blip r:embed="rId5"/>
          <a:srcRect l="1333" t="2868" b="3349"/>
          <a:stretch>
            <a:fillRect/>
          </a:stretch>
        </p:blipFill>
        <p:spPr>
          <a:xfrm>
            <a:off x="2483768" y="3076714"/>
            <a:ext cx="4330962" cy="280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710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موضوعات محاضرة اليوم: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569" y="750623"/>
            <a:ext cx="8435661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Low">
              <a:spcAft>
                <a:spcPts val="18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إرسال البيانات </a:t>
            </a: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عبر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النافذة</a:t>
            </a:r>
            <a:r>
              <a:rPr lang="en-US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لاسلكياً باستخدام مرسل أشعة تحت حمراء وثنائي ضوئي.</a:t>
            </a:r>
          </a:p>
          <a:p>
            <a:pPr marL="571500" indent="-571500" algn="justLow">
              <a:spcAft>
                <a:spcPts val="18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إرسال البيانات عبر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النافذة</a:t>
            </a:r>
            <a:r>
              <a:rPr lang="en-US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لاسلكياً باستخدام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ثنائي مرسل لليزر وترانزستور ضوئي.</a:t>
            </a:r>
            <a:endParaRPr lang="en-US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71500" indent="-571500" algn="justLow">
              <a:spcAft>
                <a:spcPts val="18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إرسال البيانات عبر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النافذة</a:t>
            </a:r>
            <a:r>
              <a:rPr lang="en-US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لاسلكياً باستخدام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مرسل ومستقبل راديوي </a:t>
            </a:r>
            <a:r>
              <a:rPr lang="en-US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RF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71500" indent="-571500" algn="justLow">
              <a:spcAft>
                <a:spcPts val="1800"/>
              </a:spcAft>
              <a:buClr>
                <a:srgbClr val="FFC000"/>
              </a:buClr>
              <a:buFontTx/>
              <a:buChar char="♫"/>
            </a:pP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ربط </a:t>
            </a:r>
            <a:r>
              <a:rPr lang="ar-SY" sz="3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موديول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GPS</a:t>
            </a:r>
            <a:r>
              <a:rPr lang="ar-SY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مع النافذة </a:t>
            </a:r>
            <a:r>
              <a:rPr lang="en-US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</a:t>
            </a:r>
            <a:r>
              <a:rPr lang="ar-SY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واستحصال بارامترات الوقت والتاريخ والإحداثيات.</a:t>
            </a:r>
            <a:endParaRPr lang="en-US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4990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30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23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الاتصال ثنائي الاتجاه (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Full-Duplex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يمكن أن تكون الوحدة الطرفية في حالة إرسال واستقبال في نفس اللحظة الزمنية...</a:t>
            </a:r>
            <a:endParaRPr lang="ar-SY" sz="2800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8" name="Picture 7" descr="FullDuplex.jpg"/>
          <p:cNvPicPr/>
          <p:nvPr/>
        </p:nvPicPr>
        <p:blipFill>
          <a:blip r:embed="rId5"/>
          <a:srcRect l="1177" t="3424" b="4795"/>
          <a:stretch>
            <a:fillRect/>
          </a:stretch>
        </p:blipFill>
        <p:spPr>
          <a:xfrm>
            <a:off x="807862" y="3274876"/>
            <a:ext cx="725813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808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31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568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خانة الإيجابية (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Parity Bit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خانة يضيفها المرسل ويستخدمها المستقبل لضمان عدم ضياع المعلومات، وتتعلق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بعدد </a:t>
            </a:r>
            <a:r>
              <a:rPr lang="ar-SY" sz="2800" b="1" u="sng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الواحدات</a:t>
            </a:r>
            <a:r>
              <a:rPr lang="ar-SY" sz="28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في البايت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المرسل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ولها حالتين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971550" lvl="1" indent="-514350" algn="justLow">
              <a:spcBef>
                <a:spcPts val="1800"/>
              </a:spcBef>
              <a:buClr>
                <a:srgbClr val="FF6600"/>
              </a:buClr>
              <a:buFont typeface="+mj-lt"/>
              <a:buAutoNum type="arabicParenR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زوجي (</a:t>
            </a:r>
            <a:r>
              <a:rPr lang="en-US" sz="2800" b="1" dirty="0">
                <a:solidFill>
                  <a:srgbClr val="CC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Even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):</a:t>
            </a:r>
          </a:p>
          <a:p>
            <a:pPr algn="l">
              <a:spcBef>
                <a:spcPts val="1800"/>
              </a:spcBef>
              <a:buClr>
                <a:srgbClr val="C00000"/>
              </a:buClr>
            </a:pPr>
            <a:r>
              <a:rPr lang="en-US" sz="2600" b="1" dirty="0">
                <a:solidFill>
                  <a:srgbClr val="000000"/>
                </a:solidFill>
              </a:rPr>
              <a:t>10110010 </a:t>
            </a:r>
            <a:r>
              <a:rPr lang="en-US" sz="2600" b="1" dirty="0">
                <a:solidFill>
                  <a:srgbClr val="FFFFFF">
                    <a:lumMod val="65000"/>
                  </a:srgbClr>
                </a:solidFill>
              </a:rPr>
              <a:t>&gt;</a:t>
            </a:r>
            <a:r>
              <a:rPr lang="en-US" sz="2600" b="1" dirty="0">
                <a:solidFill>
                  <a:srgbClr val="000000"/>
                </a:solidFill>
              </a:rPr>
              <a:t> </a:t>
            </a:r>
            <a:r>
              <a:rPr lang="en-US" sz="2600" b="1" dirty="0">
                <a:solidFill>
                  <a:srgbClr val="FFC000"/>
                </a:solidFill>
              </a:rPr>
              <a:t>Parity Bit = </a:t>
            </a:r>
            <a:r>
              <a:rPr lang="en-US" sz="2600" b="1" dirty="0">
                <a:solidFill>
                  <a:srgbClr val="0000CC"/>
                </a:solidFill>
              </a:rPr>
              <a:t>0</a:t>
            </a:r>
            <a:r>
              <a:rPr lang="en-US" sz="2600" b="1" dirty="0">
                <a:solidFill>
                  <a:srgbClr val="000000"/>
                </a:solidFill>
              </a:rPr>
              <a:t>    </a:t>
            </a:r>
            <a:r>
              <a:rPr lang="en-US" sz="2600" b="1" dirty="0">
                <a:solidFill>
                  <a:srgbClr val="FFFFFF">
                    <a:lumMod val="65000"/>
                  </a:srgbClr>
                </a:solidFill>
              </a:rPr>
              <a:t>|  </a:t>
            </a:r>
            <a:r>
              <a:rPr lang="en-US" sz="2600" b="1" dirty="0">
                <a:solidFill>
                  <a:srgbClr val="000000"/>
                </a:solidFill>
              </a:rPr>
              <a:t> 10110110 </a:t>
            </a:r>
            <a:r>
              <a:rPr lang="en-US" sz="2600" b="1" dirty="0">
                <a:solidFill>
                  <a:srgbClr val="FFFFFF">
                    <a:lumMod val="65000"/>
                  </a:srgbClr>
                </a:solidFill>
              </a:rPr>
              <a:t>&gt;</a:t>
            </a:r>
            <a:r>
              <a:rPr lang="en-US" sz="2600" b="1" dirty="0">
                <a:solidFill>
                  <a:srgbClr val="000000"/>
                </a:solidFill>
              </a:rPr>
              <a:t> </a:t>
            </a:r>
            <a:r>
              <a:rPr lang="en-US" sz="2600" b="1" dirty="0">
                <a:solidFill>
                  <a:srgbClr val="FFC000"/>
                </a:solidFill>
              </a:rPr>
              <a:t>Parity Bit = </a:t>
            </a:r>
            <a:r>
              <a:rPr lang="en-US" sz="2600" b="1" dirty="0">
                <a:solidFill>
                  <a:srgbClr val="FF0000"/>
                </a:solidFill>
              </a:rPr>
              <a:t>1</a:t>
            </a:r>
            <a:endParaRPr lang="ar-SY" sz="2600" b="1" dirty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971550" lvl="1" indent="-514350" algn="justLow">
              <a:spcBef>
                <a:spcPts val="1800"/>
              </a:spcBef>
              <a:buClr>
                <a:srgbClr val="FF6600"/>
              </a:buClr>
              <a:buFont typeface="+mj-lt"/>
              <a:buAutoNum type="arabicParenR" startAt="2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فردي (</a:t>
            </a:r>
            <a:r>
              <a:rPr lang="en-US" sz="2800" b="1" dirty="0">
                <a:solidFill>
                  <a:srgbClr val="CC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Odd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):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l">
              <a:spcBef>
                <a:spcPts val="1800"/>
              </a:spcBef>
              <a:buClr>
                <a:srgbClr val="C00000"/>
              </a:buClr>
            </a:pPr>
            <a:r>
              <a:rPr lang="en-US" sz="2600" b="1" dirty="0">
                <a:solidFill>
                  <a:srgbClr val="000000"/>
                </a:solidFill>
              </a:rPr>
              <a:t>10110010 </a:t>
            </a:r>
            <a:r>
              <a:rPr lang="en-US" sz="2600" b="1" dirty="0">
                <a:solidFill>
                  <a:srgbClr val="FFFFFF">
                    <a:lumMod val="65000"/>
                  </a:srgbClr>
                </a:solidFill>
              </a:rPr>
              <a:t>&gt;</a:t>
            </a:r>
            <a:r>
              <a:rPr lang="en-US" sz="2600" b="1" dirty="0">
                <a:solidFill>
                  <a:srgbClr val="000000"/>
                </a:solidFill>
              </a:rPr>
              <a:t> </a:t>
            </a:r>
            <a:r>
              <a:rPr lang="en-US" sz="2600" b="1" dirty="0">
                <a:solidFill>
                  <a:srgbClr val="FFC000"/>
                </a:solidFill>
              </a:rPr>
              <a:t>Parity Bit = </a:t>
            </a:r>
            <a:r>
              <a:rPr lang="en-US" sz="2600" b="1" dirty="0">
                <a:solidFill>
                  <a:srgbClr val="FF0000"/>
                </a:solidFill>
              </a:rPr>
              <a:t>1   </a:t>
            </a:r>
            <a:r>
              <a:rPr lang="en-US" sz="2600" b="1" dirty="0">
                <a:solidFill>
                  <a:srgbClr val="000000"/>
                </a:solidFill>
              </a:rPr>
              <a:t> </a:t>
            </a:r>
            <a:r>
              <a:rPr lang="en-US" sz="2600" b="1" dirty="0">
                <a:solidFill>
                  <a:srgbClr val="FFFFFF">
                    <a:lumMod val="65000"/>
                  </a:srgbClr>
                </a:solidFill>
              </a:rPr>
              <a:t>|</a:t>
            </a:r>
            <a:r>
              <a:rPr lang="en-US" sz="2600" b="1" dirty="0">
                <a:solidFill>
                  <a:srgbClr val="000000"/>
                </a:solidFill>
              </a:rPr>
              <a:t>   10110110 </a:t>
            </a:r>
            <a:r>
              <a:rPr lang="en-US" sz="2600" b="1" dirty="0">
                <a:solidFill>
                  <a:srgbClr val="FFFFFF">
                    <a:lumMod val="65000"/>
                  </a:srgbClr>
                </a:solidFill>
              </a:rPr>
              <a:t>&gt;</a:t>
            </a:r>
            <a:r>
              <a:rPr lang="en-US" sz="2600" b="1" dirty="0">
                <a:solidFill>
                  <a:srgbClr val="000000"/>
                </a:solidFill>
              </a:rPr>
              <a:t> </a:t>
            </a:r>
            <a:r>
              <a:rPr lang="en-US" sz="2600" b="1" dirty="0">
                <a:solidFill>
                  <a:srgbClr val="FFC000"/>
                </a:solidFill>
              </a:rPr>
              <a:t>Parity Bit = </a:t>
            </a:r>
            <a:r>
              <a:rPr lang="en-US" sz="2600" b="1" dirty="0">
                <a:solidFill>
                  <a:srgbClr val="0000CC"/>
                </a:solidFill>
              </a:rPr>
              <a:t>0</a:t>
            </a:r>
            <a:endParaRPr lang="en-US" sz="2600" b="1" dirty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1" algn="justLow">
              <a:buClr>
                <a:srgbClr val="C00000"/>
              </a:buClr>
            </a:pPr>
            <a:endParaRPr lang="en-US" sz="2800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endParaRPr lang="ar-SY" sz="2800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6804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66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عدد البتات لكل محرف (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يتم فيها التصريح عن عدد البتات لبايت البيانات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الذي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سيتم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إرساله،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فإما أن تكون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8bit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ملاحظة: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في حال إرسال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N=7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فإن القيمة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العظمى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ASCII=127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Y" sz="2800" b="1" dirty="0" smtClean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8" name="Picture 7" descr="j"/>
          <p:cNvPicPr/>
          <p:nvPr/>
        </p:nvPicPr>
        <p:blipFill>
          <a:blip r:embed="rId5"/>
          <a:srcRect l="5389" t="10773" r="5941" b="44751"/>
          <a:stretch>
            <a:fillRect/>
          </a:stretch>
        </p:blipFill>
        <p:spPr bwMode="auto">
          <a:xfrm>
            <a:off x="319090" y="3433126"/>
            <a:ext cx="7853309" cy="297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95801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23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A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خانة بت التوقف (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Stop Bit</a:t>
            </a:r>
            <a:r>
              <a:rPr lang="ar-SA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).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يعلم المرسل من خلالها المستقبل بانتهاء عملية الإرسال، فإما أن تكون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2-bit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536" y="3547055"/>
            <a:ext cx="8424936" cy="158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636177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353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معدل سرعة النقل (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Baud Rate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وهو عدد البتات المرسلة خلال ثانية واحد على خط اتصال تسلسلي، وهناك قيم قياسية متعارف عليها لمعدلات النقل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وهي:</a:t>
            </a:r>
            <a:endParaRPr lang="ar-SY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Clr>
                <a:srgbClr val="C00000"/>
              </a:buClr>
            </a:pPr>
            <a:r>
              <a:rPr lang="en-US" sz="2800" b="1" dirty="0">
                <a:solidFill>
                  <a:srgbClr val="FF6600"/>
                </a:solidFill>
              </a:rPr>
              <a:t>300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600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1200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2400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4800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9600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19200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38400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57600</a:t>
            </a:r>
            <a:r>
              <a:rPr lang="en-US" sz="2800" b="1" dirty="0">
                <a:solidFill>
                  <a:srgbClr val="000000"/>
                </a:solidFill>
              </a:rPr>
              <a:t>, </a:t>
            </a:r>
            <a:r>
              <a:rPr lang="en-US" sz="2800" b="1" dirty="0">
                <a:solidFill>
                  <a:srgbClr val="FF6600"/>
                </a:solidFill>
              </a:rPr>
              <a:t>115200</a:t>
            </a:r>
            <a:r>
              <a:rPr lang="en-US" sz="2800" b="1" dirty="0">
                <a:solidFill>
                  <a:srgbClr val="000000"/>
                </a:solidFill>
              </a:rPr>
              <a:t>, etc</a:t>
            </a:r>
            <a:r>
              <a:rPr lang="en-US" sz="2800" b="1" dirty="0" smtClean="0">
                <a:solidFill>
                  <a:srgbClr val="000000"/>
                </a:solidFill>
              </a:rPr>
              <a:t>…</a:t>
            </a:r>
            <a:endParaRPr lang="en-US" sz="2800" b="1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558" y="4341972"/>
            <a:ext cx="8297873" cy="188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26333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353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(مفاهيم أساسية في الاتصالات التسلسلية)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معدل سرعة النقل (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Baud Rate</a:t>
            </a:r>
            <a:r>
              <a:rPr lang="ar-SY" sz="28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ar-SY" sz="28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الزمن اللازم لإرسال بت واحد يعطى بالعلاقة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algn="justLow">
              <a:buClr>
                <a:srgbClr val="C00000"/>
              </a:buClr>
            </a:pPr>
            <a:endParaRPr lang="ar-SY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Low">
              <a:buClr>
                <a:srgbClr val="C00000"/>
              </a:buClr>
            </a:pPr>
            <a:endParaRPr lang="ar-SY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Low">
              <a:buClr>
                <a:srgbClr val="C00000"/>
              </a:buClr>
            </a:pPr>
            <a:endParaRPr lang="ar-SY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عدد البايتات التي يمكن إرسالها خلال ثانية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يمكن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حسابها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بالعلاقة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915816" y="2636912"/>
                <a:ext cx="3882409" cy="9017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cs typeface="AL-Mohanad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𝑩𝒊𝒕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𝑻𝒊𝒎𝒆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0000CC"/>
                          </a:solidFill>
                          <a:latin typeface="Cambria Math"/>
                          <a:ea typeface="Times New Roman"/>
                          <a:cs typeface="AL-Mohanad"/>
                        </a:rPr>
                        <m:t>=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cs typeface="AL-Mohanad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𝑩𝒂𝒖𝒅</m:t>
                          </m:r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 </m:t>
                          </m:r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𝑹𝒂𝒕𝒆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2636912"/>
                <a:ext cx="3882409" cy="901785"/>
              </a:xfrm>
              <a:prstGeom prst="rect">
                <a:avLst/>
              </a:prstGeom>
              <a:blipFill rotWithShape="1">
                <a:blip r:embed="rId5"/>
                <a:stretch>
                  <a:fillRect r="-4082" b="-1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072950" y="4509120"/>
                <a:ext cx="4998100" cy="9109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cs typeface="AL-Mohanad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𝑩𝒚𝒕𝒆𝒔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𝑵𝒖𝒎</m:t>
                          </m:r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/</m:t>
                          </m:r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𝟏</m:t>
                          </m:r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𝒔𝒆𝒄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0000CC"/>
                          </a:solidFill>
                          <a:latin typeface="Cambria Math"/>
                          <a:ea typeface="Times New Roman"/>
                          <a:cs typeface="AL-Mohanad"/>
                        </a:rPr>
                        <m:t>=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cs typeface="AL-Mohanad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𝑩𝒂𝒖𝒅</m:t>
                          </m:r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 </m:t>
                          </m:r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𝑹𝒂𝒕𝒆</m:t>
                          </m:r>
                        </m:num>
                        <m:den>
                          <m:r>
                            <a:rPr lang="en-US" sz="2800" b="1" i="1">
                              <a:solidFill>
                                <a:srgbClr val="0000CC"/>
                              </a:solidFill>
                              <a:latin typeface="Cambria Math"/>
                              <a:ea typeface="Times New Roman"/>
                              <a:cs typeface="AL-Mohanad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950" y="4509120"/>
                <a:ext cx="4998100" cy="910955"/>
              </a:xfrm>
              <a:prstGeom prst="rect">
                <a:avLst/>
              </a:prstGeom>
              <a:blipFill rotWithShape="1">
                <a:blip r:embed="rId6"/>
                <a:stretch>
                  <a:fillRect r="-3049" b="-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31699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(منفذ الاتصالات التسلسلي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COM</a:t>
            </a: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</a:p>
          <a:p>
            <a:pPr marL="457200" indent="-457200" algn="justLow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يتوضع منفذ الاتصالات التسلسلي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على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الوجه الخلفي للحاسب وهو من النوع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DB-9.Pin.M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كما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في الشكل:</a:t>
            </a:r>
            <a:endParaRPr lang="ar-SY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9 pin.jpg (13906 bytes)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3607" y="3050720"/>
            <a:ext cx="5832517" cy="2518217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6360723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6445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(المنفذ التسلسلي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COM</a:t>
            </a: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– وظائف الاقطاب)</a:t>
            </a:r>
          </a:p>
        </p:txBody>
      </p:sp>
      <p:sp>
        <p:nvSpPr>
          <p:cNvPr id="3" name="Rectangle 2"/>
          <p:cNvSpPr/>
          <p:nvPr/>
        </p:nvSpPr>
        <p:spPr>
          <a:xfrm>
            <a:off x="4807937" y="1440229"/>
            <a:ext cx="430056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ar-SY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يحتوي المنفذ على </a:t>
            </a:r>
            <a:r>
              <a:rPr lang="ar-SY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ar-SY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نقاط (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1, 2, 3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ar-SY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وظائفها موضحة في الجدول التالي....</a:t>
            </a:r>
            <a:endParaRPr lang="en-US" sz="4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9 pin.jpg (13906 bytes)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576" y="1412776"/>
            <a:ext cx="3622133" cy="1563873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1" name="Picture 10" descr="comcon.gif"/>
          <p:cNvPicPr/>
          <p:nvPr/>
        </p:nvPicPr>
        <p:blipFill>
          <a:blip r:embed="rId6"/>
          <a:stretch>
            <a:fillRect/>
          </a:stretch>
        </p:blipFill>
        <p:spPr>
          <a:xfrm>
            <a:off x="107504" y="3140870"/>
            <a:ext cx="4765313" cy="29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116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6445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(المنفذ التسلسلي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COM</a:t>
            </a: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– وظائف الاقطاب)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909642"/>
              </p:ext>
            </p:extLst>
          </p:nvPr>
        </p:nvGraphicFramePr>
        <p:xfrm>
          <a:off x="395537" y="1412776"/>
          <a:ext cx="8676455" cy="4980377"/>
        </p:xfrm>
        <a:graphic>
          <a:graphicData uri="http://schemas.openxmlformats.org/drawingml/2006/table">
            <a:tbl>
              <a:tblPr firstRow="1" firstCol="1" bandRow="1"/>
              <a:tblGrid>
                <a:gridCol w="938792"/>
                <a:gridCol w="1294527"/>
                <a:gridCol w="1351792"/>
                <a:gridCol w="1511438"/>
                <a:gridCol w="3579906"/>
              </a:tblGrid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Pin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Name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Direction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Function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Description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rgbClr val="E36C0A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CD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Control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Carrier Detect</a:t>
                      </a:r>
                      <a:endParaRPr lang="en-US" sz="1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en-US" sz="2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RXD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80410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Data</a:t>
                      </a:r>
                      <a:endParaRPr lang="en-US" sz="2400" b="1" dirty="0">
                        <a:solidFill>
                          <a:srgbClr val="804102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Receive Data</a:t>
                      </a:r>
                      <a:endParaRPr lang="en-US" sz="2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en-US" sz="2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TXD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Out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80410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Data</a:t>
                      </a:r>
                      <a:endParaRPr lang="en-US" sz="2400" b="1" dirty="0">
                        <a:solidFill>
                          <a:srgbClr val="804102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Transmit Data</a:t>
                      </a:r>
                      <a:endParaRPr lang="en-US" sz="2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en-US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rgbClr val="E36C0A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DTR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Out</a:t>
                      </a:r>
                      <a:endParaRPr lang="en-US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Control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Data Terminal Ready</a:t>
                      </a:r>
                      <a:endParaRPr lang="en-US" sz="1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GND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---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Ground</a:t>
                      </a:r>
                      <a:endParaRPr lang="en-US" sz="1800" b="1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System Ground</a:t>
                      </a:r>
                      <a:endParaRPr lang="en-US" sz="18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en-US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rgbClr val="E36C0A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DSR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</a:t>
                      </a:r>
                      <a:endParaRPr lang="en-US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Control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Data Set Ready</a:t>
                      </a:r>
                      <a:endParaRPr lang="en-US" sz="1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en-US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rgbClr val="108A1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RTS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Out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Control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Request to Send</a:t>
                      </a:r>
                      <a:endParaRPr lang="en-US" sz="1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en-US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rgbClr val="108A1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CTS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Control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Clear to Send</a:t>
                      </a:r>
                      <a:endParaRPr lang="en-US" sz="1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en-US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rgbClr val="E36C0A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RI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</a:t>
                      </a:r>
                      <a:endParaRPr lang="en-US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Control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Ring Indicator</a:t>
                      </a:r>
                      <a:endParaRPr lang="en-US" sz="1400" b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4182" marR="84182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11806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39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(منفذ الاتصالات التسلسلي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COM</a:t>
            </a: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</a:p>
          <a:p>
            <a:pPr marL="457200" indent="-457200" algn="justLow"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يعتمد منفذ الـ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على برتوكول اتصال </a:t>
            </a:r>
            <a:r>
              <a:rPr lang="ar-SY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تسلسلي </a:t>
            </a:r>
            <a:r>
              <a:rPr lang="ar-SY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غير متواقت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يسمى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RS232</a:t>
            </a:r>
            <a:r>
              <a:rPr lang="ar-SY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يستخدم </a:t>
            </a:r>
            <a:r>
              <a:rPr lang="ar-SY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من أجل الربط بين طرفيتين تسمى 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الأولى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DTE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وتسمى الثانية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DCE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... أو كلا الطرفيتين من النوع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DTE</a:t>
            </a:r>
            <a:r>
              <a:rPr lang="ar-SY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6" descr="9 pin.jpg (13906 bytes)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552" y="980728"/>
            <a:ext cx="1501019" cy="648072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1" name="Picture 10" descr="b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6" y="3110385"/>
            <a:ext cx="7942076" cy="3774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/>
          <p:nvPr/>
        </p:nvPicPr>
        <p:blipFill>
          <a:blip r:embed="rId7"/>
          <a:srcRect l="1681" t="6790" r="5659" b="8642"/>
          <a:stretch>
            <a:fillRect/>
          </a:stretch>
        </p:blipFill>
        <p:spPr bwMode="auto">
          <a:xfrm>
            <a:off x="486695" y="3340735"/>
            <a:ext cx="7469681" cy="232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59813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دارة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استقبال بالأشعة تحت الحمراء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IR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3" name="صورة 1" descr="F:\Nice ideas\infrared\infrared_files\arcoiris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640" y="836712"/>
            <a:ext cx="6508340" cy="122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57191" y="2132856"/>
            <a:ext cx="84356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Low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q"/>
            </a:pPr>
            <a:r>
              <a:rPr lang="ar-SY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طول </a:t>
            </a:r>
            <a:r>
              <a:rPr lang="ar-SY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الموجه لهذه الأشعة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950nm</a:t>
            </a:r>
            <a:r>
              <a:rPr lang="ar-SY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وهي </a:t>
            </a:r>
            <a:r>
              <a:rPr lang="ar-SY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موجة قصيرة </a:t>
            </a:r>
            <a:r>
              <a:rPr lang="ar-SY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جداً..</a:t>
            </a:r>
            <a:endParaRPr lang="ar-SY" sz="3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q"/>
            </a:pPr>
            <a:r>
              <a:rPr lang="ar-SY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حزمة ترددات الأشعة تحت الحمراء تتراوح 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30~60KHz</a:t>
            </a:r>
            <a:r>
              <a:rPr lang="ar-SY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ومجال </a:t>
            </a:r>
            <a:r>
              <a:rPr lang="ar-SY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الأشعة الأفضل هو ضمن</a:t>
            </a:r>
            <a:r>
              <a:rPr lang="ar-SY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36~38KHZ </a:t>
            </a:r>
            <a:r>
              <a:rPr lang="ar-SY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صورة 4" descr="F:\Nice ideas\infrared\infrared_files\tr3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20450" y="4509120"/>
            <a:ext cx="2763512" cy="210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26946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40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692696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(البروتوكول 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RS232</a:t>
            </a:r>
            <a:r>
              <a:rPr lang="ar-SY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</a:p>
        </p:txBody>
      </p:sp>
      <p:pic>
        <p:nvPicPr>
          <p:cNvPr id="14" name="Picture 13" descr="rs232_01.jpg"/>
          <p:cNvPicPr/>
          <p:nvPr/>
        </p:nvPicPr>
        <p:blipFill rotWithShape="1">
          <a:blip r:embed="rId5"/>
          <a:srcRect t="3649" r="788" b="5091"/>
          <a:stretch/>
        </p:blipFill>
        <p:spPr>
          <a:xfrm>
            <a:off x="-34426" y="3249663"/>
            <a:ext cx="9178426" cy="360833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5536" y="1196752"/>
            <a:ext cx="863879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إن المستويات المنطقية لهذا المعيار مختلفة تماماً عن المنطق 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TTL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حيث أن: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المستوى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المنطقي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“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0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”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ويسمى بـ"</a:t>
            </a:r>
            <a:r>
              <a:rPr lang="en-US" sz="2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Space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" ويتراوح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بين </a:t>
            </a:r>
            <a:r>
              <a:rPr lang="en-US" sz="26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+</a:t>
            </a:r>
            <a:r>
              <a:rPr lang="en-US" sz="2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3V ~ +</a:t>
            </a:r>
            <a:r>
              <a:rPr lang="en-US" sz="26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25V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المستوى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المنطقي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“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”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ويسمى 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بـ "</a:t>
            </a: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Mark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" ويتراوح بين </a:t>
            </a: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-3V ~ -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25V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Wingdings" pitchFamily="2" charset="2"/>
              <a:buChar char="§"/>
            </a:pP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مستوى منطقي غير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معرف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“</a:t>
            </a:r>
            <a:r>
              <a:rPr lang="en-US" sz="2600" b="1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X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”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ويتراوح 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بين </a:t>
            </a:r>
            <a:r>
              <a:rPr lang="en-US" sz="2600" b="1" dirty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-3V ~ +</a:t>
            </a:r>
            <a:r>
              <a:rPr lang="en-US" sz="2600" b="1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3V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9045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41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1052736"/>
            <a:ext cx="871296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عموماً، فإنه </a:t>
            </a:r>
            <a:r>
              <a:rPr lang="ar-SY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من أجل تحقيق اتصال بين طرفيتين بدون مصافحة </a:t>
            </a: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يكفي توصيل قطب الإرسال 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“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TxD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”</a:t>
            </a: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والاستقبال 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“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RxD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”</a:t>
            </a:r>
            <a:r>
              <a:rPr lang="ar-SY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على التوازي المتعاكس كما في الشكل التالي:</a:t>
            </a:r>
            <a:endParaRPr lang="en-US" sz="3200" b="1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26" y="3501008"/>
            <a:ext cx="9108504" cy="164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48331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6445"/>
            <a:ext cx="86764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(البروتوكول </a:t>
            </a: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RS232</a:t>
            </a: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– بارامترات الإشارة)</a:t>
            </a:r>
          </a:p>
        </p:txBody>
      </p:sp>
      <p:sp>
        <p:nvSpPr>
          <p:cNvPr id="3" name="Rectangle 2"/>
          <p:cNvSpPr/>
          <p:nvPr/>
        </p:nvSpPr>
        <p:spPr>
          <a:xfrm>
            <a:off x="395536" y="1440229"/>
            <a:ext cx="863879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600"/>
              </a:spcAft>
            </a:pP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هناك 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بارامترات يجب تحديدها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قبل 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إرسال البيانات بين المرسل والمستقبل 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وهي: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نمط الإرسال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أحادي الاتجاه (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Half-Duplex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ar-SY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أو ثنائي الاتجاه (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Full-D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عدد </a:t>
            </a:r>
            <a:r>
              <a:rPr lang="ar-SY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البتات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7, 8, or 9-bit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معدل سرعة </a:t>
            </a:r>
            <a:r>
              <a:rPr lang="ar-SY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الإرسال </a:t>
            </a:r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Baud Rate</a:t>
            </a:r>
            <a:r>
              <a:rPr lang="ar-SY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300, 600, 1200, 2400, 9600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خانة فحص الإيجابية (</a:t>
            </a:r>
            <a:r>
              <a:rPr lang="en-US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Parity Bit</a:t>
            </a:r>
            <a:r>
              <a:rPr lang="ar-SY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Even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Odd, or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None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0000CC"/>
              </a:buClr>
              <a:buFont typeface="Wingdings" pitchFamily="2" charset="2"/>
              <a:buChar char="ü"/>
            </a:pPr>
            <a:r>
              <a:rPr lang="ar-SY" sz="2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عدد بتات </a:t>
            </a:r>
            <a:r>
              <a:rPr lang="ar-SY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التوقف (</a:t>
            </a:r>
            <a:r>
              <a:rPr lang="en-US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Stop Bit</a:t>
            </a:r>
            <a:r>
              <a:rPr lang="ar-SY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1.5, 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r-SY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37114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568952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 1: </a:t>
            </a: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Data Loop</a:t>
            </a:r>
            <a:r>
              <a:rPr lang="ar-SY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من خلال المنفذ </a:t>
            </a: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COM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والبروتوكول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RS232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...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70868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</a:p>
          <a:p>
            <a:pPr rtl="0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771800" y="4653136"/>
            <a:ext cx="3600400" cy="2880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2771800" y="5301208"/>
            <a:ext cx="3600400" cy="288032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868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21800" y="4341973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1800" y="5494597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6372200" y="4747779"/>
            <a:ext cx="288032" cy="697445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6454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COM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712968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 2: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جهازي حاسب من خلال المنفذ </a:t>
            </a: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COM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والبروتوكول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RS232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...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70868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</a:p>
          <a:p>
            <a:pPr rtl="0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372200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771800" y="4653136"/>
            <a:ext cx="3600400" cy="2880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2771800" y="5301208"/>
            <a:ext cx="3600400" cy="288032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868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</a:p>
          <a:p>
            <a:pPr algn="ctr"/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Device.A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95684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</a:p>
          <a:p>
            <a:pPr algn="ctr"/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Device.B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21800" y="4341973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1800" y="5494597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3200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مفاهيم أساسية في الاتصالات التسلسلية: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0683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45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764704"/>
            <a:ext cx="86764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buClr>
                <a:srgbClr val="C00000"/>
              </a:buClr>
            </a:pPr>
            <a:r>
              <a:rPr lang="ar-SY" sz="3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هناك </a:t>
            </a:r>
            <a:r>
              <a:rPr lang="ar-SY" sz="36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نمطين </a:t>
            </a:r>
            <a:r>
              <a:rPr lang="ar-SY" sz="3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للبيانات في الاتصالات التسلسلية وهما:</a:t>
            </a:r>
            <a:endParaRPr lang="en-US" sz="36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14350" indent="-514350" algn="justLow">
              <a:lnSpc>
                <a:spcPct val="200000"/>
              </a:lnSpc>
              <a:buClr>
                <a:srgbClr val="C00000"/>
              </a:buClr>
              <a:buFont typeface="+mj-lt"/>
              <a:buAutoNum type="arabicParenR"/>
            </a:pPr>
            <a:r>
              <a:rPr lang="ar-SY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نمط الآسكي (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Ascii Mode</a:t>
            </a:r>
            <a:r>
              <a:rPr lang="ar-SY" sz="32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):</a:t>
            </a:r>
          </a:p>
          <a:p>
            <a:pPr algn="justLow">
              <a:lnSpc>
                <a:spcPct val="200000"/>
              </a:lnSpc>
              <a:buClr>
                <a:srgbClr val="C00000"/>
              </a:buClr>
            </a:pPr>
            <a:endParaRPr lang="ar-SY" sz="3200" b="1" dirty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14350" indent="-514350" algn="justLow">
              <a:lnSpc>
                <a:spcPct val="200000"/>
              </a:lnSpc>
              <a:buClr>
                <a:srgbClr val="C00000"/>
              </a:buClr>
              <a:buFont typeface="+mj-lt"/>
              <a:buAutoNum type="arabicParenR" startAt="2"/>
            </a:pP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النمط الثنائي (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BIN Mode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Y" sz="32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ar-SY" sz="3200" b="1" dirty="0" smtClean="0">
              <a:solidFill>
                <a:srgbClr val="0000CC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7070" y="2996952"/>
            <a:ext cx="782336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0"/>
            <a:r>
              <a:rPr lang="en-US" sz="5400" b="1" dirty="0" smtClean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123</a:t>
            </a:r>
            <a:r>
              <a:rPr lang="en-US" sz="54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&gt; 3-byte</a:t>
            </a:r>
            <a:endParaRPr lang="en-US" sz="4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070" y="4974267"/>
            <a:ext cx="782336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0"/>
            <a:r>
              <a:rPr lang="en-US" sz="5400" b="1" dirty="0" smtClean="0">
                <a:solidFill>
                  <a:srgbClr val="0000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123</a:t>
            </a:r>
            <a:r>
              <a:rPr lang="en-US" sz="54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&gt; 1-Byte</a:t>
            </a:r>
            <a:endParaRPr lang="en-US" sz="4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8796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496944" cy="1659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التعامل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مع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النافذة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في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150000"/>
              </a:lnSpc>
              <a:buClr>
                <a:srgbClr val="0000FF"/>
              </a:buClr>
              <a:buFont typeface="+mj-lt"/>
              <a:buAutoNum type="arabicParenR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تعليمات </a:t>
            </a:r>
            <a:r>
              <a:rPr lang="ar-SY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التهيئة (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Configuration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0812" y="3140968"/>
            <a:ext cx="5262979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6000" b="1" dirty="0" smtClean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$</a:t>
            </a:r>
            <a:r>
              <a:rPr lang="en-US" sz="6000" b="1" dirty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BAUD</a:t>
            </a:r>
            <a:r>
              <a:rPr lang="en-US" sz="6000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60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=</a:t>
            </a:r>
            <a:r>
              <a:rPr lang="en-US" sz="60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</a:t>
            </a:r>
            <a:endParaRPr lang="en-US" sz="6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0812" y="4836561"/>
            <a:ext cx="6861174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6000" b="1" dirty="0" err="1">
                <a:solidFill>
                  <a:srgbClr val="000080"/>
                </a:solidFill>
                <a:latin typeface="Courier New"/>
                <a:ea typeface="Times New Roman"/>
              </a:rPr>
              <a:t>Config</a:t>
            </a:r>
            <a:r>
              <a:rPr lang="en-US" sz="6000" dirty="0">
                <a:solidFill>
                  <a:srgbClr val="000000"/>
                </a:solidFill>
                <a:latin typeface="Courier New"/>
                <a:ea typeface="Times New Roman"/>
              </a:rPr>
              <a:t> </a:t>
            </a:r>
            <a:r>
              <a:rPr lang="en-US" sz="6000" dirty="0" smtClean="0">
                <a:solidFill>
                  <a:srgbClr val="000000"/>
                </a:solidFill>
                <a:latin typeface="Courier New"/>
                <a:ea typeface="Times New Roman"/>
              </a:rPr>
              <a:t>Com1 </a:t>
            </a:r>
            <a:r>
              <a:rPr lang="en-US" sz="6000" dirty="0" smtClean="0">
                <a:solidFill>
                  <a:srgbClr val="FF0000"/>
                </a:solidFill>
                <a:latin typeface="Courier New"/>
                <a:ea typeface="Times New Roman"/>
              </a:rPr>
              <a:t>=</a:t>
            </a:r>
            <a:r>
              <a:rPr lang="ar-SY" sz="6000" dirty="0" smtClean="0">
                <a:solidFill>
                  <a:srgbClr val="FF0000"/>
                </a:solidFill>
                <a:latin typeface="Courier New"/>
                <a:ea typeface="Times New Roman"/>
              </a:rPr>
              <a:t> </a:t>
            </a:r>
            <a:r>
              <a:rPr lang="en-US" sz="6000" dirty="0" smtClean="0">
                <a:solidFill>
                  <a:srgbClr val="FF0000"/>
                </a:solidFill>
                <a:latin typeface="Courier New"/>
                <a:ea typeface="Times New Roman"/>
              </a:rPr>
              <a:t>…</a:t>
            </a:r>
            <a:endParaRPr lang="en-US" sz="60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8327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9512" y="3212976"/>
            <a:ext cx="807304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5400" b="1" dirty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Print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;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>
                <a:solidFill>
                  <a:srgbClr val="008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r>
              <a:rPr lang="en-US" sz="5400" dirty="0" err="1">
                <a:solidFill>
                  <a:srgbClr val="008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const</a:t>
            </a:r>
            <a:r>
              <a:rPr lang="en-US" sz="5400" dirty="0">
                <a:solidFill>
                  <a:srgbClr val="008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endParaRPr lang="en-US" sz="5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79512" y="4660298"/>
            <a:ext cx="890339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5400" b="1" dirty="0" err="1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Printbin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[;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Varn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]</a:t>
            </a:r>
            <a:endParaRPr lang="en-US" sz="5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496944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التعامل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مع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النافذة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في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150000"/>
              </a:lnSpc>
              <a:buClr>
                <a:srgbClr val="0000FF"/>
              </a:buClr>
              <a:buFont typeface="+mj-lt"/>
              <a:buAutoNum type="arabicParenR" startAt="2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تعليمات الإرسال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Sending over TXD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5898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0030" y="3284984"/>
            <a:ext cx="890339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5400" b="1" dirty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Input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[</a:t>
            </a:r>
            <a:r>
              <a:rPr lang="en-US" sz="5400" dirty="0">
                <a:solidFill>
                  <a:srgbClr val="008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"prompt</a:t>
            </a:r>
            <a:r>
              <a:rPr lang="en-US" sz="5400" dirty="0" smtClean="0">
                <a:solidFill>
                  <a:srgbClr val="008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r>
              <a:rPr lang="en-US" sz="5400" dirty="0" smtClean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],</a:t>
            </a:r>
            <a:r>
              <a:rPr lang="en-US" sz="5400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5400" dirty="0" err="1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</a:t>
            </a:r>
            <a:endParaRPr lang="en-US" sz="5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0030" y="4941168"/>
            <a:ext cx="890339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5400" b="1" dirty="0" err="1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Inputbin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Var1 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[,</a:t>
            </a:r>
            <a:r>
              <a:rPr lang="en-US" sz="54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Var2</a:t>
            </a:r>
            <a:r>
              <a:rPr lang="en-US" sz="54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]</a:t>
            </a:r>
            <a:endParaRPr lang="en-US" sz="5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836712"/>
            <a:ext cx="8496944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التعامل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مع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النافذة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في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150000"/>
              </a:lnSpc>
              <a:buClr>
                <a:srgbClr val="0000FF"/>
              </a:buClr>
              <a:buFont typeface="+mj-lt"/>
              <a:buAutoNum type="arabicParenR" startAt="3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تعليمات الاستقبال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Receiving over RXD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27286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49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8661" y="2780928"/>
            <a:ext cx="4977645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4800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</a:t>
            </a:r>
            <a:r>
              <a:rPr lang="en-US" sz="48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=</a:t>
            </a:r>
            <a:r>
              <a:rPr lang="en-US" sz="48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b="1" dirty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INKEY</a:t>
            </a:r>
            <a:r>
              <a:rPr lang="en-US" sz="48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()</a:t>
            </a:r>
            <a:endParaRPr lang="en-US" sz="4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8661" y="3933056"/>
            <a:ext cx="571502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4800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</a:t>
            </a:r>
            <a:r>
              <a:rPr lang="en-US" sz="48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=</a:t>
            </a:r>
            <a:r>
              <a:rPr lang="en-US" sz="48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b="1" dirty="0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WAITKEY</a:t>
            </a:r>
            <a:r>
              <a:rPr lang="en-US" sz="48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()</a:t>
            </a:r>
            <a:endParaRPr lang="en-US" sz="4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8661" y="5085184"/>
            <a:ext cx="792717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4800" dirty="0" err="1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var</a:t>
            </a:r>
            <a:r>
              <a:rPr lang="en-US" sz="4800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=</a:t>
            </a:r>
            <a:r>
              <a:rPr lang="en-US" sz="48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4800" b="1" dirty="0" err="1">
                <a:solidFill>
                  <a:srgbClr val="00008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Ischarwaiting</a:t>
            </a:r>
            <a:r>
              <a:rPr lang="en-US" sz="4800" dirty="0">
                <a:solidFill>
                  <a:srgbClr val="FF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()</a:t>
            </a:r>
            <a:endParaRPr lang="en-US" sz="4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836712"/>
            <a:ext cx="8496944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التعامل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مع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النافذة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UART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في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Bascom-AVR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200150" lvl="1" indent="-742950" algn="just">
              <a:lnSpc>
                <a:spcPct val="150000"/>
              </a:lnSpc>
              <a:buClr>
                <a:srgbClr val="0000FF"/>
              </a:buClr>
              <a:buFont typeface="+mj-lt"/>
              <a:buAutoNum type="arabicParenR" startAt="4"/>
            </a:pP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تعليمات الاستقبال (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Receiving over RXD</a:t>
            </a:r>
            <a:r>
              <a:rPr lang="ar-SY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3327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بروتوكولات 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الاستقبال باستخدام الأشعة تحت الحمراء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IR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569" y="750623"/>
            <a:ext cx="84356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spcAft>
                <a:spcPts val="1200"/>
              </a:spcAft>
            </a:pPr>
            <a:r>
              <a:rPr lang="ar-SA" sz="3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هناك الكثير من معايير الإرسال (بروتوكولات) التي تعمل عليها المستقبلات، منها</a:t>
            </a:r>
            <a:r>
              <a:rPr lang="ar-SA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ar-SY" sz="3600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Low">
              <a:lnSpc>
                <a:spcPct val="150000"/>
              </a:lnSpc>
              <a:spcAft>
                <a:spcPts val="1200"/>
              </a:spcAft>
            </a:pPr>
            <a:r>
              <a:rPr lang="ar-SA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NEC</a:t>
            </a:r>
            <a:r>
              <a:rPr lang="ar-SA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،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SIRCS</a:t>
            </a:r>
            <a:r>
              <a:rPr lang="ar-SA" sz="3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،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RC5</a:t>
            </a:r>
            <a:r>
              <a:rPr lang="ar-SA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،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SAMSUNG</a:t>
            </a:r>
            <a:r>
              <a:rPr lang="ar-SA" sz="3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،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Sony</a:t>
            </a:r>
            <a:r>
              <a:rPr lang="ar-SY" sz="36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A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وتختلف </a:t>
            </a:r>
            <a:r>
              <a:rPr lang="ar-SA" sz="3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هذه البروتوكولات عن بعضها في شكل موجة الإرسال وبنيتها (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Waveforms</a:t>
            </a:r>
            <a:r>
              <a:rPr lang="ar-SA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Y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...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19207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50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712968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متحكمي </a:t>
            </a: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التسلسلية </a:t>
            </a:r>
            <a:r>
              <a:rPr lang="en-US" sz="4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...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70868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</a:p>
          <a:p>
            <a:pPr rtl="0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372200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771800" y="4653136"/>
            <a:ext cx="3600400" cy="2880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2771800" y="5301208"/>
            <a:ext cx="3600400" cy="288032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868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UART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MCU.A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95684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UART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MCU.B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21800" y="4341973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1800" y="5494597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8" name="Action Button: Forward or Next 7">
            <a:hlinkClick r:id="rId6" highlightClick="1"/>
          </p:cNvPr>
          <p:cNvSpPr/>
          <p:nvPr/>
        </p:nvSpPr>
        <p:spPr>
          <a:xfrm>
            <a:off x="7416316" y="5649596"/>
            <a:ext cx="864096" cy="864096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2696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6924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9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39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endParaRPr lang="ar-JO" sz="39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51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544" y="764704"/>
            <a:ext cx="85689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ar-SY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إن تشكيل إطار البيانات المرسلة أو المستقبلة 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للنافذة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UART 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مشابه </a:t>
            </a:r>
            <a:r>
              <a:rPr lang="ar-SY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تماماً لبنية إطار 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البروتوكول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RS232 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باختلاف </a:t>
            </a:r>
            <a:r>
              <a:rPr lang="ar-SY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وحيد وهو المستوى المنطقي </a:t>
            </a:r>
            <a:r>
              <a:rPr lang="ar-SY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المعكوس.</a:t>
            </a:r>
            <a:endParaRPr lang="en-US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832" y="3250527"/>
            <a:ext cx="8993672" cy="226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606213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712968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 </a:t>
            </a: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2</a:t>
            </a: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متحكم </a:t>
            </a: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مع منفذ </a:t>
            </a:r>
            <a:r>
              <a:rPr 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COM</a:t>
            </a:r>
            <a:r>
              <a:rPr lang="ar-SY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RS232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70868" y="4226272"/>
            <a:ext cx="2088232" cy="172819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</a:p>
          <a:p>
            <a:pPr rtl="0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372200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771800" y="4653136"/>
            <a:ext cx="3600400" cy="2880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2771800" y="5301208"/>
            <a:ext cx="3600400" cy="288032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868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95684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UART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MCU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21800" y="4341973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1800" y="5494597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Multiply 5"/>
          <p:cNvSpPr/>
          <p:nvPr/>
        </p:nvSpPr>
        <p:spPr>
          <a:xfrm>
            <a:off x="3275856" y="3645024"/>
            <a:ext cx="2592288" cy="2808312"/>
          </a:xfrm>
          <a:prstGeom prst="mathMultiply">
            <a:avLst>
              <a:gd name="adj1" fmla="val 1176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6838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منفذ الاتصالات التسلسلي: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71296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 </a:t>
            </a: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2</a:t>
            </a: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مع منفذ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COM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RS232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...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496" y="4226272"/>
            <a:ext cx="2088232" cy="172819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</a:p>
          <a:p>
            <a:pPr rtl="0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020272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496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43756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UART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MCU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354780" y="4416561"/>
            <a:ext cx="1737500" cy="1460401"/>
            <a:chOff x="5354780" y="4416561"/>
            <a:chExt cx="1737500" cy="1460401"/>
          </a:xfrm>
        </p:grpSpPr>
        <p:sp>
          <p:nvSpPr>
            <p:cNvPr id="17" name="Right Arrow 16"/>
            <p:cNvSpPr/>
            <p:nvPr/>
          </p:nvSpPr>
          <p:spPr>
            <a:xfrm>
              <a:off x="5508104" y="4711304"/>
              <a:ext cx="1524124" cy="229863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" name="Left Arrow 17"/>
            <p:cNvSpPr/>
            <p:nvPr/>
          </p:nvSpPr>
          <p:spPr>
            <a:xfrm>
              <a:off x="5508104" y="5359376"/>
              <a:ext cx="1524124" cy="229863"/>
            </a:xfrm>
            <a:prstGeom prst="lef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354780" y="4416561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54780" y="5569185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1" name="Rounded Rectangle 20"/>
          <p:cNvSpPr/>
          <p:nvPr/>
        </p:nvSpPr>
        <p:spPr>
          <a:xfrm>
            <a:off x="3657160" y="4226272"/>
            <a:ext cx="1850944" cy="1728192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13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979712" y="4416561"/>
            <a:ext cx="1737500" cy="1460401"/>
            <a:chOff x="5354780" y="4416561"/>
            <a:chExt cx="1737500" cy="1460401"/>
          </a:xfrm>
        </p:grpSpPr>
        <p:sp>
          <p:nvSpPr>
            <p:cNvPr id="23" name="Right Arrow 22"/>
            <p:cNvSpPr/>
            <p:nvPr/>
          </p:nvSpPr>
          <p:spPr>
            <a:xfrm>
              <a:off x="5508104" y="4711304"/>
              <a:ext cx="1524124" cy="229863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4" name="Left Arrow 23"/>
            <p:cNvSpPr/>
            <p:nvPr/>
          </p:nvSpPr>
          <p:spPr>
            <a:xfrm>
              <a:off x="5508104" y="5359376"/>
              <a:ext cx="1524124" cy="229863"/>
            </a:xfrm>
            <a:prstGeom prst="lef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54780" y="4416561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54780" y="5569185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987824" y="3143870"/>
            <a:ext cx="3243008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0"/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RS232&lt;&gt;TTL</a:t>
            </a:r>
          </a:p>
          <a:p>
            <a:pPr algn="ctr"/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Converter</a:t>
            </a:r>
          </a:p>
        </p:txBody>
      </p:sp>
    </p:spTree>
    <p:extLst>
      <p:ext uri="{BB962C8B-B14F-4D97-AF65-F5344CB8AC3E}">
        <p14:creationId xmlns:p14="http://schemas.microsoft.com/office/powerpoint/2010/main" val="8066397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6924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9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دارات الملائمة </a:t>
            </a:r>
            <a:r>
              <a:rPr lang="en-US" sz="39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TTL </a:t>
            </a:r>
            <a:r>
              <a:rPr lang="en-US" sz="39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&lt; &gt; RS232</a:t>
            </a:r>
            <a:endParaRPr lang="ar-JO" sz="39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83968" y="764704"/>
            <a:ext cx="475252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ar-SY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تستخدم </a:t>
            </a:r>
            <a:r>
              <a:rPr lang="ar-SY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الدارة </a:t>
            </a:r>
            <a:r>
              <a:rPr lang="ar-SY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المتكاملة 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Max232</a:t>
            </a:r>
            <a:r>
              <a:rPr lang="ar-SY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1200"/>
              </a:spcBef>
            </a:pPr>
            <a:r>
              <a:rPr lang="ar-SY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لتحويل المستوى المنطقي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TTL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&lt;&gt;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RS232</a:t>
            </a:r>
            <a:endParaRPr lang="en-US" sz="4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Max232.gif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97172"/>
            <a:ext cx="4436932" cy="6201707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816" y="3719359"/>
            <a:ext cx="4768644" cy="2535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40288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712968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متحكم </a:t>
            </a: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ar-SY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مع منفذ </a:t>
            </a:r>
            <a:r>
              <a:rPr 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USB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???</a:t>
            </a:r>
            <a:r>
              <a:rPr lang="ar-SY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70868" y="4226272"/>
            <a:ext cx="2088232" cy="172819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D+</a:t>
            </a:r>
          </a:p>
          <a:p>
            <a:pPr rtl="0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D-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372200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771800" y="4653136"/>
            <a:ext cx="3600400" cy="2880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2771800" y="5301208"/>
            <a:ext cx="3600400" cy="288032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868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95684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UART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MCU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21800" y="4341973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1800" y="5494597"/>
            <a:ext cx="333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1010101111100010111010101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Multiply 5"/>
          <p:cNvSpPr/>
          <p:nvPr/>
        </p:nvSpPr>
        <p:spPr>
          <a:xfrm>
            <a:off x="3275856" y="3645024"/>
            <a:ext cx="2592288" cy="2808312"/>
          </a:xfrm>
          <a:prstGeom prst="mathMultiply">
            <a:avLst>
              <a:gd name="adj1" fmla="val 1176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863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71296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مع منفذ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USB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Differential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496" y="4226272"/>
            <a:ext cx="2088232" cy="172819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D+</a:t>
            </a:r>
          </a:p>
          <a:p>
            <a:pPr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D-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020272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496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43756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UART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MCU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354780" y="4416561"/>
            <a:ext cx="1737500" cy="1460401"/>
            <a:chOff x="5354780" y="4416561"/>
            <a:chExt cx="1737500" cy="1460401"/>
          </a:xfrm>
        </p:grpSpPr>
        <p:sp>
          <p:nvSpPr>
            <p:cNvPr id="17" name="Right Arrow 16"/>
            <p:cNvSpPr/>
            <p:nvPr/>
          </p:nvSpPr>
          <p:spPr>
            <a:xfrm>
              <a:off x="5508104" y="4711304"/>
              <a:ext cx="1524124" cy="229863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" name="Left Arrow 17"/>
            <p:cNvSpPr/>
            <p:nvPr/>
          </p:nvSpPr>
          <p:spPr>
            <a:xfrm>
              <a:off x="5508104" y="5359376"/>
              <a:ext cx="1524124" cy="229863"/>
            </a:xfrm>
            <a:prstGeom prst="lef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354780" y="4416561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54780" y="5569185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1" name="Rounded Rectangle 20"/>
          <p:cNvSpPr/>
          <p:nvPr/>
        </p:nvSpPr>
        <p:spPr>
          <a:xfrm>
            <a:off x="3657160" y="4226272"/>
            <a:ext cx="1850944" cy="1728192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13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979712" y="4416561"/>
            <a:ext cx="1737500" cy="1460401"/>
            <a:chOff x="5354780" y="4416561"/>
            <a:chExt cx="1737500" cy="1460401"/>
          </a:xfrm>
        </p:grpSpPr>
        <p:sp>
          <p:nvSpPr>
            <p:cNvPr id="23" name="Left-Right Arrow 22"/>
            <p:cNvSpPr/>
            <p:nvPr/>
          </p:nvSpPr>
          <p:spPr>
            <a:xfrm>
              <a:off x="5508104" y="4711304"/>
              <a:ext cx="1524124" cy="229863"/>
            </a:xfrm>
            <a:prstGeom prst="leftRightArrow">
              <a:avLst/>
            </a:prstGeom>
            <a:solidFill>
              <a:srgbClr val="804102"/>
            </a:soli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4" name="Left-Right Arrow 23"/>
            <p:cNvSpPr/>
            <p:nvPr/>
          </p:nvSpPr>
          <p:spPr>
            <a:xfrm>
              <a:off x="5508104" y="5359376"/>
              <a:ext cx="1524124" cy="229863"/>
            </a:xfrm>
            <a:prstGeom prst="leftRightArrow">
              <a:avLst/>
            </a:prstGeom>
            <a:solidFill>
              <a:srgbClr val="804102"/>
            </a:soli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54780" y="4416561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54780" y="5569185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987824" y="3143870"/>
            <a:ext cx="3243008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0"/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USB&lt;&gt;TTL</a:t>
            </a:r>
          </a:p>
          <a:p>
            <a:pPr algn="ctr"/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Converter</a:t>
            </a:r>
          </a:p>
        </p:txBody>
      </p:sp>
    </p:spTree>
    <p:extLst>
      <p:ext uri="{BB962C8B-B14F-4D97-AF65-F5344CB8AC3E}">
        <p14:creationId xmlns:p14="http://schemas.microsoft.com/office/powerpoint/2010/main" val="38703622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39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92" y="764704"/>
            <a:ext cx="8679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000"/>
              </a:spcAft>
            </a:pPr>
            <a:r>
              <a:rPr lang="ar-SA" sz="4000" dirty="0">
                <a:solidFill>
                  <a:srgbClr val="E36C0A"/>
                </a:solidFill>
                <a:latin typeface="Calibri"/>
                <a:ea typeface="Times New Roman"/>
                <a:cs typeface="AL-Mohanad Bold"/>
              </a:rPr>
              <a:t>حلول التطوير باستخدام منفذ الاتصالات </a:t>
            </a:r>
            <a:r>
              <a:rPr lang="en-US" sz="5400" b="1" dirty="0" smtClean="0">
                <a:solidFill>
                  <a:srgbClr val="E36C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/>
                <a:ea typeface="Times New Roman"/>
              </a:rPr>
              <a:t>USB</a:t>
            </a:r>
            <a:r>
              <a:rPr lang="ar-SY" sz="4400" b="1" dirty="0" smtClean="0">
                <a:solidFill>
                  <a:srgbClr val="E36C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/>
                <a:ea typeface="Times New Roman"/>
              </a:rPr>
              <a:t>؟؟؟</a:t>
            </a:r>
            <a:endParaRPr 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Times New Roman"/>
              <a:cs typeface="AL-Mohanad Bold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90803" y="1666304"/>
            <a:ext cx="3762393" cy="327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896933" y="4797152"/>
            <a:ext cx="33586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en-US" sz="6600" b="1" dirty="0" smtClean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FT232R </a:t>
            </a:r>
            <a:endParaRPr lang="en-US" sz="6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2749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871296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مع منفذ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USB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Differential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496" y="4226272"/>
            <a:ext cx="2088232" cy="172819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D+</a:t>
            </a:r>
          </a:p>
          <a:p>
            <a:pPr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D-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020272" y="4226272"/>
            <a:ext cx="2088232" cy="17281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RXD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TXD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496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43756" y="2996952"/>
            <a:ext cx="2150932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UART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MCU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354780" y="4416561"/>
            <a:ext cx="1737500" cy="1460401"/>
            <a:chOff x="5354780" y="4416561"/>
            <a:chExt cx="1737500" cy="1460401"/>
          </a:xfrm>
        </p:grpSpPr>
        <p:sp>
          <p:nvSpPr>
            <p:cNvPr id="17" name="Right Arrow 16"/>
            <p:cNvSpPr/>
            <p:nvPr/>
          </p:nvSpPr>
          <p:spPr>
            <a:xfrm>
              <a:off x="5508104" y="4711304"/>
              <a:ext cx="1524124" cy="229863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" name="Left Arrow 17"/>
            <p:cNvSpPr/>
            <p:nvPr/>
          </p:nvSpPr>
          <p:spPr>
            <a:xfrm>
              <a:off x="5508104" y="5359376"/>
              <a:ext cx="1524124" cy="229863"/>
            </a:xfrm>
            <a:prstGeom prst="lef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354780" y="4416561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54780" y="5569185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1" name="Rounded Rectangle 20"/>
          <p:cNvSpPr/>
          <p:nvPr/>
        </p:nvSpPr>
        <p:spPr>
          <a:xfrm>
            <a:off x="3657160" y="4226272"/>
            <a:ext cx="1850944" cy="1728192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FT232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979712" y="4416561"/>
            <a:ext cx="1737500" cy="1460401"/>
            <a:chOff x="5354780" y="4416561"/>
            <a:chExt cx="1737500" cy="1460401"/>
          </a:xfrm>
        </p:grpSpPr>
        <p:sp>
          <p:nvSpPr>
            <p:cNvPr id="23" name="Left-Right Arrow 22"/>
            <p:cNvSpPr/>
            <p:nvPr/>
          </p:nvSpPr>
          <p:spPr>
            <a:xfrm>
              <a:off x="5508104" y="4711304"/>
              <a:ext cx="1524124" cy="229863"/>
            </a:xfrm>
            <a:prstGeom prst="leftRightArrow">
              <a:avLst/>
            </a:prstGeom>
            <a:solidFill>
              <a:srgbClr val="804102"/>
            </a:soli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4" name="Left-Right Arrow 23"/>
            <p:cNvSpPr/>
            <p:nvPr/>
          </p:nvSpPr>
          <p:spPr>
            <a:xfrm>
              <a:off x="5508104" y="5359376"/>
              <a:ext cx="1524124" cy="229863"/>
            </a:xfrm>
            <a:prstGeom prst="leftRightArrow">
              <a:avLst/>
            </a:prstGeom>
            <a:solidFill>
              <a:srgbClr val="804102"/>
            </a:soli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54780" y="4416561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54780" y="5569185"/>
              <a:ext cx="1737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00010111010101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987824" y="3143870"/>
            <a:ext cx="3243008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0"/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USB&lt;&gt;TTL</a:t>
            </a:r>
          </a:p>
          <a:p>
            <a:pPr algn="ctr"/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Converter</a:t>
            </a:r>
          </a:p>
        </p:txBody>
      </p:sp>
    </p:spTree>
    <p:extLst>
      <p:ext uri="{BB962C8B-B14F-4D97-AF65-F5344CB8AC3E}">
        <p14:creationId xmlns:p14="http://schemas.microsoft.com/office/powerpoint/2010/main" val="15499119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59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764704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 :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مع منفذ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USB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Differential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8646"/>
            <a:ext cx="9144000" cy="4699354"/>
          </a:xfrm>
          <a:prstGeom prst="rect">
            <a:avLst/>
          </a:prstGeom>
        </p:spPr>
      </p:pic>
      <p:sp>
        <p:nvSpPr>
          <p:cNvPr id="8" name="Action Button: Forward or Next 7">
            <a:hlinkClick r:id="rId6" action="ppaction://hlinkfile" highlightClick="1"/>
          </p:cNvPr>
          <p:cNvSpPr/>
          <p:nvPr/>
        </p:nvSpPr>
        <p:spPr>
          <a:xfrm>
            <a:off x="8061058" y="5823030"/>
            <a:ext cx="864096" cy="864096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099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بروتوكول 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الاستقبال باستخدام الأشعة تحت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الحمراء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RC5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36068" y="1628800"/>
            <a:ext cx="5976664" cy="33393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Y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البروتوكول</a:t>
            </a:r>
            <a:endParaRPr lang="ar-SY" sz="8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8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RC5</a:t>
            </a:r>
            <a:endParaRPr lang="en-US" sz="8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8145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60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8" t="17321" r="20860" b="24677"/>
          <a:stretch/>
        </p:blipFill>
        <p:spPr>
          <a:xfrm>
            <a:off x="873933" y="745861"/>
            <a:ext cx="7396134" cy="609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9994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النافذة التسلسلية </a:t>
            </a: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UART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61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75437"/>
            <a:ext cx="3099048" cy="567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779" y="764704"/>
            <a:ext cx="3133725" cy="246697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597" y="3130252"/>
            <a:ext cx="3895725" cy="3467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98041" y="1133069"/>
            <a:ext cx="2384692" cy="70788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Nawatt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neXus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Technical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Reference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ction Button: Forward or Next 10">
            <a:hlinkClick r:id="rId8" highlightClick="1"/>
          </p:cNvPr>
          <p:cNvSpPr/>
          <p:nvPr/>
        </p:nvSpPr>
        <p:spPr>
          <a:xfrm>
            <a:off x="4458339" y="1998191"/>
            <a:ext cx="864096" cy="864096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147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Infrared Data 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712968" cy="525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إرسال البيانات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بين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والحاسب عبر منفذ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USB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Differential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باستخدام </a:t>
            </a:r>
            <a:r>
              <a:rPr lang="ar-SY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الأشعة </a:t>
            </a:r>
            <a:r>
              <a:rPr lang="ar-SY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تحت الحمراء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en-US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التصميم سيتضمن دارتين:</a:t>
            </a:r>
            <a:endParaRPr 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200150" lvl="1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الإرسال 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IR Data Sender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</a:p>
          <a:p>
            <a:pPr marL="1200150" lvl="1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الاستقبال 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IR Data Receiver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9479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Infrared Data 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71296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الإرسال 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IR Data Sender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222" y="1562815"/>
            <a:ext cx="350100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4"/>
          <a:stretch/>
        </p:blipFill>
        <p:spPr>
          <a:xfrm>
            <a:off x="1541720" y="1576242"/>
            <a:ext cx="3678351" cy="4476497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39552" y="2637823"/>
            <a:ext cx="1002168" cy="67549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TXD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876723"/>
            <a:ext cx="100216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MCU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PIND.1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4388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Infrared Data 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7" name="Action Button: Forward or Next 6">
            <a:hlinkClick r:id="rId5" highlightClick="1"/>
          </p:cNvPr>
          <p:cNvSpPr/>
          <p:nvPr/>
        </p:nvSpPr>
        <p:spPr>
          <a:xfrm>
            <a:off x="683568" y="5205619"/>
            <a:ext cx="864096" cy="864096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65" y="764704"/>
            <a:ext cx="7142063" cy="411576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73981"/>
            <a:ext cx="3212976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/>
          <p:cNvSpPr/>
          <p:nvPr/>
        </p:nvSpPr>
        <p:spPr>
          <a:xfrm>
            <a:off x="395536" y="836712"/>
            <a:ext cx="871296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 startAt="2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الاستقبال 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IR Data Receiver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648569"/>
            <a:ext cx="3810000" cy="246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93373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Infrared Data 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07" y="1907712"/>
            <a:ext cx="3212976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/>
          <p:cNvSpPr/>
          <p:nvPr/>
        </p:nvSpPr>
        <p:spPr>
          <a:xfrm>
            <a:off x="395536" y="836712"/>
            <a:ext cx="871296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 startAt="2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الاستقبال 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IR Data Receiver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84784"/>
            <a:ext cx="5772378" cy="537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492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Infrared Data 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1988840"/>
            <a:ext cx="8266278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en-US" sz="8800" b="1" spc="50" dirty="0" smtClean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Exp.19</a:t>
            </a:r>
            <a:endParaRPr lang="en-US" sz="8800" b="1" spc="50" dirty="0" smtClean="0">
              <a:ln w="11430"/>
              <a:gradFill>
                <a:gsLst>
                  <a:gs pos="25000">
                    <a:srgbClr val="3333CC">
                      <a:satMod val="155000"/>
                    </a:srgbClr>
                  </a:gs>
                  <a:gs pos="100000">
                    <a:srgbClr val="3333CC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ction Button: Forward or Next 14">
            <a:hlinkClick r:id="rId5" highlightClick="1"/>
          </p:cNvPr>
          <p:cNvSpPr/>
          <p:nvPr/>
        </p:nvSpPr>
        <p:spPr>
          <a:xfrm>
            <a:off x="3981595" y="3645024"/>
            <a:ext cx="1238477" cy="1238477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10819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Laser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Data 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712968" cy="525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إرسال البيانات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بين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والحاسب عبر منفذ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USB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Differential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باستخدام </a:t>
            </a:r>
            <a:r>
              <a:rPr lang="ar-SY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الليزر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en-US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التصميم سيتضمن دارتين:</a:t>
            </a:r>
            <a:endParaRPr 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200150" lvl="1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الإرسال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Laser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Data Sender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</a:p>
          <a:p>
            <a:pPr marL="1200150" lvl="1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الاستقبال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Laser Data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Receiver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6758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Laser Data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71296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الإرسال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Laser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Data Sender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8" r="53689"/>
          <a:stretch/>
        </p:blipFill>
        <p:spPr>
          <a:xfrm>
            <a:off x="1541720" y="1580185"/>
            <a:ext cx="3816275" cy="470420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39552" y="2637823"/>
            <a:ext cx="1002168" cy="67549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TXD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876723"/>
            <a:ext cx="100216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MCU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PIND.1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66" r="31553" b="20183"/>
          <a:stretch/>
        </p:blipFill>
        <p:spPr>
          <a:xfrm>
            <a:off x="5388521" y="2276872"/>
            <a:ext cx="375869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566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Laser Data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69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71296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 startAt="2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الاستقبال 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IR Data Receiver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488" y="4405767"/>
            <a:ext cx="3810000" cy="246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316" y="1758989"/>
            <a:ext cx="3121480" cy="3121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45"/>
          <a:stretch/>
        </p:blipFill>
        <p:spPr>
          <a:xfrm>
            <a:off x="648805" y="1551190"/>
            <a:ext cx="4283235" cy="4474029"/>
          </a:xfrm>
          <a:prstGeom prst="rect">
            <a:avLst/>
          </a:prstGeom>
        </p:spPr>
      </p:pic>
      <p:sp>
        <p:nvSpPr>
          <p:cNvPr id="7" name="Action Button: Forward or Next 6">
            <a:hlinkClick r:id="rId8" action="ppaction://hlinkfile" highlightClick="1"/>
          </p:cNvPr>
          <p:cNvSpPr/>
          <p:nvPr/>
        </p:nvSpPr>
        <p:spPr>
          <a:xfrm>
            <a:off x="-23986" y="5981378"/>
            <a:ext cx="864096" cy="864096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48295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بروتوكول 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الاستقبال باستخدام الأشعة تحت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الحمراء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RC5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569" y="620688"/>
            <a:ext cx="8435661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Low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A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طورته شركة </a:t>
            </a:r>
            <a:r>
              <a:rPr lang="ar-SA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فيلبس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571500" indent="-571500" algn="justLow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يرسل </a:t>
            </a:r>
            <a:r>
              <a:rPr lang="ar-SA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قطار </a:t>
            </a:r>
            <a:r>
              <a:rPr lang="ar-SA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من 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14</a:t>
            </a:r>
            <a:r>
              <a:rPr lang="ar-SA" sz="36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بت</a:t>
            </a:r>
            <a:r>
              <a:rPr lang="ar-SA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A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في كل مرة يتم فيها الضغط على أحد أزرار جهاز </a:t>
            </a:r>
            <a:r>
              <a:rPr lang="ar-SA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التحكم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ar-SY" sz="32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71500" indent="-571500" algn="justLow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A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زمن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كل بت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1.2mS</a:t>
            </a:r>
            <a:r>
              <a:rPr lang="ar-SY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(في حال تردد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IR = 38KHz</a:t>
            </a:r>
            <a:r>
              <a:rPr lang="ar-SY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ar-SY" sz="32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71500" indent="-571500" algn="justLow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البت مقسوم لنصفين</a:t>
            </a:r>
            <a:r>
              <a:rPr lang="ar-SA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يميني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(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600µs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ar-SA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ويساري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(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600µs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).</a:t>
            </a:r>
            <a:endParaRPr lang="en-US" sz="3200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71500" indent="-571500" algn="justLow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البت الواحد يحوي على 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32</a:t>
            </a:r>
            <a:r>
              <a:rPr lang="ar-SA" sz="36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A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نبضة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في القسم الفعال.</a:t>
            </a:r>
            <a:endParaRPr lang="en-US" sz="32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71500" indent="-571500" algn="justLow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ar-SA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دور كل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نبضة من النبضات الـ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32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هو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18.75µs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Y" sz="32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560" y="692696"/>
            <a:ext cx="1800200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0"/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RC5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-36512" y="5088533"/>
            <a:ext cx="9180512" cy="1796852"/>
            <a:chOff x="-36512" y="5088533"/>
            <a:chExt cx="9180512" cy="179685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81"/>
            <a:stretch/>
          </p:blipFill>
          <p:spPr bwMode="auto">
            <a:xfrm>
              <a:off x="-36512" y="5088533"/>
              <a:ext cx="3710752" cy="17968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9"/>
            <a:stretch/>
          </p:blipFill>
          <p:spPr bwMode="auto">
            <a:xfrm>
              <a:off x="3661715" y="5088533"/>
              <a:ext cx="3977247" cy="17968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9" r="60457"/>
            <a:stretch/>
          </p:blipFill>
          <p:spPr bwMode="auto">
            <a:xfrm>
              <a:off x="7626084" y="5088533"/>
              <a:ext cx="1517916" cy="17968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265810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Laser Data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70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71296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 startAt="2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الاستقبال 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IR Data Receiver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520" y="1758989"/>
            <a:ext cx="3121480" cy="3121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80185"/>
            <a:ext cx="5544616" cy="532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329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Laser Data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71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1988840"/>
            <a:ext cx="8266278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en-US" sz="8800" b="1" spc="50" dirty="0" smtClean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Exp.20</a:t>
            </a:r>
            <a:endParaRPr lang="en-US" sz="8800" b="1" spc="50" dirty="0" smtClean="0">
              <a:ln w="11430"/>
              <a:gradFill>
                <a:gsLst>
                  <a:gs pos="25000">
                    <a:srgbClr val="3333CC">
                      <a:satMod val="155000"/>
                    </a:srgbClr>
                  </a:gs>
                  <a:gs pos="100000">
                    <a:srgbClr val="3333CC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ction Button: Forward or Next 14">
            <a:hlinkClick r:id="rId5" highlightClick="1"/>
          </p:cNvPr>
          <p:cNvSpPr/>
          <p:nvPr/>
        </p:nvSpPr>
        <p:spPr>
          <a:xfrm>
            <a:off x="3981595" y="3645024"/>
            <a:ext cx="1238477" cy="1238477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1545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RF Data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72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536" y="836712"/>
            <a:ext cx="8712968" cy="525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إرسال البيانات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بين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والحاسب عبر منفذ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USB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Differential</a:t>
            </a:r>
            <a:r>
              <a:rPr lang="ar-SY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 </a:t>
            </a:r>
            <a:r>
              <a:rPr lang="ar-SY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باستخدام </a:t>
            </a:r>
            <a:r>
              <a:rPr lang="ar-SY" sz="4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موديولات</a:t>
            </a:r>
            <a:r>
              <a:rPr lang="ar-SY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RF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en-US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التصميم سيتضمن دارتين:</a:t>
            </a:r>
            <a:endParaRPr 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200150" lvl="1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الإرسال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RF Data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Sender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</a:p>
          <a:p>
            <a:pPr marL="1200150" lvl="1" indent="-742950"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arenR"/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دارة الاستقبال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RF Data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Receiver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7889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RF Data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73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2050" name="Picture 2" descr="C:\Users\wedo\Desktop\3n15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" t="11296" r="12904" b="18742"/>
          <a:stretch/>
        </p:blipFill>
        <p:spPr bwMode="auto">
          <a:xfrm>
            <a:off x="19022" y="1224069"/>
            <a:ext cx="9124978" cy="566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" r="2602"/>
          <a:stretch/>
        </p:blipFill>
        <p:spPr>
          <a:xfrm>
            <a:off x="0" y="1002968"/>
            <a:ext cx="9144000" cy="588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13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RF </a:t>
            </a:r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Data Link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74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1988840"/>
            <a:ext cx="8266278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en-US" sz="8800" b="1" spc="50" dirty="0" smtClean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Exp.21</a:t>
            </a:r>
            <a:endParaRPr lang="en-US" sz="8800" b="1" spc="50" dirty="0" smtClean="0">
              <a:ln w="11430"/>
              <a:gradFill>
                <a:gsLst>
                  <a:gs pos="25000">
                    <a:srgbClr val="3333CC">
                      <a:satMod val="155000"/>
                    </a:srgbClr>
                  </a:gs>
                  <a:gs pos="100000">
                    <a:srgbClr val="3333CC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ction Button: Forward or Next 14">
            <a:hlinkClick r:id="rId5" highlightClick="1"/>
          </p:cNvPr>
          <p:cNvSpPr/>
          <p:nvPr/>
        </p:nvSpPr>
        <p:spPr>
          <a:xfrm>
            <a:off x="3981595" y="3645024"/>
            <a:ext cx="1238477" cy="1238477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389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Acquiring GPS Data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75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16" name="Picture 15" descr="sa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4329" y="1961333"/>
            <a:ext cx="5189671" cy="4918521"/>
          </a:xfrm>
          <a:prstGeom prst="rect">
            <a:avLst/>
          </a:prstGeom>
        </p:spPr>
      </p:pic>
      <p:sp>
        <p:nvSpPr>
          <p:cNvPr id="15" name="Content Placeholder 2"/>
          <p:cNvSpPr>
            <a:spLocks noGrp="1"/>
          </p:cNvSpPr>
          <p:nvPr>
            <p:ph sz="quarter" idx="1"/>
          </p:nvPr>
        </p:nvSpPr>
        <p:spPr>
          <a:xfrm>
            <a:off x="-36512" y="0"/>
            <a:ext cx="9180512" cy="6858000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  <a:effectLst/>
        </p:spPr>
        <p:txBody>
          <a:bodyPr>
            <a:noAutofit/>
          </a:bodyPr>
          <a:lstStyle/>
          <a:p>
            <a:pPr marL="0" lvl="0" indent="0" algn="just" rtl="0" fontAlgn="base">
              <a:lnSpc>
                <a:spcPct val="115000"/>
              </a:lnSpc>
              <a:spcBef>
                <a:spcPct val="0"/>
              </a:spcBef>
              <a:buClrTx/>
              <a:buSzTx/>
              <a:buNone/>
            </a:pPr>
            <a:r>
              <a:rPr lang="en-US" sz="4000" b="1" kern="0" dirty="0" smtClean="0">
                <a:solidFill>
                  <a:srgbClr val="FF0000"/>
                </a:solidFill>
                <a:effectLst>
                  <a:glow rad="63500">
                    <a:prstClr val="white">
                      <a:alpha val="4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NAVSTAR-GPS Space Segment:</a:t>
            </a:r>
          </a:p>
          <a:p>
            <a:pPr marL="0" lvl="0" indent="0" algn="just" rtl="0" fontAlgn="base">
              <a:lnSpc>
                <a:spcPct val="115000"/>
              </a:lnSpc>
              <a:spcBef>
                <a:spcPct val="0"/>
              </a:spcBef>
              <a:buClrTx/>
              <a:buSzTx/>
              <a:buNone/>
            </a:pPr>
            <a:endParaRPr lang="en-US" sz="2800" kern="0" dirty="0" smtClean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/>
            </a:endParaRPr>
          </a:p>
          <a:p>
            <a:pPr marL="0" lvl="0" indent="0" algn="just" rtl="0" fontAlgn="base">
              <a:lnSpc>
                <a:spcPct val="115000"/>
              </a:lnSpc>
              <a:spcBef>
                <a:spcPct val="0"/>
              </a:spcBef>
              <a:buClrTx/>
              <a:buSzTx/>
              <a:buNone/>
            </a:pP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GPS Constellation:</a:t>
            </a:r>
          </a:p>
          <a:p>
            <a:pPr marL="365125" lvl="1" indent="320675" algn="just" rtl="0" fontAlgn="base">
              <a:lnSpc>
                <a:spcPct val="115000"/>
              </a:lnSpc>
              <a:spcBef>
                <a:spcPct val="0"/>
              </a:spcBef>
              <a:buClr>
                <a:srgbClr val="00B0F0"/>
              </a:buClr>
              <a:buSzTx/>
              <a:buFont typeface="Arial" pitchFamily="34" charset="0"/>
              <a:buChar char="•"/>
            </a:pP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30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 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satellites (Space Vehicles or SVs).</a:t>
            </a:r>
          </a:p>
          <a:p>
            <a:pPr marL="365125" lvl="1" indent="320675" algn="just" rtl="0" fontAlgn="base">
              <a:lnSpc>
                <a:spcPct val="115000"/>
              </a:lnSpc>
              <a:spcBef>
                <a:spcPct val="0"/>
              </a:spcBef>
              <a:buClr>
                <a:srgbClr val="00B0F0"/>
              </a:buClr>
              <a:buSzTx/>
              <a:buFont typeface="Arial" pitchFamily="34" charset="0"/>
              <a:buChar char="•"/>
            </a:pP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5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 to </a:t>
            </a: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12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 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SVs visible from anywhere on earth.</a:t>
            </a:r>
          </a:p>
          <a:p>
            <a:pPr marL="365125" lvl="1" indent="320675" algn="just" rtl="0" fontAlgn="base">
              <a:lnSpc>
                <a:spcPct val="115000"/>
              </a:lnSpc>
              <a:spcBef>
                <a:spcPct val="0"/>
              </a:spcBef>
              <a:buClr>
                <a:srgbClr val="00B0F0"/>
              </a:buClr>
              <a:buSzTx/>
              <a:buFont typeface="Arial" pitchFamily="34" charset="0"/>
              <a:buChar char="•"/>
            </a:pP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20,200 </a:t>
            </a:r>
            <a:r>
              <a:rPr lang="en-US" sz="3600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km</a:t>
            </a: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 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altitude. </a:t>
            </a:r>
          </a:p>
          <a:p>
            <a:pPr marL="365125" lvl="1" indent="320675" algn="just" rtl="0" fontAlgn="base">
              <a:lnSpc>
                <a:spcPct val="115000"/>
              </a:lnSpc>
              <a:spcBef>
                <a:spcPct val="0"/>
              </a:spcBef>
              <a:buClr>
                <a:srgbClr val="00B0F0"/>
              </a:buClr>
              <a:buSzTx/>
              <a:buFont typeface="Arial" pitchFamily="34" charset="0"/>
              <a:buChar char="•"/>
            </a:pP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12</a:t>
            </a:r>
            <a:r>
              <a:rPr lang="en-US" sz="3600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 hour 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orbit period.</a:t>
            </a:r>
          </a:p>
          <a:p>
            <a:pPr marL="365125" lvl="1" indent="320675" algn="just" rtl="0" fontAlgn="base">
              <a:lnSpc>
                <a:spcPct val="115000"/>
              </a:lnSpc>
              <a:spcBef>
                <a:spcPct val="0"/>
              </a:spcBef>
              <a:buClr>
                <a:srgbClr val="00B0F0"/>
              </a:buClr>
              <a:buSzTx/>
              <a:buFont typeface="Arial" pitchFamily="34" charset="0"/>
              <a:buChar char="•"/>
            </a:pP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6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 orbital planes.</a:t>
            </a:r>
          </a:p>
          <a:p>
            <a:pPr marL="365125" lvl="1" indent="320675" algn="just" rtl="0" fontAlgn="base">
              <a:lnSpc>
                <a:spcPct val="115000"/>
              </a:lnSpc>
              <a:spcBef>
                <a:spcPct val="0"/>
              </a:spcBef>
              <a:buClr>
                <a:srgbClr val="00B0F0"/>
              </a:buClr>
              <a:buSzTx/>
              <a:buFont typeface="Arial" pitchFamily="34" charset="0"/>
              <a:buChar char="•"/>
            </a:pP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55°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 inclination.</a:t>
            </a:r>
          </a:p>
          <a:p>
            <a:pPr marL="365125" lvl="1" indent="320675" algn="just" rtl="0" fontAlgn="base">
              <a:lnSpc>
                <a:spcPct val="115000"/>
              </a:lnSpc>
              <a:spcBef>
                <a:spcPct val="0"/>
              </a:spcBef>
              <a:buClr>
                <a:srgbClr val="00B0F0"/>
              </a:buClr>
              <a:buSzTx/>
              <a:buFont typeface="Arial" pitchFamily="34" charset="0"/>
              <a:buChar char="•"/>
            </a:pPr>
            <a:r>
              <a:rPr lang="en-US" sz="3600" b="1" kern="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4~5 </a:t>
            </a:r>
            <a:r>
              <a:rPr lang="en-US" sz="3600" kern="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/>
              </a:rPr>
              <a:t>satellites in each plane.</a:t>
            </a:r>
          </a:p>
          <a:p>
            <a:pPr marL="0" lvl="0" indent="0" algn="just" rtl="0" fontAlgn="base">
              <a:lnSpc>
                <a:spcPct val="115000"/>
              </a:lnSpc>
              <a:spcBef>
                <a:spcPct val="0"/>
              </a:spcBef>
              <a:buClrTx/>
              <a:buSzTx/>
              <a:buNone/>
            </a:pPr>
            <a:endParaRPr lang="en-US" sz="2800" kern="0" dirty="0" smtClean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30562" y="0"/>
            <a:ext cx="9274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30562" y="10547"/>
            <a:ext cx="9274562" cy="684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8" descr="Untitled-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39540" y="-24"/>
            <a:ext cx="9283540" cy="676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994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Acquiring GPS Data</a:t>
            </a:r>
            <a:r>
              <a:rPr lang="ar-SY" sz="4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76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3074" name="Picture 2" descr="E:\06-Teaching\AVR Lab 2012 - 3rd Year CE\New folder\gps-module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6" r="4115" b="4663"/>
          <a:stretch/>
        </p:blipFill>
        <p:spPr bwMode="auto">
          <a:xfrm>
            <a:off x="357191" y="1629097"/>
            <a:ext cx="4934889" cy="4582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95536" y="836712"/>
            <a:ext cx="871296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ar-SY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تجربــة: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ربط </a:t>
            </a:r>
            <a:r>
              <a:rPr lang="ar-SY" sz="4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موديول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GPS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مع متحكم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AVR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من خلال النافذة 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UART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TTL</a:t>
            </a:r>
            <a:r>
              <a:rPr lang="ar-SY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en-US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4048" y="4637454"/>
            <a:ext cx="1080120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VCC</a:t>
            </a:r>
          </a:p>
          <a:p>
            <a:pPr algn="l" rtl="0"/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GND</a:t>
            </a:r>
          </a:p>
          <a:p>
            <a:pPr algn="l" rtl="0"/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TXD</a:t>
            </a:r>
          </a:p>
          <a:p>
            <a:pPr algn="l" rtl="0"/>
            <a:r>
              <a:rPr lang="en-US" sz="2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RXD</a:t>
            </a:r>
            <a:endParaRPr lang="en-US" sz="2800" b="1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6084168" y="5661248"/>
            <a:ext cx="1008112" cy="288032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092280" y="5328210"/>
            <a:ext cx="1224136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0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MCU</a:t>
            </a:r>
          </a:p>
          <a:p>
            <a:pPr algn="ctr" rtl="0"/>
            <a:r>
              <a:rPr lang="en-US" sz="2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RXD</a:t>
            </a:r>
            <a:endParaRPr lang="en-US" sz="2800" b="1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2714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Acquiring GPS Data</a:t>
            </a:r>
            <a:r>
              <a:rPr lang="ar-SY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JO" sz="40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37312"/>
            <a:ext cx="606836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77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1988840"/>
            <a:ext cx="8266278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en-US" sz="8800" b="1" spc="50" dirty="0" smtClean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Exp.22</a:t>
            </a:r>
            <a:endParaRPr lang="en-US" sz="8800" b="1" spc="50" dirty="0" smtClean="0">
              <a:ln w="11430"/>
              <a:gradFill>
                <a:gsLst>
                  <a:gs pos="25000">
                    <a:srgbClr val="3333CC">
                      <a:satMod val="155000"/>
                    </a:srgbClr>
                  </a:gs>
                  <a:gs pos="100000">
                    <a:srgbClr val="3333CC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ction Button: Forward or Next 14">
            <a:hlinkClick r:id="rId5" highlightClick="1"/>
          </p:cNvPr>
          <p:cNvSpPr/>
          <p:nvPr/>
        </p:nvSpPr>
        <p:spPr>
          <a:xfrm>
            <a:off x="3981595" y="3645024"/>
            <a:ext cx="1238477" cy="1238477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99770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الدارة الأمثلية لتغذية المتحكم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500066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78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6" name="صورة 1" descr="1.jpg"/>
          <p:cNvPicPr>
            <a:picLocks noChangeAspect="1"/>
          </p:cNvPicPr>
          <p:nvPr/>
        </p:nvPicPr>
        <p:blipFill>
          <a:blip r:embed="rId5"/>
          <a:srcRect b="22916"/>
          <a:stretch>
            <a:fillRect/>
          </a:stretch>
        </p:blipFill>
        <p:spPr>
          <a:xfrm>
            <a:off x="3818" y="632563"/>
            <a:ext cx="8144832" cy="6225437"/>
          </a:xfrm>
          <a:prstGeom prst="rect">
            <a:avLst/>
          </a:prstGeom>
        </p:spPr>
      </p:pic>
      <p:pic>
        <p:nvPicPr>
          <p:cNvPr id="7" name="صورة 1" descr="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512" y="591449"/>
            <a:ext cx="8185162" cy="6285512"/>
          </a:xfrm>
          <a:prstGeom prst="rect">
            <a:avLst/>
          </a:prstGeom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6512" y="591449"/>
            <a:ext cx="9180512" cy="5107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مستطيل 3"/>
          <p:cNvSpPr/>
          <p:nvPr/>
        </p:nvSpPr>
        <p:spPr>
          <a:xfrm>
            <a:off x="346993" y="5698917"/>
            <a:ext cx="8179877" cy="646331"/>
          </a:xfrm>
          <a:prstGeom prst="rect">
            <a:avLst/>
          </a:prstGeom>
          <a:gradFill rotWithShape="1">
            <a:gsLst>
              <a:gs pos="0">
                <a:srgbClr val="B32C16">
                  <a:shade val="63000"/>
                  <a:satMod val="165000"/>
                </a:srgbClr>
              </a:gs>
              <a:gs pos="30000">
                <a:srgbClr val="B32C16">
                  <a:shade val="58000"/>
                  <a:satMod val="165000"/>
                </a:srgbClr>
              </a:gs>
              <a:gs pos="75000">
                <a:srgbClr val="B32C16">
                  <a:shade val="30000"/>
                  <a:satMod val="175000"/>
                </a:srgbClr>
              </a:gs>
              <a:gs pos="100000">
                <a:srgbClr val="B32C16">
                  <a:shade val="15000"/>
                  <a:satMod val="175000"/>
                </a:srgbClr>
              </a:gs>
            </a:gsLst>
            <a:path path="circle">
              <a:fillToRect l="5000" t="100000" r="120000" b="10000"/>
            </a:path>
          </a:gradFill>
          <a:ln>
            <a:noFill/>
          </a:ln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ysClr val="window" lastClr="FFFFFF"/>
            </a:contourClr>
          </a:sp3d>
        </p:spPr>
        <p:txBody>
          <a:bodyPr wrap="square">
            <a:spAutoFit/>
          </a:bodyPr>
          <a:lstStyle/>
          <a:p>
            <a:pPr algn="ctr" rtl="0">
              <a:defRPr/>
            </a:pPr>
            <a:r>
              <a:rPr lang="en-US" sz="3600" b="1" i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Be careful of the current spikes!!!</a:t>
            </a:r>
            <a:endParaRPr lang="ar-SY" sz="3600" b="1" i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Times New Roman"/>
            </a:endParaRPr>
          </a:p>
        </p:txBody>
      </p:sp>
      <p:sp>
        <p:nvSpPr>
          <p:cNvPr id="14" name="مستطيل 1"/>
          <p:cNvSpPr/>
          <p:nvPr/>
        </p:nvSpPr>
        <p:spPr>
          <a:xfrm>
            <a:off x="3131840" y="548680"/>
            <a:ext cx="3372205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EMC </a:t>
            </a:r>
            <a:endParaRPr lang="en-US" sz="28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Tahoma"/>
              </a:rPr>
              <a:t>(Electromagnetic Compatibility)</a:t>
            </a:r>
          </a:p>
          <a:p>
            <a:pPr algn="ctr"/>
            <a:r>
              <a:rPr lang="ar-SY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تلاؤم </a:t>
            </a:r>
            <a:r>
              <a:rPr lang="ar-SY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كهر</a:t>
            </a:r>
            <a:r>
              <a:rPr lang="ar-SA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و</a:t>
            </a:r>
            <a:r>
              <a:rPr lang="ar-SY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مغنطيسي</a:t>
            </a:r>
            <a:endParaRPr lang="ar-SY" sz="3200" b="1" i="1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18" y="632563"/>
            <a:ext cx="9140182" cy="51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467560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4" grpId="0"/>
      <p:bldP spid="14" grpId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44408" y="6237312"/>
            <a:ext cx="613310" cy="357190"/>
          </a:xfrm>
        </p:spPr>
        <p:txBody>
          <a:bodyPr/>
          <a:lstStyle/>
          <a:p>
            <a:pPr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79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2350521" y="3294738"/>
            <a:ext cx="527435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fld id="{1E0D0C25-1872-43DE-85A8-1C37F826B822}" type="datetime2">
              <a:rPr lang="en-US" sz="36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pPr algn="ctr" rtl="0"/>
              <a:t>Wednesday, April 25, 2012</a:t>
            </a:fld>
            <a:endParaRPr lang="ar-AE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42852"/>
            <a:ext cx="8552341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JO" sz="60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شكراً لكم وبالتوفيق للجميع...</a:t>
            </a:r>
            <a:endParaRPr lang="ar-AE" sz="3200" dirty="0">
              <a:solidFill>
                <a:srgbClr val="000000"/>
              </a:solidFill>
            </a:endParaRPr>
          </a:p>
        </p:txBody>
      </p:sp>
      <p:pic>
        <p:nvPicPr>
          <p:cNvPr id="7" name="Picture 6" descr="crying-baby-party-5680067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546" y="1357298"/>
            <a:ext cx="4667250" cy="466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بروتوكول 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الاستقبال باستخدام الأشعة تحت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الحمراء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RC5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8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1457" y="750623"/>
            <a:ext cx="858503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Aft>
                <a:spcPts val="600"/>
              </a:spcAft>
              <a:buClr>
                <a:srgbClr val="C00000"/>
              </a:buClr>
            </a:pP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يتشكل ال</a:t>
            </a:r>
            <a:r>
              <a:rPr lang="ar-SA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بروتوكول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RC5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A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من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14-bit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ضمن أربع مجموعات:</a:t>
            </a:r>
          </a:p>
          <a:p>
            <a:pPr marL="742950" indent="-742950" algn="justLow">
              <a:spcAft>
                <a:spcPts val="600"/>
              </a:spcAft>
              <a:buClr>
                <a:srgbClr val="C00000"/>
              </a:buClr>
              <a:buFont typeface="+mj-lt"/>
              <a:buAutoNum type="arabicParenR"/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AGC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 بتات بداية الإرسال (دائماً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“1”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).</a:t>
            </a:r>
          </a:p>
          <a:p>
            <a:pPr marL="742950" indent="-742950" algn="justLow">
              <a:spcAft>
                <a:spcPts val="600"/>
              </a:spcAft>
              <a:buClr>
                <a:srgbClr val="C00000"/>
              </a:buClr>
              <a:buFont typeface="+mj-lt"/>
              <a:buAutoNum type="arabicParenR"/>
            </a:pPr>
            <a:r>
              <a:rPr lang="en-US" sz="40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CHK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 بت التحكم ويعكس حالته كل مرة.</a:t>
            </a:r>
          </a:p>
          <a:p>
            <a:pPr marL="742950" indent="-742950" algn="justLow">
              <a:spcAft>
                <a:spcPts val="600"/>
              </a:spcAft>
              <a:buClr>
                <a:srgbClr val="C00000"/>
              </a:buClr>
              <a:buFont typeface="+mj-lt"/>
              <a:buAutoNum type="arabicParenR"/>
            </a:pP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ADDRESS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بتات العناوين للأجهزة.</a:t>
            </a:r>
          </a:p>
          <a:p>
            <a:pPr marL="742950" indent="-742950" algn="justLow">
              <a:spcAft>
                <a:spcPts val="600"/>
              </a:spcAft>
              <a:buClr>
                <a:srgbClr val="C00000"/>
              </a:buClr>
              <a:buFont typeface="+mj-lt"/>
              <a:buAutoNum type="arabicParenR"/>
            </a:pPr>
            <a:r>
              <a:rPr lang="en-US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COMMAND</a:t>
            </a:r>
            <a:r>
              <a:rPr lang="ar-SY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 بتات الأوامر لجهاز التحكم.</a:t>
            </a:r>
            <a:endParaRPr lang="ar-SY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5" name="صورة 1" descr="tr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381" y="5123721"/>
            <a:ext cx="9150379" cy="173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13946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674"/>
            <a:ext cx="91440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بروتوكول </a:t>
            </a:r>
            <a:r>
              <a:rPr lang="ar-SY" sz="32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الاستقبال باستخدام الأشعة تحت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الحمراء</a:t>
            </a:r>
            <a:r>
              <a:rPr lang="en-US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Monotype Koufi" pitchFamily="2" charset="-78"/>
                <a:cs typeface="Times New Roman" pitchFamily="18" charset="0"/>
              </a:rPr>
              <a:t>RC5 </a:t>
            </a:r>
            <a:r>
              <a:rPr lang="ar-SY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r>
              <a:rPr lang="ar-SA" sz="32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JO" sz="3200" b="1" dirty="0" smtClean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428868"/>
            <a:ext cx="4436932" cy="38262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8285644" y="6286520"/>
            <a:ext cx="678844" cy="357190"/>
          </a:xfrm>
        </p:spPr>
        <p:txBody>
          <a:bodyPr/>
          <a:lstStyle/>
          <a:p>
            <a:pPr algn="ctr">
              <a:defRPr/>
            </a:pPr>
            <a:fld id="{1C73AFC2-7C99-442E-A5E9-C00A0F5A5EF6}" type="slidenum">
              <a:rPr lang="en-US" sz="18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>
                <a:defRPr/>
              </a:pPr>
              <a:t>9</a:t>
            </a:fld>
            <a:endParaRPr lang="en-US" sz="1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 rot="16200000">
            <a:off x="-964413" y="1729117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Unleash your </a:t>
            </a:r>
            <a:r>
              <a:rPr lang="en-US" sz="2000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Creativity!</a:t>
            </a:r>
            <a:endParaRPr lang="en-US" sz="2000" i="1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ectangle 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569" y="476672"/>
            <a:ext cx="843566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CLRM-2038</a:t>
            </a:r>
          </a:p>
          <a:p>
            <a:pPr algn="ctr">
              <a:buClr>
                <a:srgbClr val="C00000"/>
              </a:buClr>
            </a:pP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Datasheet</a:t>
            </a:r>
            <a:endParaRPr lang="ar-SY" sz="4000" dirty="0">
              <a:solidFill>
                <a:srgbClr val="000000"/>
              </a:solidFill>
              <a:latin typeface="Arabic Typesetting"/>
              <a:ea typeface="Times New Roman"/>
              <a:cs typeface="AL-Mohana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956" y="1844824"/>
            <a:ext cx="4648200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03" y="1844824"/>
            <a:ext cx="4804169" cy="4566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ction Button: Forward or Next 4">
            <a:hlinkClick r:id="rId7" action="ppaction://hlinkfile" highlightClick="1"/>
          </p:cNvPr>
          <p:cNvSpPr/>
          <p:nvPr/>
        </p:nvSpPr>
        <p:spPr>
          <a:xfrm>
            <a:off x="5580112" y="5157192"/>
            <a:ext cx="792088" cy="792088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Forward or Next 13">
            <a:hlinkClick r:id="rId8" action="ppaction://hlinkfile" highlightClick="1"/>
          </p:cNvPr>
          <p:cNvSpPr/>
          <p:nvPr/>
        </p:nvSpPr>
        <p:spPr>
          <a:xfrm>
            <a:off x="7272300" y="5157192"/>
            <a:ext cx="792088" cy="792088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5" idx="0"/>
            <a:endCxn id="14" idx="2"/>
          </p:cNvCxnSpPr>
          <p:nvPr/>
        </p:nvCxnSpPr>
        <p:spPr>
          <a:xfrm>
            <a:off x="6372200" y="5553236"/>
            <a:ext cx="9001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45512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chnological_awakening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Eurostile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echnological_awakening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Eurostile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echnological_awakening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Eurostile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technological_awakening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Eurostile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28604</TotalTime>
  <Words>2971</Words>
  <Application>Microsoft Office PowerPoint</Application>
  <PresentationFormat>On-screen Show (4:3)</PresentationFormat>
  <Paragraphs>687</Paragraphs>
  <Slides>79</Slides>
  <Notes>79</Notes>
  <HiddenSlides>14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79</vt:i4>
      </vt:variant>
    </vt:vector>
  </HeadingPairs>
  <TitlesOfParts>
    <vt:vector size="84" baseType="lpstr">
      <vt:lpstr>Office Theme</vt:lpstr>
      <vt:lpstr>technological_awakening</vt:lpstr>
      <vt:lpstr>2_technological_awakening</vt:lpstr>
      <vt:lpstr>1_technological_awakening</vt:lpstr>
      <vt:lpstr>3_technological_awakening</vt:lpstr>
      <vt:lpstr>برمجة المتحكمات المصغرة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WAYA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تصميم الدارات المطبوعة</dc:title>
  <dc:creator>WALID</dc:creator>
  <cp:lastModifiedBy>WALID BALID</cp:lastModifiedBy>
  <cp:revision>2133</cp:revision>
  <dcterms:created xsi:type="dcterms:W3CDTF">2009-10-17T18:25:20Z</dcterms:created>
  <dcterms:modified xsi:type="dcterms:W3CDTF">2012-04-24T21:47:20Z</dcterms:modified>
</cp:coreProperties>
</file>