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35"/>
  </p:notesMasterIdLst>
  <p:handoutMasterIdLst>
    <p:handoutMasterId r:id="rId36"/>
  </p:handoutMasterIdLst>
  <p:sldIdLst>
    <p:sldId id="256" r:id="rId6"/>
    <p:sldId id="702" r:id="rId7"/>
    <p:sldId id="703" r:id="rId8"/>
    <p:sldId id="704" r:id="rId9"/>
    <p:sldId id="715" r:id="rId10"/>
    <p:sldId id="713" r:id="rId11"/>
    <p:sldId id="714" r:id="rId12"/>
    <p:sldId id="717" r:id="rId13"/>
    <p:sldId id="708" r:id="rId14"/>
    <p:sldId id="716" r:id="rId15"/>
    <p:sldId id="719" r:id="rId16"/>
    <p:sldId id="721" r:id="rId17"/>
    <p:sldId id="720" r:id="rId18"/>
    <p:sldId id="722" r:id="rId19"/>
    <p:sldId id="701" r:id="rId20"/>
    <p:sldId id="733" r:id="rId21"/>
    <p:sldId id="718" r:id="rId22"/>
    <p:sldId id="724" r:id="rId23"/>
    <p:sldId id="725" r:id="rId24"/>
    <p:sldId id="726" r:id="rId25"/>
    <p:sldId id="727" r:id="rId26"/>
    <p:sldId id="728" r:id="rId27"/>
    <p:sldId id="729" r:id="rId28"/>
    <p:sldId id="731" r:id="rId29"/>
    <p:sldId id="732" r:id="rId30"/>
    <p:sldId id="730" r:id="rId31"/>
    <p:sldId id="723" r:id="rId32"/>
    <p:sldId id="712" r:id="rId33"/>
    <p:sldId id="351" r:id="rId34"/>
  </p:sldIdLst>
  <p:sldSz cx="9144000" cy="6858000" type="screen4x3"/>
  <p:notesSz cx="6858000" cy="9144000"/>
  <p:defaultTextStyle>
    <a:defPPr>
      <a:defRPr lang="ar-A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6600"/>
    <a:srgbClr val="006600"/>
    <a:srgbClr val="99FF33"/>
    <a:srgbClr val="CC00CC"/>
    <a:srgbClr val="804102"/>
    <a:srgbClr val="FF9900"/>
    <a:srgbClr val="0000FF"/>
    <a:srgbClr val="7ABC32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063" autoAdjust="0"/>
    <p:restoredTop sz="85455" autoAdjust="0"/>
  </p:normalViewPr>
  <p:slideViewPr>
    <p:cSldViewPr>
      <p:cViewPr varScale="1">
        <p:scale>
          <a:sx n="76" d="100"/>
          <a:sy n="76" d="100"/>
        </p:scale>
        <p:origin x="-6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79B7490-D9C6-48F6-9EFF-4A47E45199C0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250C287-582C-48EC-B260-417ED16DF2A5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30729677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676D81E-D082-4F32-BEB6-A4DA795490A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A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00029C8-C62D-46E7-8018-290DC38ACF39}" type="slidenum">
              <a:rPr lang="ar-AE" smtClean="0"/>
              <a:pPr/>
              <a:t>‹#›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8160398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A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/>
              <a:pPr/>
              <a:t>1</a:t>
            </a:fld>
            <a:endParaRPr lang="ar-A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10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11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12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13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14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15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16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17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18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19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20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21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22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23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24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25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26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27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28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949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/>
              <a:pPr/>
              <a:t>29</a:t>
            </a:fld>
            <a:endParaRPr lang="ar-AE"/>
          </a:p>
        </p:txBody>
      </p:sp>
    </p:spTree>
    <p:extLst>
      <p:ext uri="{BB962C8B-B14F-4D97-AF65-F5344CB8AC3E}">
        <p14:creationId xmlns:p14="http://schemas.microsoft.com/office/powerpoint/2010/main" val="1157466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3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4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5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6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7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8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461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0029C8-C62D-46E7-8018-290DC38ACF39}" type="slidenum">
              <a:rPr lang="ar-AE" smtClean="0">
                <a:solidFill>
                  <a:prstClr val="black"/>
                </a:solidFill>
              </a:rPr>
              <a:pPr/>
              <a:t>9</a:t>
            </a:fld>
            <a:endParaRPr lang="ar-A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890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80857"/>
      </p:ext>
    </p:extLst>
  </p:cSld>
  <p:clrMapOvr>
    <a:masterClrMapping/>
  </p:clrMapOvr>
  <p:transition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404457"/>
      </p:ext>
    </p:extLst>
  </p:cSld>
  <p:clrMapOvr>
    <a:masterClrMapping/>
  </p:clrMapOvr>
  <p:transition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742203"/>
      </p:ext>
    </p:extLst>
  </p:cSld>
  <p:clrMapOvr>
    <a:masterClrMapping/>
  </p:clrMapOvr>
  <p:transition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925379"/>
      </p:ext>
    </p:extLst>
  </p:cSld>
  <p:clrMapOvr>
    <a:masterClrMapping/>
  </p:clrMapOvr>
  <p:transition>
    <p:fade thruBlk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8706"/>
      </p:ext>
    </p:extLst>
  </p:cSld>
  <p:clrMapOvr>
    <a:masterClrMapping/>
  </p:clrMapOvr>
  <p:transition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301704"/>
      </p:ext>
    </p:extLst>
  </p:cSld>
  <p:clrMapOvr>
    <a:masterClrMapping/>
  </p:clrMapOvr>
  <p:transition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64321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451636"/>
      </p:ext>
    </p:extLst>
  </p:cSld>
  <p:clrMapOvr>
    <a:masterClrMapping/>
  </p:clrMapOvr>
  <p:transition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366547"/>
      </p:ext>
    </p:extLst>
  </p:cSld>
  <p:clrMapOvr>
    <a:masterClrMapping/>
  </p:clrMapOvr>
  <p:transition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42872"/>
      </p:ext>
    </p:extLst>
  </p:cSld>
  <p:clrMapOvr>
    <a:masterClrMapping/>
  </p:clrMapOvr>
  <p:transition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690046"/>
      </p:ext>
    </p:extLst>
  </p:cSld>
  <p:clrMapOvr>
    <a:masterClrMapping/>
  </p:clrMapOvr>
  <p:transition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00148"/>
      </p:ext>
    </p:extLst>
  </p:cSld>
  <p:clrMapOvr>
    <a:masterClrMapping/>
  </p:clrMapOvr>
  <p:transition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904325"/>
      </p:ext>
    </p:extLst>
  </p:cSld>
  <p:clrMapOvr>
    <a:masterClrMapping/>
  </p:clrMapOvr>
  <p:transition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0621"/>
      </p:ext>
    </p:extLst>
  </p:cSld>
  <p:clrMapOvr>
    <a:masterClrMapping/>
  </p:clrMapOvr>
  <p:transition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962704"/>
      </p:ext>
    </p:extLst>
  </p:cSld>
  <p:clrMapOvr>
    <a:masterClrMapping/>
  </p:clrMapOvr>
  <p:transition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360573"/>
      </p:ext>
    </p:extLst>
  </p:cSld>
  <p:clrMapOvr>
    <a:masterClrMapping/>
  </p:clrMapOvr>
  <p:transition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009863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940922"/>
      </p:ext>
    </p:extLst>
  </p:cSld>
  <p:clrMapOvr>
    <a:masterClrMapping/>
  </p:clrMapOvr>
  <p:transition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438597"/>
      </p:ext>
    </p:extLst>
  </p:cSld>
  <p:clrMapOvr>
    <a:masterClrMapping/>
  </p:clrMapOvr>
  <p:transition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374658"/>
      </p:ext>
    </p:extLst>
  </p:cSld>
  <p:clrMapOvr>
    <a:masterClrMapping/>
  </p:clrMapOvr>
  <p:transition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06956"/>
      </p:ext>
    </p:extLst>
  </p:cSld>
  <p:clrMapOvr>
    <a:masterClrMapping/>
  </p:clrMapOvr>
  <p:transition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404926"/>
      </p:ext>
    </p:extLst>
  </p:cSld>
  <p:clrMapOvr>
    <a:masterClrMapping/>
  </p:clrMapOvr>
  <p:transition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81400"/>
            <a:ext cx="91440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88" y="4038600"/>
            <a:ext cx="9104312" cy="3048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7CAC49ED-0EED-4ABA-896A-E53EA2127C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200148"/>
      </p:ext>
    </p:extLst>
  </p:cSld>
  <p:clrMapOvr>
    <a:masterClrMapping/>
  </p:clrMapOvr>
  <p:transition>
    <p:fade thruBlk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3AFC2-7C99-442E-A5E9-C00A0F5A5EF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904325"/>
      </p:ext>
    </p:extLst>
  </p:cSld>
  <p:clrMapOvr>
    <a:masterClrMapping/>
  </p:clrMapOvr>
  <p:transition>
    <p:fade thruBlk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9D34-B1E3-4F98-A13C-AAF082C95D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0621"/>
      </p:ext>
    </p:extLst>
  </p:cSld>
  <p:clrMapOvr>
    <a:masterClrMapping/>
  </p:clrMapOvr>
  <p:transition>
    <p:fade thruBlk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49580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47511-1C74-4390-9810-2DB168C94E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962704"/>
      </p:ext>
    </p:extLst>
  </p:cSld>
  <p:clrMapOvr>
    <a:masterClrMapping/>
  </p:clrMapOvr>
  <p:transition>
    <p:fade thruBlk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E715A-B4EB-4120-B4F0-0BFDC71D658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360573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E47C3-0C92-4C8D-AD49-DEE3D42CBFD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009863"/>
      </p:ext>
    </p:extLst>
  </p:cSld>
  <p:clrMapOvr>
    <a:masterClrMapping/>
  </p:clrMapOvr>
  <p:transition>
    <p:fade thruBlk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01F4-23B5-4D36-9661-60ABC180734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940922"/>
      </p:ext>
    </p:extLst>
  </p:cSld>
  <p:clrMapOvr>
    <a:masterClrMapping/>
  </p:clrMapOvr>
  <p:transition>
    <p:fade thruBlk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B08C6-4F0D-4566-BFD5-BD3F9E40C17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438597"/>
      </p:ext>
    </p:extLst>
  </p:cSld>
  <p:clrMapOvr>
    <a:masterClrMapping/>
  </p:clrMapOvr>
  <p:transition>
    <p:fade thruBlk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C381-329B-41CE-933E-AE03C3F74C1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374658"/>
      </p:ext>
    </p:extLst>
  </p:cSld>
  <p:clrMapOvr>
    <a:masterClrMapping/>
  </p:clrMapOvr>
  <p:transition>
    <p:fade thruBlk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47554-EA55-4CC8-9E9E-046FB1DE975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06956"/>
      </p:ext>
    </p:extLst>
  </p:cSld>
  <p:clrMapOvr>
    <a:masterClrMapping/>
  </p:clrMapOvr>
  <p:transition>
    <p:fade thruBlk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5293B-FB84-4246-AC39-194DFFC819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404926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A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A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A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A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AE373-BE15-4E9C-BA64-5CEC7B91D694}" type="datetimeFigureOut">
              <a:rPr lang="ar-AE" smtClean="0"/>
              <a:pPr/>
              <a:t>20/05/1433</a:t>
            </a:fld>
            <a:endParaRPr lang="ar-A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A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25634-5E44-42D7-A0DB-C8CA00D53ED6}" type="slidenum">
              <a:rPr lang="ar-AE" smtClean="0"/>
              <a:pPr/>
              <a:t>‹#›</a:t>
            </a:fld>
            <a:endParaRPr lang="ar-A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A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810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010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572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latin typeface="+mj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latin typeface="+mj-lt"/>
              </a:defRPr>
            </a:lvl1pPr>
          </a:lstStyle>
          <a:p>
            <a:pPr>
              <a:defRPr/>
            </a:pPr>
            <a:fld id="{97478040-D497-4FA3-8C82-9BD60D53C29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010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 thruBlk="1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Eurostile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2000" i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•"/>
        <a:defRPr sz="2800" i="1">
          <a:solidFill>
            <a:srgbClr val="5F5F5F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600" i="1">
          <a:solidFill>
            <a:srgbClr val="5F5F5F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•"/>
        <a:defRPr sz="1400" i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emf"/><Relationship Id="rId5" Type="http://schemas.openxmlformats.org/officeDocument/2006/relationships/image" Target="../media/image20.gif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jpe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gif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jp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gif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4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gif"/><Relationship Id="rId5" Type="http://schemas.openxmlformats.org/officeDocument/2006/relationships/image" Target="../media/image7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5496" y="5949280"/>
            <a:ext cx="550069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defTabSz="298269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b="1" dirty="0" err="1" smtClean="0">
                <a:latin typeface="Garamond" pitchFamily="18" charset="0"/>
                <a:cs typeface="+mj-cs"/>
              </a:rPr>
              <a:t>Walid</a:t>
            </a:r>
            <a:r>
              <a:rPr lang="en-GB" sz="2000" b="1" dirty="0" smtClean="0">
                <a:latin typeface="Garamond" pitchFamily="18" charset="0"/>
                <a:cs typeface="+mj-cs"/>
              </a:rPr>
              <a:t> </a:t>
            </a:r>
            <a:r>
              <a:rPr lang="en-GB" sz="2000" b="1" dirty="0" err="1" smtClean="0">
                <a:latin typeface="Garamond" pitchFamily="18" charset="0"/>
                <a:cs typeface="+mj-cs"/>
              </a:rPr>
              <a:t>Balid</a:t>
            </a:r>
            <a:r>
              <a:rPr lang="en-GB" sz="2000" b="1" dirty="0" smtClean="0">
                <a:latin typeface="Garamond" pitchFamily="18" charset="0"/>
                <a:cs typeface="+mj-cs"/>
              </a:rPr>
              <a:t>, </a:t>
            </a:r>
            <a:r>
              <a:rPr lang="en-GB" sz="2000" i="1" dirty="0" err="1" smtClean="0">
                <a:latin typeface="Garamond" pitchFamily="18" charset="0"/>
                <a:cs typeface="+mj-cs"/>
              </a:rPr>
              <a:t>Ph.D</a:t>
            </a:r>
            <a:r>
              <a:rPr lang="en-GB" sz="2000" i="1" dirty="0" smtClean="0">
                <a:latin typeface="Garamond" pitchFamily="18" charset="0"/>
                <a:cs typeface="+mj-cs"/>
              </a:rPr>
              <a:t> Student</a:t>
            </a:r>
          </a:p>
          <a:p>
            <a:pPr lvl="0" algn="justLow" defTabSz="298269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i="1" dirty="0" smtClean="0">
                <a:latin typeface="Garamond" pitchFamily="18" charset="0"/>
                <a:cs typeface="+mj-cs"/>
              </a:rPr>
              <a:t>Embedded Systems Researcher and Developer</a:t>
            </a:r>
          </a:p>
          <a:p>
            <a:pPr algn="justLow" defTabSz="298269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i="1" dirty="0" smtClean="0">
                <a:latin typeface="Garamond" pitchFamily="18" charset="0"/>
              </a:rPr>
              <a:t>R&amp;D Manager, </a:t>
            </a:r>
            <a:r>
              <a:rPr lang="en-GB" sz="1600" dirty="0" smtClean="0">
                <a:latin typeface="Garamond" pitchFamily="18" charset="0"/>
                <a:cs typeface="+mj-cs"/>
              </a:rPr>
              <a:t>AL-AWAIL</a:t>
            </a:r>
            <a:r>
              <a:rPr lang="en-GB" sz="1600" i="1" dirty="0" smtClean="0">
                <a:latin typeface="Garamond" pitchFamily="18" charset="0"/>
                <a:cs typeface="+mj-cs"/>
              </a:rPr>
              <a:t> Co. for Electronic Engineering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300192" y="6021288"/>
            <a:ext cx="118807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2pPr>
            <a:lvl3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3pPr>
            <a:lvl4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4pPr>
            <a:lvl5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5pPr>
            <a:lvl6pPr marL="4572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6pPr>
            <a:lvl7pPr marL="9144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7pPr>
            <a:lvl8pPr marL="13716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8pPr>
            <a:lvl9pPr marL="18288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9pPr>
          </a:lstStyle>
          <a:p>
            <a:pPr algn="ctr"/>
            <a:r>
              <a:rPr lang="en-US" sz="72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endParaRPr lang="en-US" sz="7200" b="1" spc="50" dirty="0" smtClean="0">
              <a:ln w="11430">
                <a:solidFill>
                  <a:srgbClr val="FFC000"/>
                </a:solidFill>
              </a:ln>
              <a:solidFill>
                <a:srgbClr val="FF66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376" y="-13252"/>
            <a:ext cx="980728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700808"/>
            <a:ext cx="472989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2348" y="1196752"/>
            <a:ext cx="8898164" cy="53816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SY" sz="60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abic Typesetting" pitchFamily="66" charset="-78"/>
                <a:cs typeface="AL-Mohanad Bold" pitchFamily="2" charset="-78"/>
              </a:rPr>
              <a:t>برمجة </a:t>
            </a:r>
            <a:r>
              <a:rPr lang="ar-SA" sz="60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Arabic Typesetting" pitchFamily="66" charset="-78"/>
                <a:cs typeface="AL-Mohanad Bold" pitchFamily="2" charset="-78"/>
              </a:rPr>
              <a:t>المتحكمات المصغرة</a:t>
            </a:r>
            <a:endParaRPr lang="en-US" sz="6600" b="1" spc="50" dirty="0" smtClean="0">
              <a:ln w="11430">
                <a:solidFill>
                  <a:srgbClr val="FFC000"/>
                </a:solidFill>
              </a:ln>
              <a:solidFill>
                <a:srgbClr val="FF66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02520" y="4414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ar-S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Bader" pitchFamily="2" charset="-78"/>
              </a:rPr>
              <a:t>كلية الهندسة الكهربائية والإلكترونية</a:t>
            </a:r>
            <a:endParaRPr lang="ar-SA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  <a:p>
            <a:r>
              <a:rPr lang="ar-S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Bader" pitchFamily="2" charset="-78"/>
              </a:rPr>
              <a:t>قســـم هندســــــــة التحكم والأتمتة</a:t>
            </a:r>
            <a:endParaRPr lang="ar-SA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  <a:p>
            <a:r>
              <a:rPr lang="ar-SA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Bader" pitchFamily="2" charset="-78"/>
              </a:rPr>
              <a:t>السنـــة الثالثـــة اتصــالات</a:t>
            </a:r>
            <a:endParaRPr lang="ar-SA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865963" y="1844824"/>
            <a:ext cx="200218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+mj-lt"/>
                <a:ea typeface="+mj-ea"/>
                <a:cs typeface="+mj-cs"/>
              </a:defRPr>
            </a:lvl1pPr>
            <a:lvl2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2pPr>
            <a:lvl3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3pPr>
            <a:lvl4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4pPr>
            <a:lvl5pPr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5pPr>
            <a:lvl6pPr marL="4572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6pPr>
            <a:lvl7pPr marL="9144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7pPr>
            <a:lvl8pPr marL="13716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8pPr>
            <a:lvl9pPr marL="1828800" algn="l" rtl="1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rgbClr val="5F5F5F"/>
                </a:solidFill>
                <a:latin typeface="Eurostile" pitchFamily="34" charset="0"/>
              </a:defRPr>
            </a:lvl9pPr>
          </a:lstStyle>
          <a:p>
            <a:pPr algn="ctr"/>
            <a:r>
              <a:rPr lang="en-US" sz="5400" b="1" kern="1200" spc="50" dirty="0" smtClean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AVR</a:t>
            </a:r>
            <a:endParaRPr lang="en-US" sz="6600" b="1" spc="50" dirty="0" smtClean="0">
              <a:ln w="11430">
                <a:solidFill>
                  <a:srgbClr val="FFC000"/>
                </a:solidFill>
              </a:ln>
              <a:solidFill>
                <a:srgbClr val="FF66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6894228" y="6495097"/>
            <a:ext cx="2276566" cy="430396"/>
          </a:xfrm>
        </p:spPr>
        <p:txBody>
          <a:bodyPr anchor="ctr"/>
          <a:lstStyle/>
          <a:p>
            <a:pPr>
              <a:defRPr/>
            </a:pPr>
            <a:fld id="{1DD7A75A-123F-407C-998E-A48FB49FC093}" type="datetime2">
              <a:rPr lang="en-US" sz="1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Wednesday, April 11, 2012</a:t>
            </a:fld>
            <a:endParaRPr 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شاشة إظهار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كريستالية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LCD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10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771588"/>
            <a:ext cx="853308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Aft>
                <a:spcPts val="600"/>
              </a:spcAft>
              <a:buFont typeface="Wingdings" pitchFamily="2" charset="2"/>
              <a:buChar char="v"/>
            </a:pP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القياسات التجارية لشاشات الإظهار </a:t>
            </a:r>
            <a:r>
              <a:rPr lang="ar-SY" sz="4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الكرستالية</a:t>
            </a: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؟</a:t>
            </a:r>
          </a:p>
          <a:p>
            <a:pPr lvl="1">
              <a:spcAft>
                <a:spcPts val="600"/>
              </a:spcAft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 x 1  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| 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 x 2  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| 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16 x 4</a:t>
            </a:r>
          </a:p>
          <a:p>
            <a:pPr lvl="1">
              <a:spcAft>
                <a:spcPts val="600"/>
              </a:spcAft>
            </a:pP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 x 2  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| 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 x 4  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| 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 x 2  </a:t>
            </a:r>
            <a:r>
              <a:rPr 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| 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 x 4</a:t>
            </a:r>
            <a:endParaRPr lang="ar-SY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9" t="52603"/>
          <a:stretch/>
        </p:blipFill>
        <p:spPr>
          <a:xfrm>
            <a:off x="0" y="2883347"/>
            <a:ext cx="9144000" cy="397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6263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شاشة إظهار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كريستالية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LCD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11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771588"/>
            <a:ext cx="8533088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150000"/>
              </a:lnSpc>
              <a:spcAft>
                <a:spcPts val="600"/>
              </a:spcAft>
              <a:buFont typeface="Wingdings" pitchFamily="2" charset="2"/>
              <a:buChar char="v"/>
            </a:pP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أنماط العمل لشاشة الإظهار </a:t>
            </a:r>
            <a:r>
              <a:rPr lang="ar-SY" sz="40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الكرستالية</a:t>
            </a: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؟</a:t>
            </a:r>
          </a:p>
          <a:p>
            <a:pPr marL="1657350" lvl="2" indent="-74295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نمط العمل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4-bit</a:t>
            </a:r>
            <a:endParaRPr lang="ar-SY" sz="4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657350" lvl="2" indent="-742950">
              <a:lnSpc>
                <a:spcPct val="15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ar-SY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نمط العمل </a:t>
            </a:r>
            <a:r>
              <a:rPr lang="en-US" sz="4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8-bit</a:t>
            </a:r>
            <a:endParaRPr lang="en-US" sz="4000" dirty="0">
              <a:solidFill>
                <a:srgbClr val="0000C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71600" y="4077072"/>
            <a:ext cx="7200800" cy="7694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lvl="3" algn="ctr">
              <a:buClr>
                <a:srgbClr val="FF6600"/>
              </a:buClr>
            </a:pPr>
            <a:r>
              <a:rPr 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Parallel Communications??</a:t>
            </a:r>
          </a:p>
        </p:txBody>
      </p:sp>
      <p:sp>
        <p:nvSpPr>
          <p:cNvPr id="8" name="Rectangle 7"/>
          <p:cNvSpPr/>
          <p:nvPr/>
        </p:nvSpPr>
        <p:spPr>
          <a:xfrm>
            <a:off x="2398704" y="5229200"/>
            <a:ext cx="4405544" cy="830997"/>
          </a:xfrm>
          <a:prstGeom prst="rect">
            <a:avLst/>
          </a:prstGeom>
          <a:ln>
            <a:solidFill>
              <a:srgbClr val="0000CC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3" algn="ctr">
              <a:buClr>
                <a:srgbClr val="FF6600"/>
              </a:buClr>
            </a:pPr>
            <a:r>
              <a:rPr lang="en-US" sz="4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LCD Datasheet</a:t>
            </a:r>
          </a:p>
        </p:txBody>
      </p:sp>
      <p:pic>
        <p:nvPicPr>
          <p:cNvPr id="11" name="عنصر نائب للمحتوى 6" descr="serial1.gif"/>
          <p:cNvPicPr>
            <a:picLocks noGrp="1" noChangeAspect="1"/>
          </p:cNvPicPr>
          <p:nvPr>
            <p:ph sz="half" idx="4294967295"/>
          </p:nvPr>
        </p:nvPicPr>
        <p:blipFill>
          <a:blip r:embed="rId5"/>
          <a:stretch>
            <a:fillRect/>
          </a:stretch>
        </p:blipFill>
        <p:spPr>
          <a:xfrm>
            <a:off x="2600275" y="1764506"/>
            <a:ext cx="5572125" cy="3968750"/>
          </a:xfrm>
        </p:spPr>
      </p:pic>
      <p:pic>
        <p:nvPicPr>
          <p:cNvPr id="13" name="عنصر نائب للمحتوى 9" descr="parallel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9792" y="1694057"/>
            <a:ext cx="5400600" cy="476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2957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شاشة إظهار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كريستالية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LCD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92" y="620688"/>
            <a:ext cx="864564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6600"/>
              </a:buClr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برمجة شاشة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LCD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في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Bascom-AVR</a:t>
            </a: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FF"/>
              </a:buClr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تعليمات التعامل مع شاشة الإظهار </a:t>
            </a:r>
            <a:r>
              <a:rPr lang="ar-SY" sz="3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الكرستالية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LCD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في البيئة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Bascom-AVR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على قسمين:</a:t>
            </a: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تعليمات التهيئة (</a:t>
            </a:r>
            <a:r>
              <a:rPr 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Configuration</a:t>
            </a: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200150" lvl="1" indent="-742950" algn="just">
              <a:lnSpc>
                <a:spcPct val="200000"/>
              </a:lnSpc>
              <a:buClr>
                <a:srgbClr val="0000FF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تعليمات الإظهار (</a:t>
            </a:r>
            <a:r>
              <a:rPr 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Display</a:t>
            </a: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11233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شاشة إظهار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كريستالية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LCD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92" y="620688"/>
            <a:ext cx="864564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FF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تعليمات </a:t>
            </a:r>
            <a:r>
              <a:rPr lang="ar-SY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التهيئة (</a:t>
            </a:r>
            <a:r>
              <a:rPr lang="en-US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Configuration</a:t>
            </a:r>
            <a:r>
              <a:rPr lang="ar-SY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تحديد أبعاد الشاشة؟</a:t>
            </a:r>
          </a:p>
          <a:p>
            <a:pPr algn="just" rtl="0">
              <a:lnSpc>
                <a:spcPct val="150000"/>
              </a:lnSpc>
              <a:buClr>
                <a:srgbClr val="0000FF"/>
              </a:buClr>
            </a:pPr>
            <a:r>
              <a:rPr lang="en-US" sz="3200" b="1" dirty="0" err="1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Config</a:t>
            </a:r>
            <a:r>
              <a:rPr lang="en-US" sz="32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b="1" dirty="0" err="1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Lcd</a:t>
            </a:r>
            <a:r>
              <a:rPr lang="en-US" sz="32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32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16 </a:t>
            </a:r>
            <a:r>
              <a:rPr lang="en-US" sz="32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*</a:t>
            </a:r>
            <a:r>
              <a:rPr lang="en-US" sz="32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2</a:t>
            </a:r>
            <a:endParaRPr lang="ar-SY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pPr marL="1200150" lvl="1" indent="-742950" algn="just">
              <a:lnSpc>
                <a:spcPct val="200000"/>
              </a:lnSpc>
              <a:buClr>
                <a:srgbClr val="0000FF"/>
              </a:buClr>
              <a:buFont typeface="Wingdings" pitchFamily="2" charset="2"/>
              <a:buChar char="ü"/>
            </a:pPr>
            <a:r>
              <a:rPr lang="ar-SY" sz="3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تحديد نمط العمل والأقطاب الموصولة مع الشاشة</a:t>
            </a:r>
            <a:endParaRPr lang="en-US" sz="36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150000"/>
              </a:lnSpc>
              <a:buClr>
                <a:srgbClr val="0000FF"/>
              </a:buClr>
            </a:pPr>
            <a:r>
              <a:rPr lang="en-US" sz="2800" b="1" dirty="0" err="1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Config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Lcdpin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Pin </a:t>
            </a:r>
            <a:r>
              <a:rPr lang="en-US" sz="28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Db4 </a:t>
            </a:r>
            <a:r>
              <a:rPr lang="en-US" sz="28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rgbClr val="8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Portc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.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Db5 </a:t>
            </a:r>
            <a:r>
              <a:rPr lang="en-US" sz="28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rgbClr val="8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Portc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.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5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Db6 </a:t>
            </a:r>
            <a:r>
              <a:rPr lang="en-US" sz="28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rgbClr val="8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Portc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.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6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 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Db7 </a:t>
            </a:r>
            <a:r>
              <a:rPr lang="en-US" sz="28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rgbClr val="8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Portc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.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7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 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E </a:t>
            </a:r>
            <a:r>
              <a:rPr lang="en-US" sz="28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 smtClean="0">
                <a:solidFill>
                  <a:srgbClr val="8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Portc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.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2800" b="1" dirty="0" smtClean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Rs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8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Portc</a:t>
            </a:r>
            <a:r>
              <a:rPr lang="en-US" sz="2800" b="1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.</a:t>
            </a:r>
            <a:r>
              <a:rPr lang="en-US" sz="2800" b="1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3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88307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شاشة إظهار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كريستالية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LCD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14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92" y="620688"/>
            <a:ext cx="86456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spcBef>
                <a:spcPts val="1200"/>
              </a:spcBef>
              <a:spcAft>
                <a:spcPts val="1200"/>
              </a:spcAft>
              <a:buClr>
                <a:srgbClr val="0000FF"/>
              </a:buClr>
              <a:buFont typeface="+mj-lt"/>
              <a:buAutoNum type="arabicParenR" startAt="2"/>
            </a:pPr>
            <a:r>
              <a:rPr lang="ar-SY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تعليمات الإظهار (</a:t>
            </a:r>
            <a:r>
              <a:rPr lang="en-US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Display</a:t>
            </a:r>
            <a:r>
              <a:rPr lang="ar-SY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ar-SY" sz="32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8407686"/>
              </p:ext>
            </p:extLst>
          </p:nvPr>
        </p:nvGraphicFramePr>
        <p:xfrm>
          <a:off x="467544" y="1268760"/>
          <a:ext cx="8424936" cy="54864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4032448"/>
                <a:gridCol w="4392488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Lcd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dirty="0" err="1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var</a:t>
                      </a:r>
                      <a:endParaRPr lang="en-US" sz="2400" dirty="0" smtClean="0">
                        <a:solidFill>
                          <a:srgbClr val="000000"/>
                        </a:solidFill>
                        <a:latin typeface="Courier New" pitchFamily="49" charset="0"/>
                        <a:ea typeface="Times New Roman"/>
                        <a:cs typeface="Courier New" pitchFamily="49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عرض متحول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Lcd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dirty="0" smtClean="0">
                          <a:solidFill>
                            <a:srgbClr val="0066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“Hello World”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عرض عبارة نصية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Display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Off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إطفاء الشاشة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Display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On</a:t>
                      </a:r>
                      <a:endParaRPr lang="en-US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تشغيل الشاشة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Shiftlcd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Right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إزاحة المحتوى إلى اليمين خانة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C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Shiftlcd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Left</a:t>
                      </a:r>
                      <a:endParaRPr lang="en-US" sz="2400" dirty="0" smtClean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6600"/>
                        </a:buClr>
                        <a:buSzTx/>
                        <a:buFont typeface="Courier New" pitchFamily="49" charset="0"/>
                        <a:buChar char="o"/>
                        <a:tabLst/>
                        <a:defRPr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إزاحة المحتوى إلى اليسار</a:t>
                      </a:r>
                      <a:r>
                        <a:rPr lang="ar-SY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خانة</a:t>
                      </a:r>
                      <a:endParaRPr lang="en-US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>
                        <a:buClr>
                          <a:srgbClr val="FFC000"/>
                        </a:buClr>
                      </a:pP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Cursor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On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[</a:t>
                      </a: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Blink</a:t>
                      </a:r>
                      <a:r>
                        <a:rPr lang="en-US" sz="2400" kern="12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]</a:t>
                      </a:r>
                      <a:endParaRPr lang="en-US" sz="2400" kern="1200" dirty="0">
                        <a:solidFill>
                          <a:srgbClr val="000000"/>
                        </a:solidFill>
                        <a:latin typeface="Courier New" pitchFamily="49" charset="0"/>
                        <a:ea typeface="Times New Roman"/>
                        <a:cs typeface="Courier New" pitchFamily="49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تفعيل مؤشر الكتابة – خفقان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Cursor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Off</a:t>
                      </a:r>
                      <a:endParaRPr lang="en-US" sz="2400" kern="1200" dirty="0">
                        <a:solidFill>
                          <a:srgbClr val="000000"/>
                        </a:solidFill>
                        <a:latin typeface="Courier New" pitchFamily="49" charset="0"/>
                        <a:ea typeface="Times New Roman"/>
                        <a:cs typeface="Courier New" pitchFamily="49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إخفاء مؤشر الكتابة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err="1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Shiftcursor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Right</a:t>
                      </a:r>
                      <a:endParaRPr lang="en-US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إزاحة مؤشر الكتابة خانة إلى اليمين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400" b="1" dirty="0" err="1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Shiftcursor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Left</a:t>
                      </a:r>
                      <a:endParaRPr lang="en-US" sz="24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إزاحة مؤشر الكتابة خانة إلى اليسار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Locate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X 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,</a:t>
                      </a:r>
                      <a:r>
                        <a:rPr lang="en-US" sz="2400" dirty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Times New Roman"/>
                          <a:cs typeface="Courier New" pitchFamily="49" charset="0"/>
                        </a:rPr>
                        <a:t> Y</a:t>
                      </a:r>
                      <a:endParaRPr lang="en-US" sz="2400" dirty="0" smtClean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وضع مؤشر الكتابة عند</a:t>
                      </a:r>
                      <a:r>
                        <a:rPr lang="ar-SY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نقطة محددة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000080"/>
                          </a:solidFill>
                          <a:latin typeface="Courier New" pitchFamily="49" charset="0"/>
                          <a:cs typeface="Courier New" pitchFamily="49" charset="0"/>
                        </a:rPr>
                        <a:t>CLS</a:t>
                      </a:r>
                      <a:endParaRPr lang="en-US" sz="2400" dirty="0" smtClean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Clr>
                          <a:srgbClr val="FF6600"/>
                        </a:buClr>
                        <a:buFont typeface="Courier New" pitchFamily="49" charset="0"/>
                        <a:buChar char="o"/>
                      </a:pPr>
                      <a:r>
                        <a:rPr lang="ar-SY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مسح الشاشة بالكامل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  <a:alpha val="13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35009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15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باستخدام التعليمية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If .. Then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  <a:spcAft>
                <a:spcPts val="600"/>
              </a:spcAft>
            </a:pPr>
            <a:endParaRPr lang="ar-SY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403648" y="6160920"/>
            <a:ext cx="2506498" cy="121573"/>
          </a:xfrm>
          <a:prstGeom prst="rect">
            <a:avLst/>
          </a:prstGeom>
          <a:noFill/>
          <a:ln w="38100">
            <a:solidFill>
              <a:srgbClr val="99FF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938213" y="6021288"/>
            <a:ext cx="84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LCD</a:t>
            </a:r>
            <a:endParaRPr lang="en-US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4211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just"/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شاشة إظهار </a:t>
            </a:r>
            <a:r>
              <a:rPr lang="ar-SY" sz="3200" b="1" dirty="0" err="1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كريستالية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LCD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16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11" name="Picture 3" descr="E:\06-Teaching\AVR Lab 2012 - 3rd Year CE\Mini-PHOENIX 2012 Final\Reference\Images\DSC07559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53" r="25290"/>
          <a:stretch/>
        </p:blipFill>
        <p:spPr bwMode="auto">
          <a:xfrm>
            <a:off x="474846" y="824576"/>
            <a:ext cx="8489642" cy="46127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6961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الثانية عشرة</a:t>
            </a:r>
            <a:r>
              <a:rPr lang="ar-JO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والمقاطعات</a:t>
            </a:r>
            <a:endParaRPr lang="ar-JO" sz="32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17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988840"/>
            <a:ext cx="8266278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en-US" sz="8800" b="1" spc="50" dirty="0" smtClean="0">
                <a:ln w="11430"/>
                <a:gradFill>
                  <a:gsLst>
                    <a:gs pos="25000">
                      <a:srgbClr val="3333CC">
                        <a:satMod val="155000"/>
                      </a:srgbClr>
                    </a:gs>
                    <a:gs pos="100000">
                      <a:srgbClr val="3333CC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Demo</a:t>
            </a:r>
          </a:p>
        </p:txBody>
      </p:sp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3981595" y="3645024"/>
            <a:ext cx="1238477" cy="1238477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866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دارة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استقبال بالأشعة تحت الحمراء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IR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678844" cy="357190"/>
          </a:xfrm>
        </p:spPr>
        <p:txBody>
          <a:bodyPr/>
          <a:lstStyle/>
          <a:p>
            <a:pPr algn="ctr"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>
                <a:defRPr/>
              </a:pPr>
              <a:t>18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Rectangle 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3" name="صورة 1" descr="F:\Nice ideas\infrared\infrared_files\arcoiris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948" y="900089"/>
            <a:ext cx="8136904" cy="152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57191" y="2465945"/>
            <a:ext cx="84356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q"/>
            </a:pPr>
            <a:r>
              <a:rPr lang="ar-SY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طول </a:t>
            </a:r>
            <a:r>
              <a:rPr lang="ar-SY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الموجه لهذه الأشعة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950nm</a:t>
            </a:r>
            <a:r>
              <a:rPr lang="ar-SY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وهي </a:t>
            </a:r>
            <a:r>
              <a:rPr lang="ar-SY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موجة قصيرة </a:t>
            </a:r>
            <a:r>
              <a:rPr lang="ar-SY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جداً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حزمة ترددات الأشعة تحت الحمراء تتراوح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30~60KHz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ومجال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الأشعة الأفضل هو ضمن</a:t>
            </a:r>
            <a:r>
              <a:rPr lang="ar-SY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36~38KHZ </a:t>
            </a:r>
            <a:r>
              <a:rPr lang="ar-SY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صورة 4" descr="F:\Nice ideas\infrared\infrared_files\tr3.gif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90244" y="4366626"/>
            <a:ext cx="2763512" cy="210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26946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بروتوكولات 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الاستقبال باستخدام الأشعة تحت الحمراء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IR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678844" cy="357190"/>
          </a:xfrm>
        </p:spPr>
        <p:txBody>
          <a:bodyPr/>
          <a:lstStyle/>
          <a:p>
            <a:pPr algn="ctr"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>
                <a:defRPr/>
              </a:pPr>
              <a:t>19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Rectangle 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6569" y="750623"/>
            <a:ext cx="8435661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</a:pP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هناك الكثير من معايير الإرسال (بروتوكولات) التي تعمل عليها المستقبلات، منها</a:t>
            </a: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:</a:t>
            </a:r>
            <a:endParaRPr lang="ar-SY" sz="40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</a:pPr>
            <a:r>
              <a:rPr lang="ar-SA" sz="4000" b="1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 </a:t>
            </a:r>
            <a:r>
              <a:rPr lang="en-US" sz="4400" b="1" dirty="0" smtClean="0">
                <a:solidFill>
                  <a:srgbClr val="C00000"/>
                </a:solidFill>
                <a:latin typeface="Arabic Typesetting"/>
                <a:ea typeface="Times New Roman"/>
                <a:cs typeface="AL-Mohanad Bold" pitchFamily="2" charset="-78"/>
              </a:rPr>
              <a:t>NEC</a:t>
            </a:r>
            <a:r>
              <a:rPr lang="ar-SA" sz="4000" b="1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، </a:t>
            </a:r>
            <a:r>
              <a:rPr lang="en-US" sz="4400" b="1" dirty="0">
                <a:solidFill>
                  <a:srgbClr val="C00000"/>
                </a:solidFill>
                <a:latin typeface="Arabic Typesetting"/>
                <a:ea typeface="Times New Roman"/>
                <a:cs typeface="AL-Mohanad Bold" pitchFamily="2" charset="-78"/>
              </a:rPr>
              <a:t>SIRCS</a:t>
            </a:r>
            <a:r>
              <a:rPr lang="ar-SA" sz="4000" b="1" dirty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، </a:t>
            </a:r>
            <a:r>
              <a:rPr lang="en-US" sz="4400" b="1" dirty="0">
                <a:solidFill>
                  <a:srgbClr val="C00000"/>
                </a:solidFill>
                <a:latin typeface="Arabic Typesetting"/>
                <a:ea typeface="Times New Roman"/>
                <a:cs typeface="AL-Mohanad Bold" pitchFamily="2" charset="-78"/>
              </a:rPr>
              <a:t>RC5</a:t>
            </a:r>
            <a:r>
              <a:rPr lang="ar-SA" sz="4000" b="1" dirty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، </a:t>
            </a:r>
            <a:r>
              <a:rPr lang="en-US" sz="4400" b="1" dirty="0">
                <a:solidFill>
                  <a:srgbClr val="C00000"/>
                </a:solidFill>
                <a:latin typeface="Arabic Typesetting"/>
                <a:ea typeface="Times New Roman"/>
                <a:cs typeface="AL-Mohanad Bold" pitchFamily="2" charset="-78"/>
              </a:rPr>
              <a:t>JAPAN</a:t>
            </a:r>
            <a:r>
              <a:rPr lang="ar-SA" sz="4000" b="1" dirty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، </a:t>
            </a:r>
            <a:r>
              <a:rPr lang="en-US" sz="4400" b="1" dirty="0">
                <a:solidFill>
                  <a:srgbClr val="C00000"/>
                </a:solidFill>
                <a:latin typeface="Arabic Typesetting"/>
                <a:ea typeface="Times New Roman"/>
                <a:cs typeface="AL-Mohanad Bold" pitchFamily="2" charset="-78"/>
              </a:rPr>
              <a:t>SAMSUNG</a:t>
            </a:r>
            <a:r>
              <a:rPr lang="ar-SA" sz="4000" b="1" dirty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، </a:t>
            </a:r>
            <a:r>
              <a:rPr lang="en-US" sz="4400" b="1" dirty="0" smtClean="0">
                <a:solidFill>
                  <a:srgbClr val="C00000"/>
                </a:solidFill>
                <a:latin typeface="Arabic Typesetting"/>
                <a:ea typeface="Times New Roman"/>
                <a:cs typeface="AL-Mohanad Bold" pitchFamily="2" charset="-78"/>
              </a:rPr>
              <a:t>Sony</a:t>
            </a:r>
            <a:r>
              <a:rPr lang="ar-SY" sz="4000" b="1" dirty="0">
                <a:solidFill>
                  <a:srgbClr val="C00000"/>
                </a:solidFill>
                <a:latin typeface="Arabic Typesetting"/>
                <a:ea typeface="Times New Roman"/>
                <a:cs typeface="AL-Mohanad Bold" pitchFamily="2" charset="-78"/>
              </a:rPr>
              <a:t> </a:t>
            </a: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وتختلف </a:t>
            </a: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هذه البروتوكولات عن بعضها في شكل موجة الإرسال وبنيتها (</a:t>
            </a:r>
            <a:r>
              <a:rPr lang="en-US" sz="4400" dirty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Waveforms</a:t>
            </a: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)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L-Mohanad Bold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019207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لوحة مفاتيح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مصفوفية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4x4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7" y="770733"/>
            <a:ext cx="5615284" cy="36663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6"/>
          <a:stretch/>
        </p:blipFill>
        <p:spPr>
          <a:xfrm>
            <a:off x="5392412" y="1907712"/>
            <a:ext cx="3723811" cy="317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251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بروتوكول 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الاستقبال باستخدام الأشعة تحت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الحمراء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RC5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678844" cy="357190"/>
          </a:xfrm>
        </p:spPr>
        <p:txBody>
          <a:bodyPr/>
          <a:lstStyle/>
          <a:p>
            <a:pPr algn="ctr"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>
                <a:defRPr/>
              </a:pPr>
              <a:t>20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Rectangle 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6569" y="750623"/>
            <a:ext cx="843566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Low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طورته شركة </a:t>
            </a: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فيلبس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.</a:t>
            </a:r>
            <a:endParaRPr lang="ar-SY" sz="40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571500" indent="-571500" algn="justLow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يرسل </a:t>
            </a: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قطار </a:t>
            </a: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من </a:t>
            </a:r>
            <a:r>
              <a:rPr lang="ar-SA" sz="3600" b="1" dirty="0">
                <a:solidFill>
                  <a:srgbClr val="FF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14</a:t>
            </a:r>
            <a:r>
              <a:rPr lang="ar-SA" sz="3600" dirty="0">
                <a:solidFill>
                  <a:srgbClr val="FF0000"/>
                </a:solidFill>
                <a:latin typeface="Arabic Typesetting"/>
                <a:ea typeface="Times New Roman"/>
                <a:cs typeface="AL-Mohanad"/>
              </a:rPr>
              <a:t> </a:t>
            </a: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نبضة في كل مرة يتم فيها الضغط على أحد أزرار جهاز </a:t>
            </a: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التحكم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.</a:t>
            </a:r>
            <a:endParaRPr lang="ar-SY" sz="40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571500" indent="-571500" algn="justLow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زمن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 النبضة الواحدة </a:t>
            </a:r>
            <a:r>
              <a:rPr lang="en-US" sz="3600" b="1" dirty="0" smtClean="0">
                <a:solidFill>
                  <a:srgbClr val="FF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1.728mS</a:t>
            </a:r>
            <a:r>
              <a:rPr lang="ar-SY" sz="4000" b="1" dirty="0" smtClean="0">
                <a:solidFill>
                  <a:srgbClr val="0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.</a:t>
            </a:r>
            <a:endParaRPr lang="ar-SY" sz="40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571500" indent="-571500" algn="justLow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كل نبضة من قطار النبضات هي بت واحد منقسم إلى قسمين: له نصف يميني ونصف يساري</a:t>
            </a:r>
            <a:endParaRPr lang="ar-SY" sz="40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931367"/>
            <a:ext cx="1800200" cy="76944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rtl="0"/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RC5 </a:t>
            </a:r>
          </a:p>
        </p:txBody>
      </p:sp>
    </p:spTree>
    <p:extLst>
      <p:ext uri="{BB962C8B-B14F-4D97-AF65-F5344CB8AC3E}">
        <p14:creationId xmlns:p14="http://schemas.microsoft.com/office/powerpoint/2010/main" val="363381459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بروتوكول 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الاستقبال باستخدام الأشعة تحت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الحمراء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RC5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678844" cy="357190"/>
          </a:xfrm>
        </p:spPr>
        <p:txBody>
          <a:bodyPr/>
          <a:lstStyle/>
          <a:p>
            <a:pPr algn="ctr"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>
                <a:defRPr/>
              </a:pPr>
              <a:t>21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Rectangle 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6569" y="750623"/>
            <a:ext cx="84356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Low"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36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32</a:t>
            </a:r>
            <a:r>
              <a:rPr lang="ar-SA" sz="3600" dirty="0">
                <a:solidFill>
                  <a:srgbClr val="FF0000"/>
                </a:solidFill>
                <a:latin typeface="Arabic Typesetting"/>
                <a:ea typeface="Times New Roman"/>
                <a:cs typeface="AL-Mohanad"/>
              </a:rPr>
              <a:t> </a:t>
            </a: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نبضة لكل </a:t>
            </a: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بت </a:t>
            </a: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من بتات الإرسال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.</a:t>
            </a:r>
            <a:endParaRPr lang="en-US" sz="4000" dirty="0" smtClean="0">
              <a:solidFill>
                <a:srgbClr val="000000"/>
              </a:solidFill>
              <a:latin typeface="Arabic Typesetting"/>
              <a:ea typeface="Times New Roman"/>
              <a:cs typeface="AL-Mohanad"/>
            </a:endParaRPr>
          </a:p>
          <a:p>
            <a:pPr marL="571500" indent="-571500" algn="justLow">
              <a:buClr>
                <a:srgbClr val="C00000"/>
              </a:buClr>
              <a:buFont typeface="Wingdings" pitchFamily="2" charset="2"/>
              <a:buChar char="§"/>
            </a:pPr>
            <a:r>
              <a:rPr lang="ar-SA" sz="4000" dirty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دور كل </a:t>
            </a: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"/>
              </a:rPr>
              <a:t>منها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27µs</a:t>
            </a:r>
            <a:r>
              <a:rPr lang="en-US" sz="4000" dirty="0" smtClean="0">
                <a:solidFill>
                  <a:srgbClr val="000000"/>
                </a:solidFill>
              </a:rPr>
              <a:t> </a:t>
            </a:r>
            <a:r>
              <a:rPr lang="ar-SY" sz="4000" dirty="0" smtClean="0">
                <a:solidFill>
                  <a:srgbClr val="000000"/>
                </a:solidFill>
              </a:rPr>
              <a:t>.</a:t>
            </a:r>
            <a:endParaRPr lang="ar-SY" sz="4000" dirty="0" smtClean="0">
              <a:solidFill>
                <a:srgbClr val="000000"/>
              </a:solidFill>
              <a:latin typeface="Arabic Typesetting"/>
              <a:ea typeface="Times New Roman"/>
              <a:cs typeface="AL-Mohanad"/>
            </a:endParaRPr>
          </a:p>
        </p:txBody>
      </p:sp>
      <p:pic>
        <p:nvPicPr>
          <p:cNvPr id="11" name="صورة 7" descr="rc5modulation.gif"/>
          <p:cNvPicPr/>
          <p:nvPr/>
        </p:nvPicPr>
        <p:blipFill rotWithShape="1">
          <a:blip r:embed="rId5"/>
          <a:srcRect l="50000"/>
          <a:stretch/>
        </p:blipFill>
        <p:spPr>
          <a:xfrm>
            <a:off x="241491" y="4183942"/>
            <a:ext cx="3674591" cy="1928317"/>
          </a:xfrm>
          <a:prstGeom prst="rect">
            <a:avLst/>
          </a:prstGeom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0" r="23327" b="16886"/>
          <a:stretch/>
        </p:blipFill>
        <p:spPr bwMode="auto">
          <a:xfrm>
            <a:off x="755576" y="2057693"/>
            <a:ext cx="7632848" cy="2307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صورة 7" descr="rc5modulation.gif"/>
          <p:cNvPicPr/>
          <p:nvPr/>
        </p:nvPicPr>
        <p:blipFill rotWithShape="1">
          <a:blip r:embed="rId5"/>
          <a:srcRect r="50000"/>
          <a:stretch/>
        </p:blipFill>
        <p:spPr>
          <a:xfrm>
            <a:off x="5267639" y="4236987"/>
            <a:ext cx="3674591" cy="192831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20086" y="5949280"/>
            <a:ext cx="2319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Pulse</a:t>
            </a:r>
            <a:r>
              <a:rPr lang="en-US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µsec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63554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بروتوكول 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الاستقبال باستخدام الأشعة تحت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الحمراء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RC5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678844" cy="357190"/>
          </a:xfrm>
        </p:spPr>
        <p:txBody>
          <a:bodyPr/>
          <a:lstStyle/>
          <a:p>
            <a:pPr algn="ctr"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>
                <a:defRPr/>
              </a:pPr>
              <a:t>22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Rectangle 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1457" y="750623"/>
            <a:ext cx="858503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Low">
              <a:buClr>
                <a:srgbClr val="C00000"/>
              </a:buClr>
              <a:buFont typeface="Wingdings" pitchFamily="2" charset="2"/>
              <a:buChar char="§"/>
            </a:pP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يتشكل ال</a:t>
            </a: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بروتوكول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AL-Mohanad Bold" pitchFamily="2" charset="-78"/>
              </a:rPr>
              <a:t>RC5</a:t>
            </a:r>
            <a:r>
              <a:rPr lang="en-US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 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 </a:t>
            </a:r>
            <a:r>
              <a:rPr lang="ar-SA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من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AL-Mohanad Bold" pitchFamily="2" charset="-78"/>
              </a:rPr>
              <a:t>14-bit</a:t>
            </a:r>
            <a:r>
              <a:rPr lang="en-US" sz="4000" dirty="0" smtClean="0">
                <a:solidFill>
                  <a:srgbClr val="000000"/>
                </a:solidFill>
                <a:cs typeface="AL-Mohanad Bold" pitchFamily="2" charset="-78"/>
              </a:rPr>
              <a:t> 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cs typeface="AL-Mohanad Bold" pitchFamily="2" charset="-78"/>
              </a:rPr>
              <a:t> ضمن أربع مجموعات:</a:t>
            </a:r>
          </a:p>
          <a:p>
            <a:pPr marL="1028700" lvl="1" indent="-571500" algn="justLow"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AL-Mohanad Bold" pitchFamily="2" charset="-78"/>
              </a:rPr>
              <a:t>AGC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: بتات بداية الإرسال </a:t>
            </a:r>
            <a:r>
              <a:rPr lang="ar-SY" sz="4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دائماً </a:t>
            </a:r>
            <a:r>
              <a:rPr lang="en-US" sz="4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“</a:t>
            </a:r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</a:t>
            </a:r>
            <a:r>
              <a:rPr lang="en-US" sz="4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”</a:t>
            </a:r>
            <a:r>
              <a:rPr lang="ar-SY" sz="4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)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.</a:t>
            </a:r>
          </a:p>
          <a:p>
            <a:pPr marL="1028700" lvl="1" indent="-571500" algn="justLow"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4000" b="1" dirty="0" smtClean="0">
                <a:solidFill>
                  <a:srgbClr val="CC00CC"/>
                </a:solidFill>
                <a:latin typeface="Times New Roman" pitchFamily="18" charset="0"/>
                <a:ea typeface="Times New Roman"/>
                <a:cs typeface="AL-Mohanad Bold" pitchFamily="2" charset="-78"/>
              </a:rPr>
              <a:t>CHK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: بت التحكم ويعكس حالته كل مرة.</a:t>
            </a:r>
          </a:p>
          <a:p>
            <a:pPr marL="1028700" lvl="1" indent="-571500" algn="justLow"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4000" b="1" dirty="0" smtClean="0">
                <a:solidFill>
                  <a:srgbClr val="0000CC"/>
                </a:solidFill>
                <a:latin typeface="Times New Roman" pitchFamily="18" charset="0"/>
                <a:ea typeface="Times New Roman"/>
                <a:cs typeface="AL-Mohanad Bold" pitchFamily="2" charset="-78"/>
              </a:rPr>
              <a:t>ADDRESS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:</a:t>
            </a:r>
            <a:r>
              <a:rPr lang="en-US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 </a:t>
            </a:r>
            <a:r>
              <a:rPr lang="ar-SY" sz="4000" dirty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 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بتات العناوين للأجهزة.</a:t>
            </a:r>
          </a:p>
          <a:p>
            <a:pPr marL="1028700" lvl="1" indent="-571500" algn="justLow">
              <a:buClr>
                <a:srgbClr val="C00000"/>
              </a:buClr>
              <a:buFont typeface="Courier New" pitchFamily="49" charset="0"/>
              <a:buChar char="o"/>
            </a:pPr>
            <a:r>
              <a:rPr lang="en-US" sz="4000" b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AL-Mohanad Bold" pitchFamily="2" charset="-78"/>
              </a:rPr>
              <a:t>COMMAND</a:t>
            </a:r>
            <a:r>
              <a:rPr lang="ar-SY" sz="4000" dirty="0" smtClean="0">
                <a:solidFill>
                  <a:srgbClr val="000000"/>
                </a:solidFill>
                <a:latin typeface="Arabic Typesetting"/>
                <a:ea typeface="Times New Roman"/>
                <a:cs typeface="AL-Mohanad Bold" pitchFamily="2" charset="-78"/>
              </a:rPr>
              <a:t>: بتات الأوامر لجهاز التحكم.</a:t>
            </a:r>
            <a:endParaRPr lang="ar-SY" sz="4000" dirty="0">
              <a:solidFill>
                <a:srgbClr val="000000"/>
              </a:solidFill>
              <a:latin typeface="Arabic Typesetting"/>
              <a:ea typeface="Times New Roman"/>
              <a:cs typeface="AL-Mohanad Bold" pitchFamily="2" charset="-78"/>
            </a:endParaRPr>
          </a:p>
        </p:txBody>
      </p:sp>
      <p:pic>
        <p:nvPicPr>
          <p:cNvPr id="15" name="صورة 1" descr="tr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6380" y="4652071"/>
            <a:ext cx="9150379" cy="1734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13946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بروتوكول 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الاستقبال باستخدام الأشعة تحت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الحمراء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RC5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678844" cy="357190"/>
          </a:xfrm>
        </p:spPr>
        <p:txBody>
          <a:bodyPr/>
          <a:lstStyle/>
          <a:p>
            <a:pPr algn="ctr"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>
                <a:defRPr/>
              </a:pPr>
              <a:t>23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Rectangle 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6569" y="476672"/>
            <a:ext cx="84356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CLRM-2038</a:t>
            </a:r>
          </a:p>
          <a:p>
            <a:pPr algn="ctr">
              <a:buClr>
                <a:srgbClr val="C00000"/>
              </a:buClr>
            </a:pPr>
            <a:r>
              <a:rPr lang="en-US" sz="36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Datasheet</a:t>
            </a:r>
            <a:endParaRPr lang="ar-SY" sz="4000" dirty="0">
              <a:solidFill>
                <a:srgbClr val="000000"/>
              </a:solidFill>
              <a:latin typeface="Arabic Typesetting"/>
              <a:ea typeface="Times New Roman"/>
              <a:cs typeface="AL-Mohana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956" y="1844824"/>
            <a:ext cx="4648200" cy="2781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03" y="1844824"/>
            <a:ext cx="4804169" cy="4566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45512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شاشة إظهار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كريستالية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LCD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24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92" y="620688"/>
            <a:ext cx="8645642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6600"/>
              </a:buClr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التعامل مع مستقبل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RC5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في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Bascom-AVR</a:t>
            </a: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Clr>
                <a:srgbClr val="0000FF"/>
              </a:buClr>
            </a:pP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تقسم تعليمات 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التعامل مع 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مستقبل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IR-RC5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في البيئة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Bascom-AVR</a:t>
            </a:r>
            <a:r>
              <a:rPr lang="ar-SY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على قسمين:</a:t>
            </a: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تعليمة </a:t>
            </a: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التهيئة (</a:t>
            </a:r>
            <a:r>
              <a:rPr 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Configuration</a:t>
            </a: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1200150" lvl="1" indent="-742950" algn="just">
              <a:lnSpc>
                <a:spcPct val="200000"/>
              </a:lnSpc>
              <a:buClr>
                <a:srgbClr val="0000FF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تعليمة قراءة المستقبل (</a:t>
            </a:r>
            <a:r>
              <a:rPr 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Get RC5</a:t>
            </a: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8761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شاشة إظهار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كريستالية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LCD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25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92" y="620688"/>
            <a:ext cx="864564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FF6600"/>
              </a:buClr>
            </a:pP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التعامل مع مستقبل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RC5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في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Bascom-AVR</a:t>
            </a:r>
            <a:endParaRPr lang="ar-SY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تعليمة </a:t>
            </a: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التهيئة (</a:t>
            </a:r>
            <a:r>
              <a:rPr 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Configuration</a:t>
            </a: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en-US" sz="36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150000"/>
              </a:lnSpc>
              <a:buClr>
                <a:srgbClr val="0000FF"/>
              </a:buClr>
              <a:buFont typeface="+mj-lt"/>
              <a:buAutoNum type="arabicParenR"/>
            </a:pPr>
            <a:endParaRPr lang="ar-SY" sz="3600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200150" lvl="1" indent="-742950" algn="just">
              <a:lnSpc>
                <a:spcPct val="250000"/>
              </a:lnSpc>
              <a:buClr>
                <a:srgbClr val="0000FF"/>
              </a:buClr>
              <a:buFont typeface="+mj-lt"/>
              <a:buAutoNum type="arabicParenR"/>
            </a:pP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تعليمة قراءة المستقبل (</a:t>
            </a:r>
            <a:r>
              <a:rPr lang="en-US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Get RC5</a:t>
            </a:r>
            <a:r>
              <a:rPr lang="ar-SY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5420" y="2527500"/>
            <a:ext cx="8073044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5400" b="1" dirty="0" err="1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Config</a:t>
            </a:r>
            <a:r>
              <a:rPr lang="en-US" sz="54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Rc5 </a:t>
            </a:r>
            <a:r>
              <a:rPr lang="en-US" sz="54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54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5400" dirty="0">
                <a:solidFill>
                  <a:srgbClr val="8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Pinb</a:t>
            </a:r>
            <a:r>
              <a:rPr lang="en-US" sz="54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.</a:t>
            </a:r>
            <a:r>
              <a:rPr lang="en-US" sz="54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7</a:t>
            </a:r>
            <a:endParaRPr lang="en-US" sz="5400" dirty="0">
              <a:solidFill>
                <a:srgbClr val="FFFF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247" y="4581128"/>
            <a:ext cx="9041257" cy="80021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4600" b="1" dirty="0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Getrc5</a:t>
            </a:r>
            <a:r>
              <a:rPr lang="en-US" sz="46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(</a:t>
            </a:r>
            <a:r>
              <a:rPr lang="en-US" sz="46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address </a:t>
            </a:r>
            <a:r>
              <a:rPr lang="en-US" sz="46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,</a:t>
            </a:r>
            <a:r>
              <a:rPr lang="en-US" sz="46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Command</a:t>
            </a:r>
            <a:r>
              <a:rPr lang="en-US" sz="46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)</a:t>
            </a:r>
            <a:endParaRPr lang="en-US" sz="4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2382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بروتوكول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الإرسال باستخدام 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الأشعة تحت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الحمراء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RC5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678844" cy="357190"/>
          </a:xfrm>
        </p:spPr>
        <p:txBody>
          <a:bodyPr/>
          <a:lstStyle/>
          <a:p>
            <a:pPr algn="ctr"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>
                <a:defRPr/>
              </a:pPr>
              <a:t>26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Rectangle 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6569" y="692696"/>
            <a:ext cx="84356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Sending RC5</a:t>
            </a:r>
            <a:endParaRPr lang="en-US" sz="5400" b="1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152" y="1556792"/>
            <a:ext cx="4581128" cy="4581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06534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قراءة تغيرات مقاومة أو مكثف (قطب دخل تشابهي):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678844" cy="357190"/>
          </a:xfrm>
        </p:spPr>
        <p:txBody>
          <a:bodyPr/>
          <a:lstStyle/>
          <a:p>
            <a:pPr algn="ctr"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 algn="ctr">
                <a:defRPr/>
              </a:pPr>
              <a:t>27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Rectangle 7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690830"/>
            <a:ext cx="4701721" cy="3660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91" y="692696"/>
            <a:ext cx="4343400" cy="5572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499992" y="4581128"/>
            <a:ext cx="46955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var</a:t>
            </a:r>
            <a:r>
              <a:rPr lang="en-US" sz="28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=</a:t>
            </a:r>
            <a:r>
              <a:rPr lang="en-US" sz="28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2800" b="1" dirty="0" err="1">
                <a:solidFill>
                  <a:srgbClr val="000080"/>
                </a:solidFill>
                <a:latin typeface="Courier"/>
                <a:ea typeface="Times New Roman"/>
                <a:cs typeface="Courier"/>
              </a:rPr>
              <a:t>Getrc</a:t>
            </a:r>
            <a:r>
              <a:rPr lang="en-US" sz="28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(</a:t>
            </a:r>
            <a:r>
              <a:rPr lang="en-US" sz="2800" dirty="0" err="1">
                <a:solidFill>
                  <a:srgbClr val="800000"/>
                </a:solidFill>
                <a:latin typeface="Courier"/>
                <a:ea typeface="Times New Roman"/>
                <a:cs typeface="Courier"/>
              </a:rPr>
              <a:t>pinx</a:t>
            </a:r>
            <a:r>
              <a:rPr lang="en-US" sz="28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,</a:t>
            </a:r>
            <a:r>
              <a:rPr lang="en-US" sz="2800" dirty="0">
                <a:solidFill>
                  <a:srgbClr val="000000"/>
                </a:solidFill>
                <a:latin typeface="Courier"/>
                <a:ea typeface="Times New Roman"/>
                <a:cs typeface="Courier"/>
              </a:rPr>
              <a:t> y</a:t>
            </a:r>
            <a:r>
              <a:rPr lang="en-US" sz="2800" dirty="0">
                <a:solidFill>
                  <a:srgbClr val="FF0000"/>
                </a:solidFill>
                <a:latin typeface="Courier"/>
                <a:ea typeface="Times New Roman"/>
                <a:cs typeface="Courier"/>
              </a:rPr>
              <a:t>)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7615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الدارة الأمثلية لتغذية المتحكم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28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6" name="صورة 1" descr="1.jpg"/>
          <p:cNvPicPr>
            <a:picLocks noChangeAspect="1"/>
          </p:cNvPicPr>
          <p:nvPr/>
        </p:nvPicPr>
        <p:blipFill>
          <a:blip r:embed="rId5"/>
          <a:srcRect b="22916"/>
          <a:stretch>
            <a:fillRect/>
          </a:stretch>
        </p:blipFill>
        <p:spPr>
          <a:xfrm>
            <a:off x="3818" y="632563"/>
            <a:ext cx="8144832" cy="6225437"/>
          </a:xfrm>
          <a:prstGeom prst="rect">
            <a:avLst/>
          </a:prstGeom>
        </p:spPr>
      </p:pic>
      <p:pic>
        <p:nvPicPr>
          <p:cNvPr id="7" name="صورة 1" descr="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6512" y="591449"/>
            <a:ext cx="8185162" cy="6285512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36512" y="591449"/>
            <a:ext cx="9180512" cy="510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مستطيل 3"/>
          <p:cNvSpPr/>
          <p:nvPr/>
        </p:nvSpPr>
        <p:spPr>
          <a:xfrm>
            <a:off x="346993" y="5698917"/>
            <a:ext cx="8179877" cy="646331"/>
          </a:xfrm>
          <a:prstGeom prst="rect">
            <a:avLst/>
          </a:prstGeom>
          <a:gradFill rotWithShape="1">
            <a:gsLst>
              <a:gs pos="0">
                <a:srgbClr val="B32C16">
                  <a:shade val="63000"/>
                  <a:satMod val="165000"/>
                </a:srgbClr>
              </a:gs>
              <a:gs pos="30000">
                <a:srgbClr val="B32C16">
                  <a:shade val="58000"/>
                  <a:satMod val="165000"/>
                </a:srgbClr>
              </a:gs>
              <a:gs pos="75000">
                <a:srgbClr val="B32C16">
                  <a:shade val="30000"/>
                  <a:satMod val="175000"/>
                </a:srgbClr>
              </a:gs>
              <a:gs pos="100000">
                <a:srgbClr val="B32C16">
                  <a:shade val="15000"/>
                  <a:satMod val="175000"/>
                </a:srgbClr>
              </a:gs>
            </a:gsLst>
            <a:path path="circle">
              <a:fillToRect l="5000" t="100000" r="120000" b="10000"/>
            </a:path>
          </a:gradFill>
          <a:ln>
            <a:noFill/>
          </a:ln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ysClr val="window" lastClr="FFFFFF"/>
            </a:contourClr>
          </a:sp3d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en-US" sz="3600" b="1" i="1" kern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</a:rPr>
              <a:t>Be careful of the current spikes!!!</a:t>
            </a:r>
            <a:endParaRPr lang="ar-SY" sz="3600" b="1" i="1" kern="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/>
              <a:cs typeface="Times New Roman"/>
            </a:endParaRPr>
          </a:p>
        </p:txBody>
      </p:sp>
      <p:sp>
        <p:nvSpPr>
          <p:cNvPr id="14" name="مستطيل 1"/>
          <p:cNvSpPr/>
          <p:nvPr/>
        </p:nvSpPr>
        <p:spPr>
          <a:xfrm>
            <a:off x="3131840" y="548680"/>
            <a:ext cx="3372205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EMC </a:t>
            </a:r>
            <a:endParaRPr lang="en-US" sz="2800" b="1" kern="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latin typeface="Tahoma"/>
              </a:rPr>
              <a:t>(Electromagnetic Compatibility)</a:t>
            </a:r>
          </a:p>
          <a:p>
            <a:pPr algn="ctr"/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تلاؤم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كهر</a:t>
            </a:r>
            <a:r>
              <a:rPr lang="ar-SA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و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18" charset="-78"/>
                <a:cs typeface="Traditional Arabic" pitchFamily="18" charset="-78"/>
              </a:rPr>
              <a:t>مغنطيسي</a:t>
            </a:r>
            <a:endParaRPr lang="ar-SY" sz="3200" b="1" i="1" kern="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8" y="632563"/>
            <a:ext cx="9140182" cy="515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4675602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4" grpId="0"/>
      <p:bldP spid="14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44408" y="6237312"/>
            <a:ext cx="613310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29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350521" y="3294738"/>
            <a:ext cx="527435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fld id="{1E0D0C25-1872-43DE-85A8-1C37F826B822}" type="datetime2">
              <a:rPr lang="en-US" sz="36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pPr algn="ctr" rtl="0"/>
              <a:t>Wednesday, April 11, 2012</a:t>
            </a:fld>
            <a:endParaRPr lang="ar-AE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1141216"/>
            <a:ext cx="6930102" cy="372794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>
              <a:lnSpc>
                <a:spcPct val="150000"/>
              </a:lnSpc>
            </a:pPr>
            <a:r>
              <a:rPr lang="ar-JO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شكراً لكم </a:t>
            </a:r>
            <a:endParaRPr lang="en-US" sz="54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ar-SY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وإلى لقاء متجدد معكم</a:t>
            </a:r>
            <a:r>
              <a:rPr lang="ar-JO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...</a:t>
            </a:r>
            <a:endParaRPr lang="en-US" sz="54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pPr algn="ctr">
              <a:lnSpc>
                <a:spcPct val="150000"/>
              </a:lnSpc>
            </a:pPr>
            <a:r>
              <a:rPr lang="ar-SY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دمتــــــــم بخيــــــــر</a:t>
            </a:r>
            <a:r>
              <a:rPr lang="en-US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ar-SY" sz="54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ومــــــودة</a:t>
            </a:r>
            <a:endParaRPr lang="ar-AE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لوحة مفاتيح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مصفوفية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4x4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3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771973"/>
            <a:ext cx="5256584" cy="49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18755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لوحة مفاتيح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مصفوفية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4x4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4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354"/>
            <a:ext cx="5256584" cy="50313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55776" y="5190291"/>
            <a:ext cx="5292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sz="48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  <a:cs typeface="Traditional Arabic" pitchFamily="18" charset="-78"/>
              </a:rPr>
              <a:t>&amp;B </a:t>
            </a:r>
            <a:r>
              <a:rPr lang="en-US" sz="4800" b="1" dirty="0" smtClean="0">
                <a:solidFill>
                  <a:srgbClr val="0000CC"/>
                </a:solidFill>
                <a:latin typeface="Arial Black" pitchFamily="34" charset="0"/>
                <a:cs typeface="Traditional Arabic" pitchFamily="18" charset="-78"/>
              </a:rPr>
              <a:t>0</a:t>
            </a:r>
            <a:r>
              <a:rPr lang="en-US" sz="4800" b="1" dirty="0" smtClean="0">
                <a:solidFill>
                  <a:srgbClr val="FF0000"/>
                </a:solidFill>
                <a:latin typeface="Arial Black" pitchFamily="34" charset="0"/>
                <a:cs typeface="Traditional Arabic" pitchFamily="18" charset="-78"/>
              </a:rPr>
              <a:t>1</a:t>
            </a:r>
            <a:r>
              <a:rPr lang="en-US" sz="4800" b="1" dirty="0" smtClean="0">
                <a:solidFill>
                  <a:srgbClr val="0000CC"/>
                </a:solidFill>
                <a:latin typeface="Arial Black" pitchFamily="34" charset="0"/>
                <a:cs typeface="Traditional Arabic" pitchFamily="18" charset="-78"/>
              </a:rPr>
              <a:t>00 0</a:t>
            </a:r>
            <a:r>
              <a:rPr lang="en-US" sz="4800" b="1" dirty="0" smtClean="0">
                <a:solidFill>
                  <a:srgbClr val="FF0000"/>
                </a:solidFill>
                <a:latin typeface="Arial Black" pitchFamily="34" charset="0"/>
                <a:cs typeface="Traditional Arabic" pitchFamily="18" charset="-78"/>
              </a:rPr>
              <a:t>1</a:t>
            </a:r>
            <a:r>
              <a:rPr lang="en-US" sz="4800" b="1" dirty="0" smtClean="0">
                <a:solidFill>
                  <a:srgbClr val="0000CC"/>
                </a:solidFill>
                <a:latin typeface="Arial Black" pitchFamily="34" charset="0"/>
                <a:cs typeface="Traditional Arabic" pitchFamily="18" charset="-78"/>
              </a:rPr>
              <a:t>00</a:t>
            </a:r>
            <a:endParaRPr lang="en-US" sz="4800" b="1" dirty="0">
              <a:solidFill>
                <a:srgbClr val="0000CC"/>
              </a:solidFill>
              <a:latin typeface="Arial Black" pitchFamily="34" charset="0"/>
              <a:cs typeface="Traditional Arabic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20988" y="5227869"/>
            <a:ext cx="1728000" cy="677365"/>
          </a:xfrm>
          <a:prstGeom prst="rect">
            <a:avLst/>
          </a:prstGeom>
          <a:noFill/>
          <a:ln w="38100">
            <a:solidFill>
              <a:srgbClr val="FF66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855618" y="5227869"/>
            <a:ext cx="1728000" cy="677365"/>
          </a:xfrm>
          <a:prstGeom prst="rect">
            <a:avLst/>
          </a:prstGeom>
          <a:noFill/>
          <a:ln w="38100">
            <a:solidFill>
              <a:srgbClr val="FF66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51920" y="5877272"/>
            <a:ext cx="2041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CC"/>
                </a:solidFill>
              </a:rPr>
              <a:t>R4-</a:t>
            </a:r>
            <a:r>
              <a:rPr lang="en-US" sz="2000" b="1" dirty="0" smtClean="0">
                <a:solidFill>
                  <a:srgbClr val="FF0000"/>
                </a:solidFill>
              </a:rPr>
              <a:t>R3</a:t>
            </a:r>
            <a:r>
              <a:rPr lang="en-US" sz="2000" b="1" dirty="0" smtClean="0">
                <a:solidFill>
                  <a:srgbClr val="0000CC"/>
                </a:solidFill>
              </a:rPr>
              <a:t>-R2-R1</a:t>
            </a:r>
            <a:endParaRPr lang="en-US" sz="2000" b="1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98980" y="5877272"/>
            <a:ext cx="2041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CC"/>
                </a:solidFill>
              </a:rPr>
              <a:t>C4-</a:t>
            </a:r>
            <a:r>
              <a:rPr lang="en-US" sz="2000" b="1" dirty="0" smtClean="0">
                <a:solidFill>
                  <a:srgbClr val="FF0000"/>
                </a:solidFill>
              </a:rPr>
              <a:t>C3</a:t>
            </a:r>
            <a:r>
              <a:rPr lang="en-US" sz="2000" b="1" dirty="0" smtClean="0">
                <a:solidFill>
                  <a:srgbClr val="0000CC"/>
                </a:solidFill>
              </a:rPr>
              <a:t>-C2-C1</a:t>
            </a:r>
            <a:endParaRPr lang="en-US" sz="20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40776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 animBg="1"/>
      <p:bldP spid="5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لوحة مفاتيح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مصفوفية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4x4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5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6"/>
          <a:stretch/>
        </p:blipFill>
        <p:spPr>
          <a:xfrm>
            <a:off x="5583091" y="776049"/>
            <a:ext cx="3168352" cy="2703507"/>
          </a:xfrm>
          <a:prstGeom prst="rect">
            <a:avLst/>
          </a:prstGeom>
        </p:spPr>
      </p:pic>
      <p:pic>
        <p:nvPicPr>
          <p:cNvPr id="8" name="Picture 7" descr="Keypad.gif"/>
          <p:cNvPicPr/>
          <p:nvPr/>
        </p:nvPicPr>
        <p:blipFill>
          <a:blip r:embed="rId6"/>
          <a:stretch>
            <a:fillRect/>
          </a:stretch>
        </p:blipFill>
        <p:spPr>
          <a:xfrm>
            <a:off x="34828" y="657592"/>
            <a:ext cx="5257251" cy="46947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90850" y="5446965"/>
            <a:ext cx="517641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en-US" sz="3600" b="1" dirty="0" err="1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Config</a:t>
            </a:r>
            <a:r>
              <a:rPr lang="en-US" sz="36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Kbd</a:t>
            </a:r>
            <a:r>
              <a:rPr lang="en-US" sz="36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36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600" dirty="0" err="1" smtClean="0">
                <a:solidFill>
                  <a:srgbClr val="8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Portb</a:t>
            </a:r>
            <a:endParaRPr lang="en-US" sz="3600" dirty="0">
              <a:solidFill>
                <a:srgbClr val="FFFFFF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49077" y="6190356"/>
            <a:ext cx="4067139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3600" dirty="0" err="1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Var</a:t>
            </a:r>
            <a:r>
              <a:rPr lang="en-US" sz="36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6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en-US" sz="3600" dirty="0">
                <a:solidFill>
                  <a:srgbClr val="00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3600" b="1" dirty="0" err="1">
                <a:solidFill>
                  <a:srgbClr val="00008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Getkbd</a:t>
            </a:r>
            <a:r>
              <a:rPr lang="en-US" sz="3600" dirty="0">
                <a:solidFill>
                  <a:srgbClr val="FF0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()</a:t>
            </a:r>
            <a:endParaRPr lang="en-US" sz="3600" dirty="0">
              <a:solidFill>
                <a:srgbClr val="FFFFFF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8249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الثالثة عشرة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وصل وبرمجة لوحة مفاتيح مصفوفية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6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5049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لوحة مفاتيح مصفوفية مؤلفة من 16 مفتاح موصولة إلى البوابة </a:t>
            </a:r>
            <a:r>
              <a:rPr lang="en-US" sz="44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PORTB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كتابة برنامج لتشغيل 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اللوحة</a:t>
            </a:r>
            <a:r>
              <a:rPr lang="en-US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وطباعة المفاتيح المضغوطة على النافذة التسلسلية</a:t>
            </a:r>
            <a:r>
              <a:rPr lang="ar-SY" sz="4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...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48660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الثامنة</a:t>
            </a:r>
            <a:r>
              <a:rPr lang="ar-JO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في اللوحة </a:t>
            </a:r>
            <a:r>
              <a:rPr lang="en-US" sz="28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Mini.Phoenix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7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536" y="692696"/>
            <a:ext cx="8679305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Low">
              <a:lnSpc>
                <a:spcPct val="150000"/>
              </a:lnSpc>
              <a:spcAft>
                <a:spcPts val="600"/>
              </a:spcAft>
            </a:pP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يوجد على اللوحة التعليمية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Mini-Phoenix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ثلاث مفاتيح لحظية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S1, S2, S3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موصولة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إلى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PINB.2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PIND.3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PIND.2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كما يوجد ثمانية </a:t>
            </a:r>
            <a:r>
              <a:rPr lang="ar-SY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ثنائيات ضوئية 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solidFill>
                  <a:srgbClr val="FFFFFF">
                    <a:lumMod val="65000"/>
                  </a:srgbClr>
                </a:solidFill>
                <a:latin typeface="Times New Roman" pitchFamily="18" charset="0"/>
                <a:cs typeface="Times New Roman" pitchFamily="18" charset="0"/>
              </a:rPr>
              <a:t>LEDs</a:t>
            </a:r>
            <a:r>
              <a:rPr lang="ar-SY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موصولة إلى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البوابة </a:t>
            </a:r>
            <a:r>
              <a:rPr lang="en-US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PORTC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والمطلوب: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تغيير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حالة عمل (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Toggle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الثنائي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 الضغط على المفتاح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S1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، وتغيير حالة </a:t>
            </a: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عند الضغط على </a:t>
            </a:r>
            <a:r>
              <a:rPr 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S3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Y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ar-SY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باستخدام التعليمية </a:t>
            </a:r>
            <a:endParaRPr lang="en-US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If .. Then</a:t>
            </a:r>
            <a:endParaRPr lang="ar-SY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Low">
              <a:lnSpc>
                <a:spcPct val="150000"/>
              </a:lnSpc>
              <a:spcAft>
                <a:spcPts val="600"/>
              </a:spcAft>
            </a:pPr>
            <a:endParaRPr lang="ar-SY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79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741160" y="2095712"/>
            <a:ext cx="2198276" cy="1981360"/>
          </a:xfrm>
          <a:prstGeom prst="rect">
            <a:avLst/>
          </a:prstGeom>
          <a:noFill/>
          <a:ln w="38100">
            <a:solidFill>
              <a:srgbClr val="FFFF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0805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-2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التجربة الثانية عشرة</a:t>
            </a:r>
            <a:r>
              <a:rPr lang="ar-JO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Y" sz="3200" b="1" dirty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التعامل مع المفاتيح والمقاطعات</a:t>
            </a:r>
            <a:endParaRPr lang="ar-JO" sz="3200" b="1" dirty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Monotype Koufi" pitchFamily="2" charset="-78"/>
              <a:cs typeface="Times New Roman" pitchFamily="18" charset="0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8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988840"/>
            <a:ext cx="8266278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0"/>
            <a:r>
              <a:rPr lang="en-US" sz="8800" b="1" spc="50" dirty="0" smtClean="0">
                <a:ln w="11430"/>
                <a:gradFill>
                  <a:gsLst>
                    <a:gs pos="25000">
                      <a:srgbClr val="3333CC">
                        <a:satMod val="155000"/>
                      </a:srgbClr>
                    </a:gs>
                    <a:gs pos="100000">
                      <a:srgbClr val="3333CC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Demo</a:t>
            </a:r>
          </a:p>
        </p:txBody>
      </p:sp>
      <p:sp>
        <p:nvSpPr>
          <p:cNvPr id="2" name="Action Button: Forward or Next 1">
            <a:hlinkClick r:id="" action="ppaction://hlinkshowjump?jump=nextslide" highlightClick="1"/>
          </p:cNvPr>
          <p:cNvSpPr/>
          <p:nvPr/>
        </p:nvSpPr>
        <p:spPr>
          <a:xfrm>
            <a:off x="3981595" y="3645024"/>
            <a:ext cx="1238477" cy="1238477"/>
          </a:xfrm>
          <a:prstGeom prst="actionButtonForwardNex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8668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674"/>
            <a:ext cx="9144000" cy="5847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 anchor="ctr">
            <a:spAutoFit/>
          </a:bodyPr>
          <a:lstStyle/>
          <a:p>
            <a:pPr algn="just"/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وصل شاشة إظهار </a:t>
            </a:r>
            <a:r>
              <a:rPr lang="ar-SY" sz="3200" b="1" dirty="0" err="1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كريستالية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LCD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 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مع متحكم  </a:t>
            </a:r>
            <a:r>
              <a:rPr lang="en-US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Monotype Koufi" pitchFamily="2" charset="-78"/>
                <a:cs typeface="Times New Roman" pitchFamily="18" charset="0"/>
              </a:rPr>
              <a:t>AVR</a:t>
            </a:r>
            <a:r>
              <a:rPr lang="ar-SY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</a:t>
            </a:r>
            <a:r>
              <a:rPr lang="ar-SA" sz="3200" b="1" dirty="0" smtClean="0">
                <a:ln w="12700">
                  <a:solidFill>
                    <a:srgbClr val="000000">
                      <a:satMod val="155000"/>
                    </a:srgb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endParaRPr lang="ar-JO" sz="3200" b="1" dirty="0" smtClean="0">
              <a:ln w="12700">
                <a:solidFill>
                  <a:srgbClr val="000000">
                    <a:satMod val="155000"/>
                  </a:srgb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pic>
        <p:nvPicPr>
          <p:cNvPr id="4" name="Picture 3" descr="Picture2.jpg"/>
          <p:cNvPicPr>
            <a:picLocks noChangeAspect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428868"/>
            <a:ext cx="4436932" cy="382621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8285644" y="6286520"/>
            <a:ext cx="500066" cy="357190"/>
          </a:xfrm>
        </p:spPr>
        <p:txBody>
          <a:bodyPr/>
          <a:lstStyle/>
          <a:p>
            <a:pPr>
              <a:defRPr/>
            </a:pPr>
            <a:fld id="{1C73AFC2-7C99-442E-A5E9-C00A0F5A5EF6}" type="slidenum">
              <a:rPr lang="en-US" sz="180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pPr>
                <a:defRPr/>
              </a:pPr>
              <a:t>9</a:t>
            </a:fld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16200000">
            <a:off x="-964413" y="1729117"/>
            <a:ext cx="228601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i="1" kern="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Unleash your </a:t>
            </a:r>
            <a:r>
              <a:rPr lang="en-US" sz="2000" i="1" kern="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Creativity!</a:t>
            </a:r>
            <a:endParaRPr lang="en-US" sz="2000" i="1" kern="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70" t="9160" r="4434" b="7893"/>
          <a:stretch/>
        </p:blipFill>
        <p:spPr>
          <a:xfrm>
            <a:off x="3261815" y="639266"/>
            <a:ext cx="5882185" cy="3729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" t="24418" b="14860"/>
          <a:stretch/>
        </p:blipFill>
        <p:spPr>
          <a:xfrm>
            <a:off x="83993" y="3429000"/>
            <a:ext cx="5870402" cy="2729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44270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echnological_awakening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Eurostile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24933</TotalTime>
  <Words>1095</Words>
  <Application>Microsoft Office PowerPoint</Application>
  <PresentationFormat>On-screen Show (4:3)</PresentationFormat>
  <Paragraphs>215</Paragraphs>
  <Slides>29</Slides>
  <Notes>29</Notes>
  <HiddenSlides>2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Office Theme</vt:lpstr>
      <vt:lpstr>technological_awakening</vt:lpstr>
      <vt:lpstr>1_technological_awakening</vt:lpstr>
      <vt:lpstr>2_technological_awakening</vt:lpstr>
      <vt:lpstr>3_technological_awakening</vt:lpstr>
      <vt:lpstr>برمجة المتحكمات المصغرة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WAYA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تصميم الدارات المطبوعة</dc:title>
  <dc:creator>WALID</dc:creator>
  <cp:lastModifiedBy>WALID BALID</cp:lastModifiedBy>
  <cp:revision>1926</cp:revision>
  <dcterms:created xsi:type="dcterms:W3CDTF">2009-10-17T18:25:20Z</dcterms:created>
  <dcterms:modified xsi:type="dcterms:W3CDTF">2012-04-11T04:02:01Z</dcterms:modified>
</cp:coreProperties>
</file>