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804" r:id="rId3"/>
  </p:sldMasterIdLst>
  <p:notesMasterIdLst>
    <p:notesMasterId r:id="rId46"/>
  </p:notesMasterIdLst>
  <p:handoutMasterIdLst>
    <p:handoutMasterId r:id="rId47"/>
  </p:handoutMasterIdLst>
  <p:sldIdLst>
    <p:sldId id="256" r:id="rId4"/>
    <p:sldId id="691" r:id="rId5"/>
    <p:sldId id="696" r:id="rId6"/>
    <p:sldId id="710" r:id="rId7"/>
    <p:sldId id="697" r:id="rId8"/>
    <p:sldId id="711" r:id="rId9"/>
    <p:sldId id="712" r:id="rId10"/>
    <p:sldId id="714" r:id="rId11"/>
    <p:sldId id="713" r:id="rId12"/>
    <p:sldId id="689" r:id="rId13"/>
    <p:sldId id="701" r:id="rId14"/>
    <p:sldId id="715" r:id="rId15"/>
    <p:sldId id="692" r:id="rId16"/>
    <p:sldId id="702" r:id="rId17"/>
    <p:sldId id="727" r:id="rId18"/>
    <p:sldId id="693" r:id="rId19"/>
    <p:sldId id="694" r:id="rId20"/>
    <p:sldId id="695" r:id="rId21"/>
    <p:sldId id="698" r:id="rId22"/>
    <p:sldId id="700" r:id="rId23"/>
    <p:sldId id="699" r:id="rId24"/>
    <p:sldId id="716" r:id="rId25"/>
    <p:sldId id="728" r:id="rId26"/>
    <p:sldId id="703" r:id="rId27"/>
    <p:sldId id="704" r:id="rId28"/>
    <p:sldId id="706" r:id="rId29"/>
    <p:sldId id="637" r:id="rId30"/>
    <p:sldId id="707" r:id="rId31"/>
    <p:sldId id="718" r:id="rId32"/>
    <p:sldId id="708" r:id="rId33"/>
    <p:sldId id="709" r:id="rId34"/>
    <p:sldId id="720" r:id="rId35"/>
    <p:sldId id="721" r:id="rId36"/>
    <p:sldId id="726" r:id="rId37"/>
    <p:sldId id="724" r:id="rId38"/>
    <p:sldId id="725" r:id="rId39"/>
    <p:sldId id="722" r:id="rId40"/>
    <p:sldId id="723" r:id="rId41"/>
    <p:sldId id="729" r:id="rId42"/>
    <p:sldId id="719" r:id="rId43"/>
    <p:sldId id="690" r:id="rId44"/>
    <p:sldId id="351" r:id="rId45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FF"/>
    <a:srgbClr val="0000CC"/>
    <a:srgbClr val="0066FF"/>
    <a:srgbClr val="99FF33"/>
    <a:srgbClr val="006600"/>
    <a:srgbClr val="804102"/>
    <a:srgbClr val="FF6600"/>
    <a:srgbClr val="FF9900"/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63" autoAdjust="0"/>
    <p:restoredTop sz="85455" autoAdjust="0"/>
  </p:normalViewPr>
  <p:slideViewPr>
    <p:cSldViewPr>
      <p:cViewPr varScale="1">
        <p:scale>
          <a:sx n="76" d="100"/>
          <a:sy n="76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79B7490-D9C6-48F6-9EFF-4A47E45199C0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50C287-582C-48EC-B260-417ED16DF2A5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729677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76D81E-D082-4F32-BEB6-A4DA795490A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0029C8-C62D-46E7-8018-290DC38ACF39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160398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1</a:t>
            </a:fld>
            <a:endParaRPr lang="ar-A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0285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40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41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42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57466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94781"/>
      </p:ext>
    </p:extLst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21225"/>
      </p:ext>
    </p:extLst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37005"/>
      </p:ext>
    </p:extLst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2122"/>
      </p:ext>
    </p:extLst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931982"/>
      </p:ext>
    </p:extLst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2108"/>
      </p:ext>
    </p:extLst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0514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36936"/>
      </p:ext>
    </p:extLst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50147"/>
      </p:ext>
    </p:extLst>
  </p:cSld>
  <p:clrMapOvr>
    <a:masterClrMapping/>
  </p:clrMapOvr>
  <p:transition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24979"/>
      </p:ext>
    </p:extLst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0506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E373-BE15-4E9C-BA64-5CEC7B91D694}" type="datetimeFigureOut">
              <a:rPr lang="ar-AE" smtClean="0"/>
              <a:pPr/>
              <a:t>13/05/1433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file:///E:\06-Teaching\Course%202012\Session_04\Switchs%20in%20mini-Phoenix" TargetMode="Externa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gif"/><Relationship Id="rId5" Type="http://schemas.openxmlformats.org/officeDocument/2006/relationships/hyperlink" Target="file:///E:\06-Teaching\Course%202012\Session_04\Switchs%20in%20mini-Phoenix" TargetMode="Externa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file:///E:\06-Teaching\Course%202012\Session_04\Switchs%20in%20mini-Phoenix" TargetMode="Externa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file:///E:\06-Teaching\Course%202012\Session_04\Switchs%20in%20mini-Phoenix" TargetMode="Externa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gif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jpe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g"/><Relationship Id="rId4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gif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gif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gif"/><Relationship Id="rId5" Type="http://schemas.openxmlformats.org/officeDocument/2006/relationships/image" Target="../media/image9.jp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3.gi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496" y="5949280"/>
            <a:ext cx="550069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err="1" smtClean="0">
                <a:latin typeface="Garamond" pitchFamily="18" charset="0"/>
                <a:cs typeface="+mj-cs"/>
              </a:rPr>
              <a:t>Walid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 </a:t>
            </a:r>
            <a:r>
              <a:rPr lang="en-GB" sz="2000" b="1" dirty="0" err="1" smtClean="0">
                <a:latin typeface="Garamond" pitchFamily="18" charset="0"/>
                <a:cs typeface="+mj-cs"/>
              </a:rPr>
              <a:t>Balid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, </a:t>
            </a:r>
            <a:r>
              <a:rPr lang="en-GB" sz="2000" i="1" dirty="0" err="1" smtClean="0">
                <a:latin typeface="Garamond" pitchFamily="18" charset="0"/>
                <a:cs typeface="+mj-cs"/>
              </a:rPr>
              <a:t>Ph.D</a:t>
            </a:r>
            <a:r>
              <a:rPr lang="en-GB" sz="2000" i="1" dirty="0" smtClean="0">
                <a:latin typeface="Garamond" pitchFamily="18" charset="0"/>
                <a:cs typeface="+mj-cs"/>
              </a:rPr>
              <a:t> Student</a:t>
            </a:r>
          </a:p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  <a:cs typeface="+mj-cs"/>
              </a:rPr>
              <a:t>Embedded Systems Researcher and Developer</a:t>
            </a:r>
          </a:p>
          <a:p>
            <a:pPr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</a:rPr>
              <a:t>R&amp;D Manager, </a:t>
            </a:r>
            <a:r>
              <a:rPr lang="en-GB" sz="1600" dirty="0" smtClean="0">
                <a:latin typeface="Garamond" pitchFamily="18" charset="0"/>
                <a:cs typeface="+mj-cs"/>
              </a:rPr>
              <a:t>AL-AWAIL</a:t>
            </a:r>
            <a:r>
              <a:rPr lang="en-GB" sz="1600" i="1" dirty="0" smtClean="0">
                <a:latin typeface="Garamond" pitchFamily="18" charset="0"/>
                <a:cs typeface="+mj-cs"/>
              </a:rPr>
              <a:t> Co. for Electronic Engineering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300192" y="6021288"/>
            <a:ext cx="118807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72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en-US" sz="72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76" y="-13252"/>
            <a:ext cx="98072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700808"/>
            <a:ext cx="472989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2348" y="1196752"/>
            <a:ext cx="8898164" cy="5381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Y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برمجة </a:t>
            </a:r>
            <a:r>
              <a:rPr lang="ar-SA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المتحكمات المصغرة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2520" y="441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كلية الهندسة الكهربائية والإلكترونية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قســـم هندســــــــة التحكم والأتمتة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السنـــة الثالثـــة اتصــالات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65963" y="1844824"/>
            <a:ext cx="200218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54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94228" y="6526996"/>
            <a:ext cx="2276566" cy="430396"/>
          </a:xfrm>
        </p:spPr>
        <p:txBody>
          <a:bodyPr anchor="ctr"/>
          <a:lstStyle/>
          <a:p>
            <a:pPr>
              <a:defRPr/>
            </a:pPr>
            <a:fld id="{1DD7A75A-123F-407C-998E-A48FB49FC093}" type="datetime2">
              <a:rPr lang="en-US" sz="1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Wednesday, April 04, 2012</a:t>
            </a:fld>
            <a:endParaRPr 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978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74182" y="2966186"/>
            <a:ext cx="1008112" cy="522296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76256" y="4114650"/>
            <a:ext cx="576064" cy="666312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30434" y="6255077"/>
            <a:ext cx="2506498" cy="486291"/>
          </a:xfrm>
          <a:prstGeom prst="rect">
            <a:avLst/>
          </a:prstGeom>
          <a:noFill/>
          <a:ln w="38100">
            <a:solidFill>
              <a:srgbClr val="99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09418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SW1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7146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SW2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1826" y="47809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SW3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2629" y="6372036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LEDs</a:t>
            </a:r>
            <a:endParaRPr lang="en-US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Minus 17"/>
          <p:cNvSpPr/>
          <p:nvPr/>
        </p:nvSpPr>
        <p:spPr>
          <a:xfrm rot="5400000">
            <a:off x="2766145" y="3057963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inus 18"/>
          <p:cNvSpPr/>
          <p:nvPr/>
        </p:nvSpPr>
        <p:spPr>
          <a:xfrm rot="10800000">
            <a:off x="7033830" y="4054629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 rot="10800000">
            <a:off x="2004789" y="6455776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211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1" grpId="0" animBg="1"/>
      <p:bldP spid="11" grpId="1" animBg="1"/>
      <p:bldP spid="13" grpId="0" animBg="1"/>
      <p:bldP spid="13" grpId="1" animBg="1"/>
      <p:bldP spid="5" grpId="0"/>
      <p:bldP spid="14" grpId="0"/>
      <p:bldP spid="15" grpId="0"/>
      <p:bldP spid="16" grpId="0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"/>
            <a:ext cx="9171203" cy="690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4434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Action Button: Home 12">
            <a:hlinkClick r:id="rId5" highlightClick="1"/>
          </p:cNvPr>
          <p:cNvSpPr/>
          <p:nvPr/>
        </p:nvSpPr>
        <p:spPr>
          <a:xfrm>
            <a:off x="755576" y="2843816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77038" y="2780928"/>
            <a:ext cx="66335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4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 Schematic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8394411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Action Button: Home 12">
            <a:hlinkClick r:id="rId5" highlightClick="1"/>
          </p:cNvPr>
          <p:cNvSpPr/>
          <p:nvPr/>
        </p:nvSpPr>
        <p:spPr>
          <a:xfrm>
            <a:off x="35496" y="5518199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40053"/>
            <a:ext cx="8424936" cy="475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52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88840"/>
            <a:ext cx="826627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Demo</a:t>
            </a: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3981595" y="3645024"/>
            <a:ext cx="1238477" cy="1238477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466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تعليمات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قراءة حالة مفتاح موصول إلى قطب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دخل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3861048"/>
            <a:ext cx="8575200" cy="16979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>
              <a:spcAft>
                <a:spcPts val="1000"/>
              </a:spcAft>
            </a:pPr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Bitwait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x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Set/reset</a:t>
            </a:r>
            <a:endParaRPr lang="en-US" sz="320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 algn="l" rtl="0"/>
            <a:endParaRPr lang="en-US" sz="3200" b="1" dirty="0" smtClean="0">
              <a:solidFill>
                <a:srgbClr val="000080"/>
              </a:solidFill>
              <a:latin typeface="Courier New" pitchFamily="49" charset="0"/>
              <a:ea typeface="Calibri"/>
              <a:cs typeface="Courier New" pitchFamily="49" charset="0"/>
            </a:endParaRPr>
          </a:p>
          <a:p>
            <a:pPr algn="l" rtl="0"/>
            <a:r>
              <a:rPr lang="en-US" sz="3200" b="1" dirty="0" err="1" smtClean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Bitwait</a:t>
            </a:r>
            <a:r>
              <a:rPr lang="en-US" sz="3200" b="1" dirty="0" smtClean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Pinb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.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7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reset</a:t>
            </a:r>
            <a:endParaRPr lang="en-US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908720"/>
            <a:ext cx="8574783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l" rtl="0"/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Debounce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US" sz="3200" baseline="-25000" dirty="0" err="1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x.y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state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label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b="1" dirty="0" smtClean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Sub</a:t>
            </a:r>
          </a:p>
          <a:p>
            <a:pPr algn="l" rtl="0"/>
            <a:endParaRPr lang="en-US" sz="3200" b="1" dirty="0" smtClean="0">
              <a:solidFill>
                <a:srgbClr val="000080"/>
              </a:solidFill>
              <a:latin typeface="Courier New" pitchFamily="49" charset="0"/>
              <a:ea typeface="Calibri"/>
              <a:cs typeface="Courier New" pitchFamily="49" charset="0"/>
            </a:endParaRPr>
          </a:p>
          <a:p>
            <a:pPr algn="l" rtl="0"/>
            <a:r>
              <a:rPr lang="en-US" sz="3200" b="1" dirty="0" err="1" smtClean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Debounce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Key1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0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Sw1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Sub</a:t>
            </a:r>
            <a:endParaRPr lang="en-US" sz="32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7543" y="2878336"/>
            <a:ext cx="8574783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Config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Calibri"/>
                <a:cs typeface="Courier New" pitchFamily="49" charset="0"/>
              </a:rPr>
              <a:t>Debounce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Calibri"/>
                <a:cs typeface="Courier New" pitchFamily="49" charset="0"/>
              </a:rPr>
              <a:t>=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Calibri"/>
                <a:cs typeface="Courier New" pitchFamily="49" charset="0"/>
              </a:rPr>
              <a:t> time</a:t>
            </a:r>
            <a:endParaRPr lang="en-US" sz="3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5846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التاسعة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4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28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Action Button: Home 12">
            <a:hlinkClick r:id="rId5" highlightClick="1"/>
          </p:cNvPr>
          <p:cNvSpPr/>
          <p:nvPr/>
        </p:nvSpPr>
        <p:spPr>
          <a:xfrm>
            <a:off x="35496" y="5518199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باستخدام التعليمية </a:t>
            </a:r>
            <a:endParaRPr lang="en-US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DEBOUNCE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0950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العاشرة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4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28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Action Button: Home 12">
            <a:hlinkClick r:id="rId5" highlightClick="1"/>
          </p:cNvPr>
          <p:cNvSpPr/>
          <p:nvPr/>
        </p:nvSpPr>
        <p:spPr>
          <a:xfrm>
            <a:off x="35496" y="5518199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باستخدام التعليمية </a:t>
            </a:r>
            <a:endParaRPr lang="en-US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BITWAIT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001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الحادية عشرة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تعليمات الإزاحة</a:t>
            </a:r>
            <a:endParaRPr lang="ar-JO" sz="28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7" y="692696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Shift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var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Right/Left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[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shift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]</a:t>
            </a:r>
          </a:p>
          <a:p>
            <a:pPr algn="ctr" rtl="0">
              <a:lnSpc>
                <a:spcPct val="150000"/>
              </a:lnSpc>
              <a:spcAft>
                <a:spcPts val="600"/>
              </a:spcAft>
            </a:pPr>
            <a:endParaRPr lang="en-US" sz="2800" dirty="0" smtClean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algn="ctr" rtl="0">
              <a:lnSpc>
                <a:spcPct val="150000"/>
              </a:lnSpc>
              <a:spcAft>
                <a:spcPts val="600"/>
              </a:spcAft>
            </a:pPr>
            <a:r>
              <a:rPr lang="en-US" sz="36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A </a:t>
            </a:r>
            <a:r>
              <a:rPr lang="en-US" sz="3600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 &amp;B</a:t>
            </a:r>
            <a:r>
              <a:rPr lang="en-US" sz="36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  <a:r>
              <a:rPr 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Times New Roman"/>
                <a:cs typeface="Courier New" pitchFamily="49" charset="0"/>
              </a:rPr>
              <a:t>0</a:t>
            </a:r>
            <a:r>
              <a:rPr lang="en-US" sz="36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  <a:r>
              <a:rPr 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Times New Roman"/>
                <a:cs typeface="Courier New" pitchFamily="49" charset="0"/>
              </a:rPr>
              <a:t>0</a:t>
            </a:r>
            <a:r>
              <a:rPr lang="en-US" sz="36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</a:p>
          <a:p>
            <a:pPr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Shift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A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 smtClean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1</a:t>
            </a:r>
          </a:p>
          <a:p>
            <a:pPr algn="justLow" rtl="0">
              <a:lnSpc>
                <a:spcPct val="150000"/>
              </a:lnSpc>
              <a:spcAft>
                <a:spcPts val="600"/>
              </a:spcAft>
            </a:pPr>
            <a:endParaRPr lang="en-US" sz="32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Shift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A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endParaRPr lang="en-US" sz="32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algn="justLow" rtl="0">
              <a:lnSpc>
                <a:spcPct val="150000"/>
              </a:lnSpc>
              <a:spcAft>
                <a:spcPts val="600"/>
              </a:spcAft>
            </a:pPr>
            <a:endParaRPr lang="en-US" sz="3200" dirty="0" smtClean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326811"/>
              </p:ext>
            </p:extLst>
          </p:nvPr>
        </p:nvGraphicFramePr>
        <p:xfrm>
          <a:off x="539552" y="3933056"/>
          <a:ext cx="8280920" cy="518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558727"/>
              </p:ext>
            </p:extLst>
          </p:nvPr>
        </p:nvGraphicFramePr>
        <p:xfrm>
          <a:off x="539552" y="5517232"/>
          <a:ext cx="8280920" cy="518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4978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886"/>
            <a:ext cx="9144000" cy="55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8237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تعليمات التدوير</a:t>
            </a:r>
            <a:endParaRPr lang="ar-JO" sz="28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702275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Rotate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var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Right/Left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[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rotate]</a:t>
            </a:r>
          </a:p>
          <a:p>
            <a:pPr lvl="0" algn="ctr" rtl="0">
              <a:lnSpc>
                <a:spcPct val="150000"/>
              </a:lnSpc>
              <a:spcAft>
                <a:spcPts val="600"/>
              </a:spcAft>
            </a:pPr>
            <a:endParaRPr lang="ar-SY" sz="2400" dirty="0" smtClean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lvl="0" algn="ctr" rtl="0">
              <a:lnSpc>
                <a:spcPct val="150000"/>
              </a:lnSpc>
              <a:spcAft>
                <a:spcPts val="600"/>
              </a:spcAft>
            </a:pPr>
            <a:r>
              <a:rPr lang="en-US" sz="4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A </a:t>
            </a:r>
            <a:r>
              <a:rPr lang="en-US" sz="40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 &amp;B</a:t>
            </a:r>
            <a:r>
              <a:rPr lang="en-US" sz="40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  <a:r>
              <a:rPr 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Times New Roman"/>
                <a:cs typeface="Courier New" pitchFamily="49" charset="0"/>
              </a:rPr>
              <a:t>0</a:t>
            </a:r>
            <a:r>
              <a:rPr lang="en-US" sz="40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  <a:r>
              <a:rPr lang="en-US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Times New Roman"/>
                <a:cs typeface="Courier New" pitchFamily="49" charset="0"/>
              </a:rPr>
              <a:t>0</a:t>
            </a:r>
            <a:r>
              <a:rPr lang="en-US" sz="4000" b="1" dirty="0">
                <a:solidFill>
                  <a:srgbClr val="0066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11</a:t>
            </a:r>
          </a:p>
          <a:p>
            <a:pPr lvl="0"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Rotate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A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1</a:t>
            </a:r>
          </a:p>
          <a:p>
            <a:pPr lvl="0" algn="justLow" rtl="0">
              <a:lnSpc>
                <a:spcPct val="150000"/>
              </a:lnSpc>
              <a:spcAft>
                <a:spcPts val="600"/>
              </a:spcAft>
            </a:pPr>
            <a:endParaRPr lang="en-US" sz="32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lvl="0" algn="justLow" rtl="0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Rotate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A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Right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32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4</a:t>
            </a:r>
          </a:p>
          <a:p>
            <a:pPr lvl="0" algn="justLow" rtl="0">
              <a:lnSpc>
                <a:spcPct val="150000"/>
              </a:lnSpc>
              <a:spcAft>
                <a:spcPts val="600"/>
              </a:spcAft>
            </a:pPr>
            <a:endParaRPr lang="en-US" sz="32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573583"/>
              </p:ext>
            </p:extLst>
          </p:nvPr>
        </p:nvGraphicFramePr>
        <p:xfrm>
          <a:off x="539552" y="3933056"/>
          <a:ext cx="8280920" cy="518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170269"/>
              </p:ext>
            </p:extLst>
          </p:nvPr>
        </p:nvGraphicFramePr>
        <p:xfrm>
          <a:off x="539552" y="5517232"/>
          <a:ext cx="8280920" cy="518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 smtClean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39068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الحادية عشرة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تعليمات الإزاحة والتدوير</a:t>
            </a:r>
            <a:endParaRPr lang="ar-JO" sz="28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استخدم المفاتيح اللحظية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S1-S2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على اللوحة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التعليمية لإزاحة وتدوير قيمة تظهر على </a:t>
            </a:r>
            <a:r>
              <a:rPr lang="ar-SY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الثنائيات الضوئية الثمانية 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الموصولة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107" y="2284410"/>
            <a:ext cx="6012161" cy="459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64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74182" y="2966186"/>
            <a:ext cx="1008112" cy="522296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30434" y="6255077"/>
            <a:ext cx="2506498" cy="486291"/>
          </a:xfrm>
          <a:prstGeom prst="rect">
            <a:avLst/>
          </a:prstGeom>
          <a:noFill/>
          <a:ln w="38100">
            <a:solidFill>
              <a:srgbClr val="99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09418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SW1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7146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SW2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2629" y="6372036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LEDs</a:t>
            </a:r>
            <a:endParaRPr lang="en-US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Minus 17"/>
          <p:cNvSpPr/>
          <p:nvPr/>
        </p:nvSpPr>
        <p:spPr>
          <a:xfrm rot="5400000">
            <a:off x="2766145" y="3057963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 rot="10800000">
            <a:off x="2004789" y="6455776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003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 animBg="1"/>
      <p:bldP spid="13" grpId="1" animBg="1"/>
      <p:bldP spid="5" grpId="0"/>
      <p:bldP spid="14" grpId="0"/>
      <p:bldP spid="16" grpId="0"/>
      <p:bldP spid="18" grpId="0" animBg="1"/>
      <p:bldP spid="18" grpId="1" animBg="1"/>
      <p:bldP spid="20" grpId="0" animBg="1"/>
      <p:bldP spid="2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الحادية عشرة</a:t>
            </a:r>
            <a:r>
              <a:rPr lang="ar-JO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تعليمات الإزاحة والتدوير</a:t>
            </a:r>
            <a:endParaRPr lang="ar-JO" sz="28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88840"/>
            <a:ext cx="826627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Demo</a:t>
            </a: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3981595" y="3645024"/>
            <a:ext cx="1238477" cy="1238477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9759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53528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ماهي </a:t>
            </a:r>
            <a:r>
              <a:rPr lang="ar-SY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المقاطعة</a:t>
            </a: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Interrupt</a:t>
            </a: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)؟؟</a:t>
            </a:r>
          </a:p>
          <a:p>
            <a:pPr algn="just"/>
            <a:r>
              <a:rPr lang="ar-SY" sz="4000" b="1" dirty="0" smtClean="0">
                <a:solidFill>
                  <a:srgbClr val="FFFFFF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الهاتف – جرس الباب – المنبه...</a:t>
            </a:r>
            <a:endParaRPr lang="en-US" sz="4000" b="1" dirty="0">
              <a:solidFill>
                <a:srgbClr val="FFFFFF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539552" y="2449111"/>
            <a:ext cx="6999786" cy="1296144"/>
          </a:xfrm>
          <a:prstGeom prst="rightArrow">
            <a:avLst>
              <a:gd name="adj1" fmla="val 50000"/>
              <a:gd name="adj2" fmla="val 2782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 Program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71800" y="3429000"/>
            <a:ext cx="0" cy="504056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stealth" w="lg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2751597" y="3586079"/>
            <a:ext cx="1685334" cy="1512168"/>
          </a:xfrm>
          <a:prstGeom prst="rightArrow">
            <a:avLst>
              <a:gd name="adj1" fmla="val 50000"/>
              <a:gd name="adj2" fmla="val 2782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Interrupt Routine</a:t>
            </a: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709694" y="4234151"/>
            <a:ext cx="1304156" cy="648072"/>
          </a:xfrm>
          <a:prstGeom prst="borderCallout2">
            <a:avLst>
              <a:gd name="adj1" fmla="val -398"/>
              <a:gd name="adj2" fmla="val 103738"/>
              <a:gd name="adj3" fmla="val -398"/>
              <a:gd name="adj4" fmla="val 116786"/>
              <a:gd name="adj5" fmla="val -122323"/>
              <a:gd name="adj6" fmla="val 157078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Interrupt Event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437886" y="4993420"/>
            <a:ext cx="6567738" cy="1296144"/>
          </a:xfrm>
          <a:prstGeom prst="rightArrow">
            <a:avLst>
              <a:gd name="adj1" fmla="val 50000"/>
              <a:gd name="adj2" fmla="val 2782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Main Program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36931" y="4378167"/>
            <a:ext cx="0" cy="923041"/>
          </a:xfrm>
          <a:prstGeom prst="straightConnector1">
            <a:avLst/>
          </a:prstGeom>
          <a:ln w="57150">
            <a:solidFill>
              <a:srgbClr val="FF0000"/>
            </a:solidFill>
            <a:headEnd type="oval" w="med" len="med"/>
            <a:tailEnd type="stealth" w="lg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39610"/>
            <a:ext cx="6192688" cy="365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676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1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5352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Y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أنواع المقاطعات في متحكمات </a:t>
            </a:r>
            <a:r>
              <a:rPr 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endParaRPr lang="ar-SY" sz="44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1960654"/>
            <a:ext cx="85352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q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خارجية (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External Interrupts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71500" indent="-571500" algn="just">
              <a:lnSpc>
                <a:spcPct val="200000"/>
              </a:lnSpc>
              <a:buClr>
                <a:srgbClr val="FF6600"/>
              </a:buClr>
              <a:buFont typeface="Wingdings" pitchFamily="2" charset="2"/>
              <a:buChar char="q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داخلية (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Internal Interrupts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46642968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5352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Y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أنواع المقاطعات في متحكمات 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وأولوياتها؟؟</a:t>
            </a:r>
          </a:p>
          <a:p>
            <a:pPr algn="ctr" rtl="0"/>
            <a:r>
              <a:rPr lang="en-US" sz="2400" b="1" dirty="0" smtClean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ATmega32A: Table </a:t>
            </a:r>
            <a:r>
              <a:rPr lang="en-US" sz="24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11-1. Reset and Interrupt </a:t>
            </a:r>
            <a:r>
              <a:rPr lang="en-US" sz="2400" b="1" dirty="0" smtClean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Vectors, Pg.45</a:t>
            </a:r>
            <a:endParaRPr lang="ar-SY" sz="2400" b="1" dirty="0" smtClean="0">
              <a:solidFill>
                <a:srgbClr val="FFFFFF">
                  <a:lumMod val="6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204864"/>
            <a:ext cx="853528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q"/>
            </a:pP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خارجية (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External Interrupts</a:t>
            </a: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التصفير (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Reset</a:t>
            </a: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الطلب الخارجي (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INT0 ~ INT7</a:t>
            </a: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2274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Y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40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40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60" y="781230"/>
            <a:ext cx="8135737" cy="60767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98652" y="5250220"/>
            <a:ext cx="720080" cy="558299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54118" y="1568929"/>
            <a:ext cx="648072" cy="279150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54582" y="3244506"/>
            <a:ext cx="871743" cy="288000"/>
          </a:xfrm>
          <a:prstGeom prst="rect">
            <a:avLst/>
          </a:prstGeom>
          <a:noFill/>
          <a:ln w="28575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47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8596" y="620688"/>
            <a:ext cx="882423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q"/>
            </a:pP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داخلية (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Internal Interrupts</a:t>
            </a:r>
            <a:r>
              <a:rPr lang="ar-SY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المؤقتات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العدادات 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OV, COMP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حادثة المسك للمؤقتات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عدادات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ICP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اكتمال التحويل </a:t>
            </a:r>
            <a:r>
              <a:rPr lang="ar-SY" sz="32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لل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ـ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اكتمال الإرسال للنافذة التسلسلية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SPI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النافذة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التسلسلية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USART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RX,TX,UDR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المقارن التشابهي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ANALOG COMP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028700" lvl="1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§"/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مقاطعة النافذة التسلسلية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TWI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134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836712"/>
            <a:ext cx="85352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Y" sz="5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المقاطعات في متحكمات </a:t>
            </a:r>
            <a:r>
              <a:rPr 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endParaRPr lang="ar-SY" sz="4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204864"/>
            <a:ext cx="85352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50000"/>
              </a:lnSpc>
              <a:buClr>
                <a:srgbClr val="FF6600"/>
              </a:buClr>
              <a:buFont typeface="Wingdings" pitchFamily="2" charset="2"/>
              <a:buChar char="q"/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المقاطعات الخارجية</a:t>
            </a: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External Interrupts</a:t>
            </a: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 algn="ctr">
              <a:lnSpc>
                <a:spcPct val="150000"/>
              </a:lnSpc>
              <a:buClr>
                <a:srgbClr val="FF6600"/>
              </a:buClr>
            </a:pP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مقاطعات الطلب الخارجي</a:t>
            </a:r>
            <a:endParaRPr lang="en-US" sz="44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150000"/>
              </a:lnSpc>
              <a:buClr>
                <a:srgbClr val="FF6600"/>
              </a:buClr>
            </a:pP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INT0 ~ INT2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en-US" sz="44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3746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"/>
            <a:ext cx="9171203" cy="690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6864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8596" y="588744"/>
            <a:ext cx="882423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المقاطعات الخارجية (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External Interrupts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71500" indent="-571500" algn="just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INT0, INT1, ….., INT7</a:t>
            </a: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1500" indent="-571500" algn="just"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يمكن تحديد نمط عمل المقاطعة الخارجية بحيث:</a:t>
            </a:r>
          </a:p>
          <a:p>
            <a:pPr marL="1657350" lvl="2" indent="-742950" algn="just">
              <a:buClr>
                <a:srgbClr val="0000CC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تقدح عن </a:t>
            </a:r>
            <a:r>
              <a:rPr lang="ar-SY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الجبهة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الصاعدة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Rising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Edge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57350" lvl="2" indent="-742950" algn="just">
              <a:buClr>
                <a:srgbClr val="0000CC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تقدح </a:t>
            </a:r>
            <a:r>
              <a:rPr lang="ar-SY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عن </a:t>
            </a:r>
            <a:r>
              <a:rPr lang="ar-SY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الجبهة</a:t>
            </a:r>
            <a:r>
              <a:rPr lang="ar-SY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الهابطة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Falling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Edge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57350" lvl="2" indent="-742950" algn="just">
              <a:buClr>
                <a:srgbClr val="0000CC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تقدح عن </a:t>
            </a:r>
            <a:r>
              <a:rPr lang="ar-SY" sz="36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مستوى الجبهة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Low Level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57350" lvl="2" indent="-742950" algn="just">
              <a:buClr>
                <a:srgbClr val="0000CC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تقدح </a:t>
            </a:r>
            <a:r>
              <a:rPr lang="ar-SY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عن </a:t>
            </a:r>
            <a:r>
              <a:rPr lang="ar-SY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تغير المستوى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Level Change</a:t>
            </a:r>
            <a:r>
              <a:rPr lang="ar-SY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ar-SY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1809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9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6600"/>
              </a:buClr>
            </a:pPr>
            <a:r>
              <a:rPr lang="ar-SY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المقاطعات العام</a:t>
            </a:r>
          </a:p>
          <a:p>
            <a:pPr algn="ctr">
              <a:buClr>
                <a:srgbClr val="FF6600"/>
              </a:buClr>
            </a:pP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Global Interrupt Vector</a:t>
            </a: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6600"/>
              </a:buClr>
            </a:pPr>
            <a:endParaRPr lang="en-US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buClr>
                <a:srgbClr val="FF6600"/>
              </a:buClr>
            </a:pP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من أجل تشغيل أي مقاطعة فإنه يجب تفعيل المقاطعة وتفعيل شعاع المقاطعات العام 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“I”</a:t>
            </a: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48" y="1991960"/>
            <a:ext cx="7604249" cy="486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4790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برمجة المقاطعات الخارجية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8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تشغيل مقاطعات الطلب الخارجي (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INTx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نمط عمل المقاطعة الخارجية؟</a:t>
            </a:r>
          </a:p>
          <a:p>
            <a:pPr lvl="1" algn="ctr">
              <a:lnSpc>
                <a:spcPct val="150000"/>
              </a:lnSpc>
              <a:buClr>
                <a:srgbClr val="0000FF"/>
              </a:buClr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Rising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Falling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36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اسم برنامج المقاطعة الفرعي.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المقاطعة المطلوبة تشغيلها.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المقاطعات العام.</a:t>
            </a:r>
          </a:p>
          <a:p>
            <a:pPr marL="1200150" lvl="1" indent="-742950" algn="just">
              <a:lnSpc>
                <a:spcPct val="150000"/>
              </a:lnSpc>
              <a:buClr>
                <a:srgbClr val="FF6600"/>
              </a:buClr>
              <a:buFont typeface="+mj-lt"/>
              <a:buAutoNum type="arabicParenR"/>
            </a:pP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9227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برمجة المقاطعات الخارجية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8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تشغيل مقاطعات الطلب الخارجي (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INTx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نمط عمل المقاطعة الخارجية؟</a:t>
            </a:r>
          </a:p>
          <a:p>
            <a:pPr lvl="1" algn="ctr">
              <a:lnSpc>
                <a:spcPct val="150000"/>
              </a:lnSpc>
              <a:buClr>
                <a:srgbClr val="0000FF"/>
              </a:buClr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Rising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Falling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36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en-US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  <a:buClr>
                <a:srgbClr val="0000FF"/>
              </a:buClr>
            </a:pPr>
            <a:r>
              <a:rPr lang="en-US" sz="4400" b="1" dirty="0" err="1" smtClean="0">
                <a:solidFill>
                  <a:srgbClr val="000080"/>
                </a:solidFill>
                <a:latin typeface="Courier New"/>
                <a:ea typeface="Times New Roman"/>
              </a:rPr>
              <a:t>Config</a:t>
            </a:r>
            <a:r>
              <a:rPr lang="en-US" sz="4400" dirty="0" smtClean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Int0</a:t>
            </a:r>
            <a:r>
              <a:rPr lang="en-US" sz="44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 New"/>
                <a:ea typeface="Times New Roman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ourier New"/>
                <a:ea typeface="Times New Roman"/>
              </a:rPr>
              <a:t>Falling</a:t>
            </a:r>
          </a:p>
          <a:p>
            <a:pPr algn="l" rtl="0">
              <a:lnSpc>
                <a:spcPct val="200000"/>
              </a:lnSpc>
              <a:buClr>
                <a:srgbClr val="0000FF"/>
              </a:buClr>
            </a:pPr>
            <a:r>
              <a:rPr lang="en-US" sz="4400" b="1" dirty="0" err="1">
                <a:solidFill>
                  <a:srgbClr val="000080"/>
                </a:solidFill>
                <a:latin typeface="Courier New"/>
                <a:ea typeface="Times New Roman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Int1</a:t>
            </a:r>
            <a:r>
              <a:rPr lang="en-US" sz="4400" dirty="0" smtClean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 New"/>
                <a:ea typeface="Times New Roman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ourier New"/>
                <a:ea typeface="Times New Roman"/>
              </a:rPr>
              <a:t>Rising</a:t>
            </a:r>
            <a:endParaRPr lang="ar-SY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038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برمجة المقاطعات الخارجية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تشغيل مقاطعات الطلب الخارجي (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INTx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مكان توضع برنامج المقاطعة الفرعي.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200000"/>
              </a:lnSpc>
              <a:buClr>
                <a:srgbClr val="0000FF"/>
              </a:buClr>
            </a:pPr>
            <a:r>
              <a:rPr lang="en-US" sz="6600" b="1" dirty="0">
                <a:solidFill>
                  <a:srgbClr val="000080"/>
                </a:solidFill>
                <a:latin typeface="Courier New"/>
                <a:ea typeface="Times New Roman"/>
              </a:rPr>
              <a:t>On</a:t>
            </a:r>
            <a:r>
              <a:rPr lang="en-US" sz="66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6600" dirty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Int0</a:t>
            </a:r>
            <a:r>
              <a:rPr lang="en-US" sz="66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6600" dirty="0" smtClean="0">
                <a:solidFill>
                  <a:srgbClr val="000000"/>
                </a:solidFill>
                <a:latin typeface="Courier New"/>
                <a:ea typeface="Times New Roman"/>
              </a:rPr>
              <a:t>Label</a:t>
            </a:r>
            <a:endParaRPr lang="en-US" sz="6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FF6600"/>
              </a:buClr>
              <a:buFont typeface="+mj-lt"/>
              <a:buAutoNum type="arabicParenR"/>
            </a:pP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7989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برمجة المقاطعات الخارجية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8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تشغيل مقاطعات الطلب الخارجي (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INTx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المقاطعة المطلوبة تشغيلها.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>
                <a:srgbClr val="FF6600"/>
              </a:buClr>
            </a:pPr>
            <a:r>
              <a:rPr lang="en-US" sz="4800" b="1" dirty="0">
                <a:solidFill>
                  <a:srgbClr val="000080"/>
                </a:solidFill>
                <a:latin typeface="Courier New"/>
                <a:ea typeface="Times New Roman"/>
              </a:rPr>
              <a:t>Enable</a:t>
            </a:r>
            <a:r>
              <a:rPr lang="en-US" sz="48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800" dirty="0" smtClean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Int0</a:t>
            </a:r>
          </a:p>
          <a:p>
            <a:pPr algn="just" rtl="0">
              <a:lnSpc>
                <a:spcPct val="150000"/>
              </a:lnSpc>
              <a:buClr>
                <a:srgbClr val="FF6600"/>
              </a:buClr>
            </a:pPr>
            <a:r>
              <a:rPr lang="en-US" sz="4800" b="1" dirty="0">
                <a:solidFill>
                  <a:srgbClr val="000080"/>
                </a:solidFill>
                <a:latin typeface="Courier New"/>
                <a:ea typeface="Times New Roman"/>
              </a:rPr>
              <a:t>Enable</a:t>
            </a:r>
            <a:r>
              <a:rPr lang="en-US" sz="48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800" dirty="0" smtClean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Int1</a:t>
            </a:r>
            <a:endParaRPr lang="ar-SY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>
                <a:srgbClr val="FF6600"/>
              </a:buClr>
            </a:pPr>
            <a:r>
              <a:rPr lang="en-US" sz="4800" b="1" dirty="0">
                <a:solidFill>
                  <a:srgbClr val="000080"/>
                </a:solidFill>
                <a:latin typeface="Courier New"/>
                <a:ea typeface="Times New Roman"/>
              </a:rPr>
              <a:t>Enable</a:t>
            </a:r>
            <a:r>
              <a:rPr lang="en-US" sz="48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4800" dirty="0" smtClean="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Int2</a:t>
            </a:r>
            <a:endParaRPr lang="ar-SY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40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برمجة المقاطعات الخارجية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620688"/>
            <a:ext cx="8535289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تشغيل مقاطعات الطلب الخارجي (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INTx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المقاطعات العام.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50000"/>
              </a:lnSpc>
              <a:buClr>
                <a:srgbClr val="0000FF"/>
              </a:buClr>
            </a:pPr>
            <a:r>
              <a:rPr lang="en-US" sz="5400" b="1" dirty="0">
                <a:solidFill>
                  <a:srgbClr val="000080"/>
                </a:solidFill>
                <a:latin typeface="Courier New"/>
                <a:ea typeface="Times New Roman"/>
              </a:rPr>
              <a:t>Enable</a:t>
            </a:r>
            <a:r>
              <a:rPr lang="en-US" sz="5400" dirty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5400" b="1" dirty="0" smtClean="0">
                <a:solidFill>
                  <a:srgbClr val="000080"/>
                </a:solidFill>
                <a:latin typeface="Courier New"/>
                <a:ea typeface="Times New Roman"/>
              </a:rPr>
              <a:t>Interrupts</a:t>
            </a: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إلغاء تفعيل </a:t>
            </a:r>
            <a:r>
              <a:rPr lang="ar-SY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شعاع المقاطعات العام.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50000"/>
              </a:lnSpc>
              <a:buClr>
                <a:srgbClr val="0000FF"/>
              </a:buClr>
            </a:pPr>
            <a:r>
              <a:rPr lang="en-US" sz="5400" b="1" dirty="0" smtClean="0">
                <a:solidFill>
                  <a:srgbClr val="000080"/>
                </a:solidFill>
                <a:latin typeface="Courier New"/>
                <a:ea typeface="Times New Roman"/>
              </a:rPr>
              <a:t>Disable</a:t>
            </a:r>
            <a:r>
              <a:rPr lang="en-US" sz="5400" dirty="0" smtClean="0">
                <a:solidFill>
                  <a:srgbClr val="000000"/>
                </a:solidFill>
                <a:latin typeface="Courier New"/>
                <a:ea typeface="Times New Roman"/>
              </a:rPr>
              <a:t> </a:t>
            </a:r>
            <a:r>
              <a:rPr lang="en-US" sz="5400" b="1" dirty="0">
                <a:solidFill>
                  <a:srgbClr val="000080"/>
                </a:solidFill>
                <a:latin typeface="Courier New"/>
                <a:ea typeface="Times New Roman"/>
              </a:rPr>
              <a:t>Interrupts</a:t>
            </a:r>
            <a:endParaRPr lang="ar-SY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50000"/>
              </a:lnSpc>
              <a:buClr>
                <a:srgbClr val="0000FF"/>
              </a:buClr>
            </a:pPr>
            <a:endParaRPr lang="ar-SY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1438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الثانية عشرة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والمقاطعات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INT1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INT0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المقاطعات </a:t>
            </a:r>
            <a:r>
              <a:rPr lang="ar-SY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الخارجية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3512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74182" y="2966186"/>
            <a:ext cx="1008112" cy="522296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76256" y="4114650"/>
            <a:ext cx="576064" cy="666312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930434" y="6255077"/>
            <a:ext cx="2506498" cy="486291"/>
          </a:xfrm>
          <a:prstGeom prst="rect">
            <a:avLst/>
          </a:prstGeom>
          <a:noFill/>
          <a:ln w="38100">
            <a:solidFill>
              <a:srgbClr val="99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09418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SW1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7146" y="28654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SW2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1826" y="4780962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SW3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2629" y="6372036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LEDs</a:t>
            </a:r>
            <a:endParaRPr lang="en-US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Minus 17"/>
          <p:cNvSpPr/>
          <p:nvPr/>
        </p:nvSpPr>
        <p:spPr>
          <a:xfrm rot="5400000">
            <a:off x="2766145" y="3057963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inus 18"/>
          <p:cNvSpPr/>
          <p:nvPr/>
        </p:nvSpPr>
        <p:spPr>
          <a:xfrm rot="10800000">
            <a:off x="7033830" y="4054629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 rot="10800000">
            <a:off x="2004789" y="6455776"/>
            <a:ext cx="203167" cy="359762"/>
          </a:xfrm>
          <a:prstGeom prst="mathMinus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716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1" grpId="0" animBg="1"/>
      <p:bldP spid="11" grpId="1" animBg="1"/>
      <p:bldP spid="13" grpId="0" animBg="1"/>
      <p:bldP spid="13" grpId="1" animBg="1"/>
      <p:bldP spid="5" grpId="0"/>
      <p:bldP spid="14" grpId="0"/>
      <p:bldP spid="15" grpId="0"/>
      <p:bldP spid="16" grpId="0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الثانية عشرة</a:t>
            </a:r>
            <a:r>
              <a:rPr lang="ar-JO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والمقاطعات</a:t>
            </a:r>
            <a:endParaRPr lang="ar-JO" sz="3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88840"/>
            <a:ext cx="826627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Demo</a:t>
            </a: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3981595" y="3645024"/>
            <a:ext cx="1238477" cy="1238477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777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05" y="713130"/>
            <a:ext cx="4054027" cy="56167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48064" y="1210628"/>
            <a:ext cx="3050835" cy="18158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rtl="0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Source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Codes</a:t>
            </a:r>
          </a:p>
          <a:p>
            <a:pPr algn="ctr" rt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Folder</a:t>
            </a:r>
          </a:p>
          <a:p>
            <a:pPr algn="ctr" rtl="0"/>
            <a:endParaRPr lang="en-US" sz="2800" dirty="0">
              <a:latin typeface="Arial Black" pitchFamily="34" charset="0"/>
            </a:endParaRPr>
          </a:p>
          <a:p>
            <a:pPr algn="ctr" rtl="0"/>
            <a:r>
              <a:rPr lang="en-US" sz="2800" dirty="0" smtClean="0">
                <a:solidFill>
                  <a:srgbClr val="FFFF00"/>
                </a:solidFill>
                <a:latin typeface="Arial Black" pitchFamily="34" charset="0"/>
              </a:rPr>
              <a:t>00-BootLoader</a:t>
            </a:r>
            <a:endParaRPr lang="en-US" sz="2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11960" y="3717032"/>
            <a:ext cx="4824536" cy="13388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ATmega32A Datasheet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Boot Loader Support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–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Read-While-Write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Self-Programming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2802" y="5434714"/>
            <a:ext cx="4034130" cy="85945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139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المقاطعات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0688"/>
            <a:ext cx="900283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6600"/>
              </a:buClr>
            </a:pPr>
            <a:r>
              <a:rPr lang="ar-SY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شعاع المقاطعات العام</a:t>
            </a:r>
          </a:p>
          <a:p>
            <a:pPr algn="ctr">
              <a:buClr>
                <a:srgbClr val="FF6600"/>
              </a:buClr>
            </a:pPr>
            <a:r>
              <a:rPr lang="ar-SY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Global Interrupt Vector</a:t>
            </a:r>
            <a:r>
              <a:rPr lang="ar-SY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ar-SY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6600"/>
              </a:buClr>
            </a:pPr>
            <a:endParaRPr lang="en-US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tabLst>
                <a:tab pos="627063" algn="l"/>
              </a:tabLst>
            </a:pPr>
            <a:r>
              <a:rPr lang="ar-SY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مسجل الحالة </a:t>
            </a: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SREG</a:t>
            </a:r>
            <a:endParaRPr lang="ar-SY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Clr>
                <a:srgbClr val="FF6600"/>
              </a:buClr>
              <a:buFontTx/>
              <a:buChar char="-"/>
            </a:pPr>
            <a:endParaRPr lang="ar-SY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450912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SREG: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Bit.7 = 1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2" y="3068960"/>
            <a:ext cx="9110215" cy="11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773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بوابات الدخل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/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الخرج في متحكمات العائلة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6775" y="692696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DDRA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Direction Register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1343241"/>
            <a:ext cx="9144000" cy="999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5043250"/>
            <a:ext cx="9144000" cy="1194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3192377"/>
            <a:ext cx="9144000" cy="10009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775" y="2541832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PORTA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Port A Data Register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6775" y="4392704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PINA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Port A Input Pins Address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6252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44408" y="6237312"/>
            <a:ext cx="613310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350521" y="3294738"/>
            <a:ext cx="527435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fld id="{1E0D0C25-1872-43DE-85A8-1C37F826B822}" type="datetime2">
              <a:rPr lang="en-US" sz="36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pPr algn="ctr" rtl="0"/>
              <a:t>Wednesday, April 04, 2012</a:t>
            </a:fld>
            <a:endParaRPr lang="ar-AE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141216"/>
            <a:ext cx="6930102" cy="37279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شكراً لكم 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وإلى لقاء متجدد معكم</a:t>
            </a: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...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دمتــــــــم بخيــــــــر</a:t>
            </a:r>
            <a:r>
              <a:rPr lang="en-US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ومــــــودة</a:t>
            </a:r>
            <a:endParaRPr lang="ar-AE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76" y="755607"/>
            <a:ext cx="1957288" cy="18932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4610" y="2648838"/>
            <a:ext cx="3806620" cy="46166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latin typeface="Arial Black" pitchFamily="34" charset="0"/>
                <a:cs typeface="Times New Roman" pitchFamily="18" charset="0"/>
              </a:rPr>
              <a:t>CDM20814_Setup.exe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56" y="3717032"/>
            <a:ext cx="4698787" cy="235489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051720" y="3284984"/>
            <a:ext cx="576229" cy="86409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riped Right Arrow 7"/>
          <p:cNvSpPr/>
          <p:nvPr/>
        </p:nvSpPr>
        <p:spPr>
          <a:xfrm>
            <a:off x="4572000" y="4293096"/>
            <a:ext cx="648072" cy="50405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010644"/>
            <a:ext cx="3419871" cy="2564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88883"/>
            <a:ext cx="2555776" cy="2059955"/>
          </a:xfrm>
          <a:prstGeom prst="rect">
            <a:avLst/>
          </a:prstGeom>
        </p:spPr>
      </p:pic>
      <p:sp>
        <p:nvSpPr>
          <p:cNvPr id="15" name="Left-Up Arrow 14"/>
          <p:cNvSpPr/>
          <p:nvPr/>
        </p:nvSpPr>
        <p:spPr>
          <a:xfrm rot="10800000">
            <a:off x="6412678" y="2311435"/>
            <a:ext cx="792088" cy="674806"/>
          </a:xfrm>
          <a:prstGeom prst="leftUpArrow">
            <a:avLst>
              <a:gd name="adj1" fmla="val 25000"/>
              <a:gd name="adj2" fmla="val 25000"/>
              <a:gd name="adj3" fmla="val 2655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80109" y="5341686"/>
            <a:ext cx="3697234" cy="30627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841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5" grpId="0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8203"/>
            <a:ext cx="3676650" cy="54768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742" y="3429000"/>
            <a:ext cx="3419871" cy="25649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870" y="1007239"/>
            <a:ext cx="2555776" cy="2059955"/>
          </a:xfrm>
          <a:prstGeom prst="rect">
            <a:avLst/>
          </a:prstGeom>
        </p:spPr>
      </p:pic>
      <p:sp>
        <p:nvSpPr>
          <p:cNvPr id="15" name="Left-Up Arrow 14"/>
          <p:cNvSpPr/>
          <p:nvPr/>
        </p:nvSpPr>
        <p:spPr>
          <a:xfrm rot="10800000">
            <a:off x="5679324" y="2729791"/>
            <a:ext cx="792088" cy="674806"/>
          </a:xfrm>
          <a:prstGeom prst="leftUpArrow">
            <a:avLst>
              <a:gd name="adj1" fmla="val 25000"/>
              <a:gd name="adj2" fmla="val 25000"/>
              <a:gd name="adj3" fmla="val 2655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26127" y="4807662"/>
            <a:ext cx="1656184" cy="21602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981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4114800" cy="2571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86" y="2279104"/>
            <a:ext cx="5210175" cy="3886200"/>
          </a:xfrm>
          <a:prstGeom prst="rect">
            <a:avLst/>
          </a:prstGeom>
        </p:spPr>
      </p:pic>
      <p:sp>
        <p:nvSpPr>
          <p:cNvPr id="16" name="Bent-Up Arrow 15"/>
          <p:cNvSpPr/>
          <p:nvPr/>
        </p:nvSpPr>
        <p:spPr>
          <a:xfrm rot="10800000" flipH="1">
            <a:off x="4139952" y="2060848"/>
            <a:ext cx="2794365" cy="424838"/>
          </a:xfrm>
          <a:prstGeom prst="bent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99792" y="1972832"/>
            <a:ext cx="1440160" cy="288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25564" y="2762720"/>
            <a:ext cx="2448272" cy="252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96588" y="4183699"/>
            <a:ext cx="1224136" cy="252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308304" y="4183699"/>
            <a:ext cx="936104" cy="252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50484" y="3807056"/>
            <a:ext cx="720080" cy="252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63" y="3000822"/>
            <a:ext cx="5210175" cy="38862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392302" y="5332738"/>
            <a:ext cx="504056" cy="180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516832" y="6453336"/>
            <a:ext cx="750912" cy="25200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563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30434" y="6255077"/>
            <a:ext cx="2506498" cy="486291"/>
          </a:xfrm>
          <a:prstGeom prst="rect">
            <a:avLst/>
          </a:prstGeom>
          <a:noFill/>
          <a:ln w="38100">
            <a:solidFill>
              <a:srgbClr val="99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42629" y="6372036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LEDs</a:t>
            </a:r>
            <a:endParaRPr lang="en-US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Minus 5"/>
          <p:cNvSpPr/>
          <p:nvPr/>
        </p:nvSpPr>
        <p:spPr>
          <a:xfrm>
            <a:off x="1927162" y="6465064"/>
            <a:ext cx="432048" cy="297324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36233" y="2196232"/>
            <a:ext cx="324000" cy="486291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843808" y="2196232"/>
            <a:ext cx="0" cy="5304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5752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/>
      <p:bldP spid="6" grpId="0" animBg="1"/>
      <p:bldP spid="6" grpId="1" animBg="1"/>
      <p:bldP spid="17" grpId="0" animBg="1"/>
      <p:bldP spid="1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اللوحة التعليمية</a:t>
            </a:r>
            <a:r>
              <a:rPr lang="ar-SY" sz="36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056305"/>
            <a:ext cx="8244501" cy="4216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\\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 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2012 Final</a:t>
            </a:r>
            <a:r>
              <a:rPr lang="en-US" sz="2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\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Source 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Codes</a:t>
            </a:r>
            <a:r>
              <a:rPr lang="en-US" sz="28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\</a:t>
            </a:r>
            <a:r>
              <a:rPr lang="en-US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01-LEDs</a:t>
            </a:r>
          </a:p>
          <a:p>
            <a:pPr algn="l" rtl="0"/>
            <a:endParaRPr lang="en-US" sz="5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6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F7 </a:t>
            </a:r>
            <a:r>
              <a:rPr 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(Compiling)</a:t>
            </a:r>
          </a:p>
          <a:p>
            <a:pPr algn="ctr" rtl="0"/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F4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(Programming)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834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24916</TotalTime>
  <Words>1687</Words>
  <Application>Microsoft Office PowerPoint</Application>
  <PresentationFormat>On-screen Show (4:3)</PresentationFormat>
  <Paragraphs>344</Paragraphs>
  <Slides>42</Slides>
  <Notes>42</Notes>
  <HiddenSlides>2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Office Theme</vt:lpstr>
      <vt:lpstr>technological_awakening</vt:lpstr>
      <vt:lpstr>6_technological_awakening</vt:lpstr>
      <vt:lpstr>برمجة المتحكمات المصغرة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تصميم الدارات المطبوعة</dc:title>
  <dc:creator>WALID</dc:creator>
  <cp:lastModifiedBy>WALID BALID</cp:lastModifiedBy>
  <cp:revision>1920</cp:revision>
  <dcterms:created xsi:type="dcterms:W3CDTF">2009-10-17T18:25:20Z</dcterms:created>
  <dcterms:modified xsi:type="dcterms:W3CDTF">2012-04-04T03:44:57Z</dcterms:modified>
</cp:coreProperties>
</file>