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756" r:id="rId3"/>
    <p:sldMasterId id="2147483804" r:id="rId4"/>
    <p:sldMasterId id="2147483876" r:id="rId5"/>
  </p:sldMasterIdLst>
  <p:notesMasterIdLst>
    <p:notesMasterId r:id="rId29"/>
  </p:notesMasterIdLst>
  <p:handoutMasterIdLst>
    <p:handoutMasterId r:id="rId30"/>
  </p:handoutMasterIdLst>
  <p:sldIdLst>
    <p:sldId id="256" r:id="rId6"/>
    <p:sldId id="665" r:id="rId7"/>
    <p:sldId id="679" r:id="rId8"/>
    <p:sldId id="652" r:id="rId9"/>
    <p:sldId id="654" r:id="rId10"/>
    <p:sldId id="667" r:id="rId11"/>
    <p:sldId id="668" r:id="rId12"/>
    <p:sldId id="670" r:id="rId13"/>
    <p:sldId id="669" r:id="rId14"/>
    <p:sldId id="682" r:id="rId15"/>
    <p:sldId id="683" r:id="rId16"/>
    <p:sldId id="671" r:id="rId17"/>
    <p:sldId id="684" r:id="rId18"/>
    <p:sldId id="685" r:id="rId19"/>
    <p:sldId id="686" r:id="rId20"/>
    <p:sldId id="687" r:id="rId21"/>
    <p:sldId id="688" r:id="rId22"/>
    <p:sldId id="689" r:id="rId23"/>
    <p:sldId id="677" r:id="rId24"/>
    <p:sldId id="637" r:id="rId25"/>
    <p:sldId id="690" r:id="rId26"/>
    <p:sldId id="428" r:id="rId27"/>
    <p:sldId id="351" r:id="rId28"/>
  </p:sldIdLst>
  <p:sldSz cx="9144000" cy="6858000" type="screen4x3"/>
  <p:notesSz cx="6858000" cy="9144000"/>
  <p:defaultTextStyle>
    <a:defPPr>
      <a:defRPr lang="ar-A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804102"/>
    <a:srgbClr val="FF6600"/>
    <a:srgbClr val="CC00CC"/>
    <a:srgbClr val="FF9900"/>
    <a:srgbClr val="0000FF"/>
    <a:srgbClr val="7ABC32"/>
    <a:srgbClr val="0066FF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063" autoAdjust="0"/>
    <p:restoredTop sz="85455" autoAdjust="0"/>
  </p:normalViewPr>
  <p:slideViewPr>
    <p:cSldViewPr>
      <p:cViewPr varScale="1">
        <p:scale>
          <a:sx n="76" d="100"/>
          <a:sy n="76" d="100"/>
        </p:scale>
        <p:origin x="-9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79B7490-D9C6-48F6-9EFF-4A47E45199C0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250C287-582C-48EC-B260-417ED16DF2A5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0729677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676D81E-D082-4F32-BEB6-A4DA795490A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A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00029C8-C62D-46E7-8018-290DC38ACF39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8160398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/>
              <a:pPr/>
              <a:t>1</a:t>
            </a:fld>
            <a:endParaRPr lang="ar-A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10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11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12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13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14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15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16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17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18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19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6061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20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0285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21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/>
              <a:pPr/>
              <a:t>22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5413975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/>
              <a:pPr/>
              <a:t>23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157466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606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4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68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5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6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7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8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216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9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88" y="4038600"/>
            <a:ext cx="9104312" cy="3048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7CAC49ED-0EED-4ABA-896A-E53EA2127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AFC2-7C99-442E-A5E9-C00A0F5A5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9D34-B1E3-4F98-A13C-AAF082C95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47511-1C74-4390-9810-2DB168C94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E715A-B4EB-4120-B4F0-0BFDC71D65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E47C3-0C92-4C8D-AD49-DEE3D42CB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E01F4-23B5-4D36-9661-60ABC18073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B08C6-4F0D-4566-BFD5-BD3F9E40C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C381-329B-41CE-933E-AE03C3F74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47554-EA55-4CC8-9E9E-046FB1DE9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5293B-FB84-4246-AC39-194DFFC81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88" y="4038600"/>
            <a:ext cx="9104312" cy="3048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7CAC49ED-0EED-4ABA-896A-E53EA2127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12705"/>
      </p:ext>
    </p:extLst>
  </p:cSld>
  <p:clrMapOvr>
    <a:masterClrMapping/>
  </p:clrMapOvr>
  <p:transition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AFC2-7C99-442E-A5E9-C00A0F5A5E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345263"/>
      </p:ext>
    </p:extLst>
  </p:cSld>
  <p:clrMapOvr>
    <a:masterClrMapping/>
  </p:clrMapOvr>
  <p:transition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9D34-B1E3-4F98-A13C-AAF082C95D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090290"/>
      </p:ext>
    </p:extLst>
  </p:cSld>
  <p:clrMapOvr>
    <a:masterClrMapping/>
  </p:clrMapOvr>
  <p:transition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47511-1C74-4390-9810-2DB168C94E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733813"/>
      </p:ext>
    </p:extLst>
  </p:cSld>
  <p:clrMapOvr>
    <a:masterClrMapping/>
  </p:clrMapOvr>
  <p:transition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E715A-B4EB-4120-B4F0-0BFDC71D658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351380"/>
      </p:ext>
    </p:extLst>
  </p:cSld>
  <p:clrMapOvr>
    <a:masterClrMapping/>
  </p:clrMapOvr>
  <p:transition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E47C3-0C92-4C8D-AD49-DEE3D42CBF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29601"/>
      </p:ext>
    </p:extLst>
  </p:cSld>
  <p:clrMapOvr>
    <a:masterClrMapping/>
  </p:clrMapOvr>
  <p:transition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E01F4-23B5-4D36-9661-60ABC18073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51897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B08C6-4F0D-4566-BFD5-BD3F9E40C1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918288"/>
      </p:ext>
    </p:extLst>
  </p:cSld>
  <p:clrMapOvr>
    <a:masterClrMapping/>
  </p:clrMapOvr>
  <p:transition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C381-329B-41CE-933E-AE03C3F74C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931421"/>
      </p:ext>
    </p:extLst>
  </p:cSld>
  <p:clrMapOvr>
    <a:masterClrMapping/>
  </p:clrMapOvr>
  <p:transition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47554-EA55-4CC8-9E9E-046FB1DE97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85960"/>
      </p:ext>
    </p:extLst>
  </p:cSld>
  <p:clrMapOvr>
    <a:masterClrMapping/>
  </p:clrMapOvr>
  <p:transition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5293B-FB84-4246-AC39-194DFFC819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51354"/>
      </p:ext>
    </p:extLst>
  </p:cSld>
  <p:clrMapOvr>
    <a:masterClrMapping/>
  </p:clrMapOvr>
  <p:transition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88" y="4038600"/>
            <a:ext cx="9104312" cy="3048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7CAC49ED-0EED-4ABA-896A-E53EA2127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94781"/>
      </p:ext>
    </p:extLst>
  </p:cSld>
  <p:clrMapOvr>
    <a:masterClrMapping/>
  </p:clrMapOvr>
  <p:transition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AFC2-7C99-442E-A5E9-C00A0F5A5E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521225"/>
      </p:ext>
    </p:extLst>
  </p:cSld>
  <p:clrMapOvr>
    <a:masterClrMapping/>
  </p:clrMapOvr>
  <p:transition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9D34-B1E3-4F98-A13C-AAF082C95D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637005"/>
      </p:ext>
    </p:extLst>
  </p:cSld>
  <p:clrMapOvr>
    <a:masterClrMapping/>
  </p:clrMapOvr>
  <p:transition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47511-1C74-4390-9810-2DB168C94E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62122"/>
      </p:ext>
    </p:extLst>
  </p:cSld>
  <p:clrMapOvr>
    <a:masterClrMapping/>
  </p:clrMapOvr>
  <p:transition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E715A-B4EB-4120-B4F0-0BFDC71D658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931982"/>
      </p:ext>
    </p:extLst>
  </p:cSld>
  <p:clrMapOvr>
    <a:masterClrMapping/>
  </p:clrMapOvr>
  <p:transition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E47C3-0C92-4C8D-AD49-DEE3D42CBF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2108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E01F4-23B5-4D36-9661-60ABC18073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05143"/>
      </p:ext>
    </p:extLst>
  </p:cSld>
  <p:clrMapOvr>
    <a:masterClrMapping/>
  </p:clrMapOvr>
  <p:transition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B08C6-4F0D-4566-BFD5-BD3F9E40C1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36936"/>
      </p:ext>
    </p:extLst>
  </p:cSld>
  <p:clrMapOvr>
    <a:masterClrMapping/>
  </p:clrMapOvr>
  <p:transition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C381-329B-41CE-933E-AE03C3F74C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50147"/>
      </p:ext>
    </p:extLst>
  </p:cSld>
  <p:clrMapOvr>
    <a:masterClrMapping/>
  </p:clrMapOvr>
  <p:transition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47554-EA55-4CC8-9E9E-046FB1DE97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924979"/>
      </p:ext>
    </p:extLst>
  </p:cSld>
  <p:clrMapOvr>
    <a:masterClrMapping/>
  </p:clrMapOvr>
  <p:transition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5293B-FB84-4246-AC39-194DFFC819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50506"/>
      </p:ext>
    </p:extLst>
  </p:cSld>
  <p:clrMapOvr>
    <a:masterClrMapping/>
  </p:clrMapOvr>
  <p:transition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88" y="4038600"/>
            <a:ext cx="9104312" cy="3048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7CAC49ED-0EED-4ABA-896A-E53EA2127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242070"/>
      </p:ext>
    </p:extLst>
  </p:cSld>
  <p:clrMapOvr>
    <a:masterClrMapping/>
  </p:clrMapOvr>
  <p:transition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AFC2-7C99-442E-A5E9-C00A0F5A5E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590513"/>
      </p:ext>
    </p:extLst>
  </p:cSld>
  <p:clrMapOvr>
    <a:masterClrMapping/>
  </p:clrMapOvr>
  <p:transition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9D34-B1E3-4F98-A13C-AAF082C95D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978166"/>
      </p:ext>
    </p:extLst>
  </p:cSld>
  <p:clrMapOvr>
    <a:masterClrMapping/>
  </p:clrMapOvr>
  <p:transition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47511-1C74-4390-9810-2DB168C94E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285897"/>
      </p:ext>
    </p:extLst>
  </p:cSld>
  <p:clrMapOvr>
    <a:masterClrMapping/>
  </p:clrMapOvr>
  <p:transition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E715A-B4EB-4120-B4F0-0BFDC71D658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590726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E47C3-0C92-4C8D-AD49-DEE3D42CBF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667035"/>
      </p:ext>
    </p:extLst>
  </p:cSld>
  <p:clrMapOvr>
    <a:masterClrMapping/>
  </p:clrMapOvr>
  <p:transition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E01F4-23B5-4D36-9661-60ABC18073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762882"/>
      </p:ext>
    </p:extLst>
  </p:cSld>
  <p:clrMapOvr>
    <a:masterClrMapping/>
  </p:clrMapOvr>
  <p:transition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B08C6-4F0D-4566-BFD5-BD3F9E40C1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861770"/>
      </p:ext>
    </p:extLst>
  </p:cSld>
  <p:clrMapOvr>
    <a:masterClrMapping/>
  </p:clrMapOvr>
  <p:transition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C381-329B-41CE-933E-AE03C3F74C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631807"/>
      </p:ext>
    </p:extLst>
  </p:cSld>
  <p:clrMapOvr>
    <a:masterClrMapping/>
  </p:clrMapOvr>
  <p:transition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47554-EA55-4CC8-9E9E-046FB1DE97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295546"/>
      </p:ext>
    </p:extLst>
  </p:cSld>
  <p:clrMapOvr>
    <a:masterClrMapping/>
  </p:clrMapOvr>
  <p:transition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5293B-FB84-4246-AC39-194DFFC819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583450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AE373-BE15-4E9C-BA64-5CEC7B91D694}" type="datetimeFigureOut">
              <a:rPr lang="ar-AE" smtClean="0"/>
              <a:pPr/>
              <a:t>07/05/1433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A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4572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latin typeface="+mj-lt"/>
              </a:defRPr>
            </a:lvl1pPr>
          </a:lstStyle>
          <a:p>
            <a:pPr>
              <a:defRPr/>
            </a:pPr>
            <a:fld id="{97478040-D497-4FA3-8C82-9BD60D53C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rgbClr val="5F5F5F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600" i="1">
          <a:solidFill>
            <a:srgbClr val="5F5F5F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4572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latin typeface="+mj-lt"/>
              </a:defRPr>
            </a:lvl1pPr>
          </a:lstStyle>
          <a:p>
            <a:pPr>
              <a:defRPr/>
            </a:pPr>
            <a:fld id="{97478040-D497-4FA3-8C82-9BD60D53C2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02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fade thruBlk="1"/>
  </p:transition>
  <p:txStyles>
    <p:titleStyle>
      <a:lvl1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rgbClr val="5F5F5F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600" i="1">
          <a:solidFill>
            <a:srgbClr val="5F5F5F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4572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latin typeface="+mj-lt"/>
              </a:defRPr>
            </a:lvl1pPr>
          </a:lstStyle>
          <a:p>
            <a:pPr>
              <a:defRPr/>
            </a:pPr>
            <a:fld id="{97478040-D497-4FA3-8C82-9BD60D53C2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69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fade thruBlk="1"/>
  </p:transition>
  <p:txStyles>
    <p:titleStyle>
      <a:lvl1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rgbClr val="5F5F5F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600" i="1">
          <a:solidFill>
            <a:srgbClr val="5F5F5F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4572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latin typeface="+mj-lt"/>
              </a:defRPr>
            </a:lvl1pPr>
          </a:lstStyle>
          <a:p>
            <a:pPr>
              <a:defRPr/>
            </a:pPr>
            <a:fld id="{97478040-D497-4FA3-8C82-9BD60D53C2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292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fade thruBlk="1"/>
  </p:transition>
  <p:txStyles>
    <p:titleStyle>
      <a:lvl1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rgbClr val="5F5F5F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600" i="1">
          <a:solidFill>
            <a:srgbClr val="5F5F5F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g"/><Relationship Id="rId5" Type="http://schemas.openxmlformats.org/officeDocument/2006/relationships/image" Target="../media/image19.gif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5" Type="http://schemas.openxmlformats.org/officeDocument/2006/relationships/image" Target="../media/image21.gif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hyperlink" Target="file:///E:\06-Teaching\Course%202012\Session_04\10%20LEDs" TargetMode="External"/><Relationship Id="rId5" Type="http://schemas.openxmlformats.org/officeDocument/2006/relationships/image" Target="../media/image21.gif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hyperlink" Target="file:///E:\06-Teaching\Course%202012\Session_04\Switch" TargetMode="Externa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5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hyperlink" Target="file:///E:\06-Teaching\Course%202012\Session_04\Slide_Switch" TargetMode="External"/><Relationship Id="rId5" Type="http://schemas.openxmlformats.org/officeDocument/2006/relationships/image" Target="../media/image24.gif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jpeg"/><Relationship Id="rId5" Type="http://schemas.openxmlformats.org/officeDocument/2006/relationships/hyperlink" Target="file:///E:\06-Teaching\Course%202012\Session_04\Switchs%20in%20mini-Phoenix" TargetMode="Externa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7.jp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0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gif"/><Relationship Id="rId5" Type="http://schemas.openxmlformats.org/officeDocument/2006/relationships/image" Target="../media/image28.gif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hyperlink" Target="file:///E:\06-Teaching\Course%202012\Session_04\10%20LEDs" TargetMode="External"/><Relationship Id="rId5" Type="http://schemas.openxmlformats.org/officeDocument/2006/relationships/image" Target="../media/image10.gi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0.png"/><Relationship Id="rId5" Type="http://schemas.openxmlformats.org/officeDocument/2006/relationships/image" Target="../media/image11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4.gif"/><Relationship Id="rId5" Type="http://schemas.openxmlformats.org/officeDocument/2006/relationships/image" Target="../media/image13.emf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hyperlink" Target="file:///E:\06-Teaching\Course%202012\Session_04\Relay" TargetMode="External"/><Relationship Id="rId5" Type="http://schemas.openxmlformats.org/officeDocument/2006/relationships/image" Target="../media/image15.gif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5496" y="5949280"/>
            <a:ext cx="550069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defTabSz="298269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b="1" dirty="0" err="1" smtClean="0">
                <a:latin typeface="Garamond" pitchFamily="18" charset="0"/>
                <a:cs typeface="+mj-cs"/>
              </a:rPr>
              <a:t>Walid</a:t>
            </a:r>
            <a:r>
              <a:rPr lang="en-GB" sz="2000" b="1" dirty="0" smtClean="0">
                <a:latin typeface="Garamond" pitchFamily="18" charset="0"/>
                <a:cs typeface="+mj-cs"/>
              </a:rPr>
              <a:t> </a:t>
            </a:r>
            <a:r>
              <a:rPr lang="en-GB" sz="2000" b="1" dirty="0" err="1" smtClean="0">
                <a:latin typeface="Garamond" pitchFamily="18" charset="0"/>
                <a:cs typeface="+mj-cs"/>
              </a:rPr>
              <a:t>Balid</a:t>
            </a:r>
            <a:r>
              <a:rPr lang="en-GB" sz="2000" b="1" dirty="0" smtClean="0">
                <a:latin typeface="Garamond" pitchFamily="18" charset="0"/>
                <a:cs typeface="+mj-cs"/>
              </a:rPr>
              <a:t>, </a:t>
            </a:r>
            <a:r>
              <a:rPr lang="en-GB" sz="2000" i="1" dirty="0" err="1" smtClean="0">
                <a:latin typeface="Garamond" pitchFamily="18" charset="0"/>
                <a:cs typeface="+mj-cs"/>
              </a:rPr>
              <a:t>Ph.D</a:t>
            </a:r>
            <a:r>
              <a:rPr lang="en-GB" sz="2000" i="1" dirty="0" smtClean="0">
                <a:latin typeface="Garamond" pitchFamily="18" charset="0"/>
                <a:cs typeface="+mj-cs"/>
              </a:rPr>
              <a:t> Student</a:t>
            </a:r>
          </a:p>
          <a:p>
            <a:pPr lvl="0" algn="justLow" defTabSz="298269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i="1" dirty="0" smtClean="0">
                <a:latin typeface="Garamond" pitchFamily="18" charset="0"/>
                <a:cs typeface="+mj-cs"/>
              </a:rPr>
              <a:t>Embedded Systems Researcher and Developer</a:t>
            </a:r>
          </a:p>
          <a:p>
            <a:pPr algn="justLow" defTabSz="298269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i="1" dirty="0" smtClean="0">
                <a:latin typeface="Garamond" pitchFamily="18" charset="0"/>
              </a:rPr>
              <a:t>R&amp;D Manager, </a:t>
            </a:r>
            <a:r>
              <a:rPr lang="en-GB" sz="1600" dirty="0" smtClean="0">
                <a:latin typeface="Garamond" pitchFamily="18" charset="0"/>
                <a:cs typeface="+mj-cs"/>
              </a:rPr>
              <a:t>AL-AWAIL</a:t>
            </a:r>
            <a:r>
              <a:rPr lang="en-GB" sz="1600" i="1" dirty="0" smtClean="0">
                <a:latin typeface="Garamond" pitchFamily="18" charset="0"/>
                <a:cs typeface="+mj-cs"/>
              </a:rPr>
              <a:t> Co. for Electronic Engineering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300192" y="6021288"/>
            <a:ext cx="118807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+mj-lt"/>
                <a:ea typeface="+mj-ea"/>
                <a:cs typeface="+mj-cs"/>
              </a:defRPr>
            </a:lvl1pPr>
            <a:lvl2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2pPr>
            <a:lvl3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3pPr>
            <a:lvl4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4pPr>
            <a:lvl5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5pPr>
            <a:lvl6pPr marL="4572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6pPr>
            <a:lvl7pPr marL="9144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7pPr>
            <a:lvl8pPr marL="13716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8pPr>
            <a:lvl9pPr marL="18288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9pPr>
          </a:lstStyle>
          <a:p>
            <a:pPr algn="ctr"/>
            <a:r>
              <a:rPr lang="en-US" sz="7200" b="1" kern="1200" spc="50" dirty="0" smtClean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en-US" sz="7200" b="1" spc="50" dirty="0" smtClean="0">
              <a:ln w="11430">
                <a:solidFill>
                  <a:srgbClr val="FFC000"/>
                </a:solidFill>
              </a:ln>
              <a:solidFill>
                <a:srgbClr val="FF66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376" y="-13252"/>
            <a:ext cx="98072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700808"/>
            <a:ext cx="472989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2348" y="1196752"/>
            <a:ext cx="8898164" cy="53816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Y" sz="6000" b="1" kern="1200" spc="50" dirty="0" smtClean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abic Typesetting" pitchFamily="66" charset="-78"/>
                <a:cs typeface="AL-Mohanad Bold" pitchFamily="2" charset="-78"/>
              </a:rPr>
              <a:t>برمجة </a:t>
            </a:r>
            <a:r>
              <a:rPr lang="ar-SA" sz="6000" b="1" kern="1200" spc="50" dirty="0" smtClean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abic Typesetting" pitchFamily="66" charset="-78"/>
                <a:cs typeface="AL-Mohanad Bold" pitchFamily="2" charset="-78"/>
              </a:rPr>
              <a:t>المتحكمات المصغرة</a:t>
            </a:r>
            <a:endParaRPr lang="en-US" sz="6600" b="1" spc="50" dirty="0" smtClean="0">
              <a:ln w="11430">
                <a:solidFill>
                  <a:srgbClr val="FFC000"/>
                </a:solidFill>
              </a:ln>
              <a:solidFill>
                <a:srgbClr val="FF66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02520" y="4414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Bader" pitchFamily="2" charset="-78"/>
              </a:rPr>
              <a:t>كلية الهندسة الكهربائية والإلكترونية</a:t>
            </a:r>
            <a:endParaRPr lang="ar-SA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  <a:p>
            <a:r>
              <a:rPr lang="ar-SA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Bader" pitchFamily="2" charset="-78"/>
              </a:rPr>
              <a:t>قســـم هندســــــــة التحكم والأتمتة</a:t>
            </a:r>
            <a:endParaRPr lang="ar-SA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  <a:p>
            <a:r>
              <a:rPr lang="ar-SA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Bader" pitchFamily="2" charset="-78"/>
              </a:rPr>
              <a:t>السنـــة الثالثـــة اتصــالات</a:t>
            </a:r>
            <a:endParaRPr lang="ar-SA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865963" y="1844824"/>
            <a:ext cx="200218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+mj-lt"/>
                <a:ea typeface="+mj-ea"/>
                <a:cs typeface="+mj-cs"/>
              </a:defRPr>
            </a:lvl1pPr>
            <a:lvl2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2pPr>
            <a:lvl3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3pPr>
            <a:lvl4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4pPr>
            <a:lvl5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5pPr>
            <a:lvl6pPr marL="4572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6pPr>
            <a:lvl7pPr marL="9144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7pPr>
            <a:lvl8pPr marL="13716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8pPr>
            <a:lvl9pPr marL="18288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9pPr>
          </a:lstStyle>
          <a:p>
            <a:pPr algn="ctr"/>
            <a:r>
              <a:rPr lang="en-US" sz="5400" b="1" kern="1200" spc="50" dirty="0" smtClean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AVR</a:t>
            </a:r>
            <a:endParaRPr lang="en-US" sz="6600" b="1" spc="50" dirty="0" smtClean="0">
              <a:ln w="11430">
                <a:solidFill>
                  <a:srgbClr val="FFC000"/>
                </a:solidFill>
              </a:ln>
              <a:solidFill>
                <a:srgbClr val="FF66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التعامل مع بوابات الدخل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- وصل المفاتيح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: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10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191" y="620688"/>
            <a:ext cx="86793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spcAft>
                <a:spcPts val="600"/>
              </a:spcAft>
            </a:pP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مقاومات </a:t>
            </a:r>
            <a:r>
              <a:rPr lang="ar-SY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الرفع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Pull-ups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ومقاومات </a:t>
            </a:r>
            <a:r>
              <a:rPr lang="ar-SY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الخفض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Pull-down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):</a:t>
            </a:r>
            <a:endParaRPr lang="en-US" sz="32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6961"/>
            <a:ext cx="9144000" cy="4044078"/>
          </a:xfrm>
          <a:prstGeom prst="rect">
            <a:avLst/>
          </a:prstGeom>
        </p:spPr>
      </p:pic>
      <p:pic>
        <p:nvPicPr>
          <p:cNvPr id="11" name="صورة 2" descr="764Fig03.gif"/>
          <p:cNvPicPr/>
          <p:nvPr/>
        </p:nvPicPr>
        <p:blipFill>
          <a:blip r:embed="rId6"/>
          <a:srcRect l="4711" r="6852" b="33737"/>
          <a:stretch>
            <a:fillRect/>
          </a:stretch>
        </p:blipFill>
        <p:spPr>
          <a:xfrm>
            <a:off x="-12526" y="1258903"/>
            <a:ext cx="5213067" cy="48343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644" y="1406962"/>
            <a:ext cx="3983112" cy="4044078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83928" y="1340768"/>
            <a:ext cx="1511250" cy="1304124"/>
            <a:chOff x="383928" y="1340768"/>
            <a:chExt cx="1511250" cy="1304124"/>
          </a:xfrm>
        </p:grpSpPr>
        <p:sp>
          <p:nvSpPr>
            <p:cNvPr id="8" name="Rectangular Callout 7"/>
            <p:cNvSpPr/>
            <p:nvPr/>
          </p:nvSpPr>
          <p:spPr>
            <a:xfrm>
              <a:off x="383928" y="1340768"/>
              <a:ext cx="1511250" cy="872076"/>
            </a:xfrm>
            <a:prstGeom prst="wedgeRectCallout">
              <a:avLst>
                <a:gd name="adj1" fmla="val -19175"/>
                <a:gd name="adj2" fmla="val 49573"/>
              </a:avLst>
            </a:prstGeom>
            <a:ln>
              <a:solidFill>
                <a:srgbClr val="C000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ar-SY" sz="28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لحظة ضغط المفتاح</a:t>
              </a:r>
              <a:endPara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Left Brace 13"/>
            <p:cNvSpPr/>
            <p:nvPr/>
          </p:nvSpPr>
          <p:spPr>
            <a:xfrm rot="5400000">
              <a:off x="910544" y="1816800"/>
              <a:ext cx="432048" cy="1224136"/>
            </a:xfrm>
            <a:prstGeom prst="leftBrac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400651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التعامل مع بوابات الدخل في متحكمات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- وصل المفاتيح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: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11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4979" y="633214"/>
            <a:ext cx="896657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Low">
              <a:spcAft>
                <a:spcPts val="600"/>
              </a:spcAft>
            </a:pPr>
            <a:r>
              <a:rPr lang="ar-SY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التخلص من العطالة الميكانيكية للمفاتيح:</a:t>
            </a:r>
            <a:endParaRPr lang="en-US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36708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20" y="3456384"/>
            <a:ext cx="2924944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5455105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الخامسة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توصيل مفتاح إلى قطب متحكم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12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191" y="620688"/>
            <a:ext cx="8679305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spcAft>
                <a:spcPts val="600"/>
              </a:spcAft>
            </a:pPr>
            <a:r>
              <a:rPr lang="ar-SY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المطلوب التحكم بتشغيل وفصل </a:t>
            </a:r>
            <a:r>
              <a:rPr lang="ar-SY" sz="31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الريليه</a:t>
            </a:r>
            <a:r>
              <a:rPr lang="ar-SY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في التجربة الرابعة باستخدام مفتاح لحظي موصول إلى القطب </a:t>
            </a:r>
            <a:r>
              <a:rPr lang="en-US" sz="31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PINB.0</a:t>
            </a:r>
            <a:r>
              <a:rPr lang="ar-SY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بحيث أنه </a:t>
            </a:r>
            <a:r>
              <a:rPr lang="ar-SY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عند ضغط المفتاح</a:t>
            </a:r>
            <a:r>
              <a:rPr lang="ar-SY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تعمل </a:t>
            </a:r>
            <a:r>
              <a:rPr lang="ar-SY" sz="31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الريليه</a:t>
            </a:r>
            <a:r>
              <a:rPr lang="ar-SY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1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وعند تحرير المفتاح تفصل </a:t>
            </a:r>
            <a:r>
              <a:rPr lang="ar-SY" sz="31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الريليه</a:t>
            </a:r>
            <a:r>
              <a:rPr lang="ar-SY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31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48" y="2367778"/>
            <a:ext cx="9144000" cy="45176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88795"/>
            <a:ext cx="1390464" cy="1390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653333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الخامسة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توصيل مفتاح إلى قطب متحكم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13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900" y="908720"/>
            <a:ext cx="85295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 rtl="0"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b="1" dirty="0" err="1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Config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dirty="0" smtClean="0">
                <a:solidFill>
                  <a:srgbClr val="800000"/>
                </a:solidFill>
                <a:latin typeface="Courier"/>
                <a:ea typeface="Times New Roman"/>
                <a:cs typeface="Courier"/>
              </a:rPr>
              <a:t>PORTC </a:t>
            </a:r>
            <a:r>
              <a:rPr lang="en-US" sz="4400" dirty="0" smtClean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=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b="1" dirty="0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Output</a:t>
            </a:r>
            <a:r>
              <a:rPr lang="en-US" sz="4400" dirty="0">
                <a:solidFill>
                  <a:srgbClr val="000000"/>
                </a:solidFill>
                <a:latin typeface="Arial"/>
              </a:rPr>
              <a:t> </a:t>
            </a:r>
            <a:endParaRPr lang="en-US" sz="4400" dirty="0" smtClean="0">
              <a:solidFill>
                <a:srgbClr val="000000"/>
              </a:solidFill>
              <a:latin typeface="Arial"/>
            </a:endParaRPr>
          </a:p>
          <a:p>
            <a:pPr marL="571500" indent="-571500" algn="just" rtl="0">
              <a:lnSpc>
                <a:spcPct val="150000"/>
              </a:lnSpc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b="1" dirty="0" err="1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Config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dirty="0" smtClean="0">
                <a:solidFill>
                  <a:srgbClr val="800000"/>
                </a:solidFill>
                <a:latin typeface="Courier"/>
                <a:ea typeface="Times New Roman"/>
                <a:cs typeface="Courier"/>
              </a:rPr>
              <a:t>PINC</a:t>
            </a:r>
            <a:r>
              <a:rPr lang="en-US" sz="4400" dirty="0" smtClean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.</a:t>
            </a:r>
            <a:r>
              <a:rPr lang="en-US" sz="4400" dirty="0" smtClean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5 </a:t>
            </a:r>
            <a:r>
              <a:rPr lang="en-US" sz="44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=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b="1" dirty="0" smtClean="0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Output</a:t>
            </a:r>
          </a:p>
          <a:p>
            <a:pPr marL="571500" indent="-571500" algn="just" rtl="0">
              <a:lnSpc>
                <a:spcPct val="150000"/>
              </a:lnSpc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LED </a:t>
            </a:r>
            <a:r>
              <a:rPr lang="en-US" sz="4400" b="1" dirty="0" smtClean="0">
                <a:solidFill>
                  <a:srgbClr val="000080"/>
                </a:solidFill>
                <a:latin typeface="Courier"/>
              </a:rPr>
              <a:t>Alias </a:t>
            </a:r>
            <a:r>
              <a:rPr lang="en-US" sz="4400" dirty="0" smtClean="0">
                <a:solidFill>
                  <a:srgbClr val="800000"/>
                </a:solidFill>
                <a:latin typeface="Courier"/>
                <a:ea typeface="Times New Roman"/>
                <a:cs typeface="Courier"/>
              </a:rPr>
              <a:t>PORTC</a:t>
            </a:r>
            <a:r>
              <a:rPr lang="en-US" sz="4400" dirty="0" smtClean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.</a:t>
            </a:r>
            <a:r>
              <a:rPr lang="en-US" sz="4400" dirty="0" smtClean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5</a:t>
            </a:r>
            <a:endParaRPr lang="en-US" sz="4400" dirty="0"/>
          </a:p>
          <a:p>
            <a:pPr marL="571500" indent="-571500" algn="just" rtl="0">
              <a:lnSpc>
                <a:spcPct val="150000"/>
              </a:lnSpc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b="1" dirty="0" smtClean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Set</a:t>
            </a:r>
            <a:r>
              <a:rPr lang="en-US" sz="44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LED   &gt;(LED </a:t>
            </a:r>
            <a:r>
              <a:rPr lang="en-US" sz="44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=</a:t>
            </a:r>
            <a:r>
              <a:rPr lang="en-US" sz="44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1)</a:t>
            </a:r>
          </a:p>
          <a:p>
            <a:pPr marL="571500" indent="-571500" algn="just" rtl="0">
              <a:lnSpc>
                <a:spcPct val="150000"/>
              </a:lnSpc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b="1" dirty="0" smtClean="0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Reset</a:t>
            </a:r>
            <a:r>
              <a:rPr lang="en-US" sz="44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LED &gt;(</a:t>
            </a:r>
            <a:r>
              <a:rPr lang="en-US" sz="44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LED </a:t>
            </a:r>
            <a:r>
              <a:rPr lang="en-US" sz="44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=</a:t>
            </a:r>
            <a:r>
              <a:rPr lang="en-US" sz="44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44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0)</a:t>
            </a:r>
            <a:endParaRPr lang="en-US" sz="4400" dirty="0">
              <a:solidFill>
                <a:srgbClr val="000000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19911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الخامسة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توصيل مفتاح إلى قطب متحكم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14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900" y="908720"/>
            <a:ext cx="85295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 rtl="0"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b="1" dirty="0" err="1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Config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dirty="0" smtClean="0">
                <a:solidFill>
                  <a:srgbClr val="800000"/>
                </a:solidFill>
                <a:latin typeface="Courier"/>
                <a:ea typeface="Times New Roman"/>
                <a:cs typeface="Courier"/>
              </a:rPr>
              <a:t>PORTB </a:t>
            </a:r>
            <a:r>
              <a:rPr lang="en-US" sz="4400" dirty="0" smtClean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=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b="1" dirty="0" smtClean="0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Input</a:t>
            </a:r>
            <a:r>
              <a:rPr lang="en-US" sz="4400" dirty="0" smtClean="0">
                <a:solidFill>
                  <a:srgbClr val="000000"/>
                </a:solidFill>
                <a:latin typeface="Arial"/>
              </a:rPr>
              <a:t> </a:t>
            </a:r>
          </a:p>
          <a:p>
            <a:pPr marL="571500" indent="-571500" algn="just" rtl="0">
              <a:lnSpc>
                <a:spcPct val="150000"/>
              </a:lnSpc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b="1" dirty="0" err="1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Config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dirty="0" smtClean="0">
                <a:solidFill>
                  <a:srgbClr val="800000"/>
                </a:solidFill>
                <a:latin typeface="Courier"/>
                <a:ea typeface="Times New Roman"/>
                <a:cs typeface="Courier"/>
              </a:rPr>
              <a:t>PINB</a:t>
            </a:r>
            <a:r>
              <a:rPr lang="en-US" sz="4400" dirty="0" smtClean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.</a:t>
            </a:r>
            <a:r>
              <a:rPr lang="en-US" sz="4400" dirty="0" smtClean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0 </a:t>
            </a:r>
            <a:r>
              <a:rPr lang="en-US" sz="44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=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b="1" dirty="0" smtClean="0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Input</a:t>
            </a:r>
          </a:p>
          <a:p>
            <a:pPr marL="571500" indent="-571500" algn="just" rtl="0">
              <a:lnSpc>
                <a:spcPct val="150000"/>
              </a:lnSpc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Switch </a:t>
            </a:r>
            <a:r>
              <a:rPr lang="en-US" sz="4400" b="1" dirty="0" smtClean="0">
                <a:solidFill>
                  <a:srgbClr val="000080"/>
                </a:solidFill>
                <a:latin typeface="Courier"/>
              </a:rPr>
              <a:t>Alias </a:t>
            </a:r>
            <a:r>
              <a:rPr lang="en-US" sz="4400" dirty="0" smtClean="0">
                <a:solidFill>
                  <a:srgbClr val="800000"/>
                </a:solidFill>
                <a:latin typeface="Courier"/>
                <a:ea typeface="Times New Roman"/>
                <a:cs typeface="Courier"/>
              </a:rPr>
              <a:t>PINB</a:t>
            </a:r>
            <a:r>
              <a:rPr lang="en-US" sz="4400" dirty="0" smtClean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.</a:t>
            </a:r>
            <a:r>
              <a:rPr lang="en-US" sz="4400" dirty="0" smtClean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0</a:t>
            </a:r>
            <a:endParaRPr lang="en-US" sz="4400" dirty="0"/>
          </a:p>
          <a:p>
            <a:pPr marL="571500" indent="-571500" algn="just" rtl="0">
              <a:lnSpc>
                <a:spcPct val="150000"/>
              </a:lnSpc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dirty="0" err="1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Var</a:t>
            </a:r>
            <a:r>
              <a:rPr lang="en-US" sz="44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= Switch</a:t>
            </a:r>
          </a:p>
          <a:p>
            <a:pPr marL="571500" indent="-571500" algn="just" rtl="0">
              <a:lnSpc>
                <a:spcPct val="150000"/>
              </a:lnSpc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dirty="0" err="1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Var</a:t>
            </a:r>
            <a:r>
              <a:rPr lang="en-US" sz="44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en-US" sz="4400" dirty="0" smtClean="0">
                <a:solidFill>
                  <a:srgbClr val="800000"/>
                </a:solidFill>
                <a:latin typeface="Courier"/>
                <a:ea typeface="Times New Roman"/>
                <a:cs typeface="Courier"/>
              </a:rPr>
              <a:t>PINB</a:t>
            </a:r>
            <a:r>
              <a:rPr lang="en-US" sz="4400" dirty="0" smtClean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.</a:t>
            </a:r>
            <a:r>
              <a:rPr lang="en-US" sz="4400" dirty="0" smtClean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0</a:t>
            </a:r>
            <a:endParaRPr lang="en-US" sz="4400" dirty="0">
              <a:solidFill>
                <a:srgbClr val="000000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0779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الخامسة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توصيل مفتاح إلى قطب متحكم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15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191" y="620688"/>
            <a:ext cx="8679305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spcAft>
                <a:spcPts val="600"/>
              </a:spcAft>
            </a:pPr>
            <a:r>
              <a:rPr lang="ar-SY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المطلوب التحكم بتشغيل وفصل </a:t>
            </a:r>
            <a:r>
              <a:rPr lang="ar-SY" sz="31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الريليه</a:t>
            </a:r>
            <a:r>
              <a:rPr lang="ar-SY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في التجربة الرابعة باستخدام مفتاح لحظي موصول إلى القطب </a:t>
            </a:r>
            <a:r>
              <a:rPr lang="en-US" sz="31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PINB.0</a:t>
            </a:r>
            <a:r>
              <a:rPr lang="ar-SY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بحيث أنه </a:t>
            </a:r>
            <a:r>
              <a:rPr lang="ar-SY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عند ضغط المفتاح</a:t>
            </a:r>
            <a:r>
              <a:rPr lang="ar-SY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تعمل </a:t>
            </a:r>
            <a:r>
              <a:rPr lang="ar-SY" sz="31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الريليه</a:t>
            </a:r>
            <a:r>
              <a:rPr lang="ar-SY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1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وعند تحرير المفتاح تفصل </a:t>
            </a:r>
            <a:r>
              <a:rPr lang="ar-SY" sz="31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الريليه</a:t>
            </a:r>
            <a:r>
              <a:rPr lang="ar-SY" sz="31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31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48" y="2367778"/>
            <a:ext cx="9144000" cy="4517606"/>
          </a:xfrm>
          <a:prstGeom prst="rect">
            <a:avLst/>
          </a:prstGeom>
        </p:spPr>
      </p:pic>
      <p:sp>
        <p:nvSpPr>
          <p:cNvPr id="8" name="Action Button: Home 7">
            <a:hlinkClick r:id="rId6" highlightClick="1"/>
          </p:cNvPr>
          <p:cNvSpPr/>
          <p:nvPr/>
        </p:nvSpPr>
        <p:spPr>
          <a:xfrm>
            <a:off x="8388424" y="6118448"/>
            <a:ext cx="720080" cy="72008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7191" y="638145"/>
            <a:ext cx="8679305" cy="175432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Y" sz="5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هل يمكن الاستغناء عن مقاومة الرفع الخارجية </a:t>
            </a:r>
            <a:r>
              <a:rPr lang="en-US" sz="5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R3</a:t>
            </a:r>
            <a:r>
              <a:rPr lang="ar-SY" sz="5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؟؟</a:t>
            </a:r>
            <a:endParaRPr lang="en-US" sz="4000" dirty="0"/>
          </a:p>
        </p:txBody>
      </p:sp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7507"/>
            <a:ext cx="9144000" cy="4429512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156176" y="3573016"/>
            <a:ext cx="1728192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57626" y="5157192"/>
            <a:ext cx="23759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PU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 50K</a:t>
            </a:r>
            <a:r>
              <a:rPr lang="el-G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Ω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4" name="Line Callout 2 13"/>
          <p:cNvSpPr/>
          <p:nvPr/>
        </p:nvSpPr>
        <p:spPr>
          <a:xfrm>
            <a:off x="7943251" y="2492896"/>
            <a:ext cx="1093245" cy="14584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4813"/>
              <a:gd name="adj6" fmla="val -47813"/>
            </a:avLst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Low"/>
            <a:r>
              <a:rPr lang="ar-SY" sz="2400" b="1" dirty="0" smtClean="0"/>
              <a:t>تفعيل مقاومة الرفع الداخلية</a:t>
            </a:r>
            <a:endParaRPr lang="en-US" sz="2400" b="1" dirty="0"/>
          </a:p>
        </p:txBody>
      </p:sp>
      <p:sp>
        <p:nvSpPr>
          <p:cNvPr id="15" name="Rectangle 14"/>
          <p:cNvSpPr/>
          <p:nvPr/>
        </p:nvSpPr>
        <p:spPr>
          <a:xfrm>
            <a:off x="3347864" y="2988241"/>
            <a:ext cx="24673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</a:t>
            </a:r>
            <a:r>
              <a:rPr lang="en-US" sz="3200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39794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  <p:bldP spid="6" grpId="0" animBg="1"/>
      <p:bldP spid="7" grpId="0"/>
      <p:bldP spid="14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الخامسة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توصيل مفتاح إلى قطب متحكم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16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900" y="908720"/>
            <a:ext cx="852958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 rtl="0"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b="1" dirty="0" err="1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Config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dirty="0" smtClean="0">
                <a:solidFill>
                  <a:srgbClr val="800000"/>
                </a:solidFill>
                <a:latin typeface="Courier"/>
                <a:ea typeface="Times New Roman"/>
                <a:cs typeface="Courier"/>
              </a:rPr>
              <a:t>PORTB </a:t>
            </a:r>
            <a:r>
              <a:rPr lang="en-US" sz="4400" dirty="0" smtClean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=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b="1" dirty="0" smtClean="0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Input</a:t>
            </a:r>
            <a:r>
              <a:rPr lang="en-US" sz="4400" dirty="0" smtClean="0">
                <a:solidFill>
                  <a:srgbClr val="000000"/>
                </a:solidFill>
                <a:latin typeface="Arial"/>
              </a:rPr>
              <a:t> </a:t>
            </a:r>
          </a:p>
          <a:p>
            <a:pPr marL="571500" indent="-571500" algn="just" rtl="0">
              <a:lnSpc>
                <a:spcPct val="150000"/>
              </a:lnSpc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b="1" dirty="0" err="1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Config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dirty="0" smtClean="0">
                <a:solidFill>
                  <a:srgbClr val="800000"/>
                </a:solidFill>
                <a:latin typeface="Courier"/>
                <a:ea typeface="Times New Roman"/>
                <a:cs typeface="Courier"/>
              </a:rPr>
              <a:t>PINB</a:t>
            </a:r>
            <a:r>
              <a:rPr lang="en-US" sz="4400" dirty="0" smtClean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.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0</a:t>
            </a:r>
            <a:r>
              <a:rPr lang="en-US" sz="4400" dirty="0" smtClean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=</a:t>
            </a:r>
            <a:r>
              <a:rPr lang="en-US" sz="44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4400" b="1" dirty="0" smtClean="0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Input</a:t>
            </a:r>
          </a:p>
          <a:p>
            <a:pPr marL="571500" indent="-571500" algn="just" rtl="0">
              <a:lnSpc>
                <a:spcPct val="150000"/>
              </a:lnSpc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dirty="0" smtClean="0">
                <a:solidFill>
                  <a:srgbClr val="800000"/>
                </a:solidFill>
                <a:latin typeface="Courier"/>
                <a:ea typeface="Times New Roman"/>
                <a:cs typeface="Courier"/>
              </a:rPr>
              <a:t>PORTB </a:t>
            </a:r>
            <a:r>
              <a:rPr lang="en-US" sz="4400" dirty="0" smtClean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= &amp;</a:t>
            </a:r>
            <a:r>
              <a:rPr lang="en-US" sz="4400" dirty="0" smtClean="0">
                <a:latin typeface="Courier"/>
                <a:ea typeface="Times New Roman"/>
                <a:cs typeface="Courier"/>
              </a:rPr>
              <a:t>B11111111</a:t>
            </a:r>
            <a:endParaRPr lang="en-US" sz="4400" dirty="0"/>
          </a:p>
          <a:p>
            <a:pPr marL="571500" indent="-571500" algn="just" rtl="0">
              <a:lnSpc>
                <a:spcPct val="150000"/>
              </a:lnSpc>
              <a:buClr>
                <a:srgbClr val="006600"/>
              </a:buClr>
              <a:buFont typeface="Courier New" pitchFamily="49" charset="0"/>
              <a:buChar char="o"/>
            </a:pPr>
            <a:r>
              <a:rPr lang="en-US" sz="4400" dirty="0" smtClean="0">
                <a:solidFill>
                  <a:srgbClr val="800000"/>
                </a:solidFill>
                <a:latin typeface="Courier"/>
                <a:ea typeface="Times New Roman"/>
                <a:cs typeface="Courier"/>
              </a:rPr>
              <a:t>PORTB</a:t>
            </a:r>
            <a:r>
              <a:rPr lang="en-US" sz="4400" dirty="0" smtClean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.</a:t>
            </a:r>
            <a:r>
              <a:rPr lang="en-US" sz="4400" dirty="0" smtClean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0 </a:t>
            </a:r>
            <a:r>
              <a:rPr lang="en-US" sz="4400" dirty="0" smtClean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= </a:t>
            </a:r>
            <a:r>
              <a:rPr lang="en-US" sz="4400" dirty="0" smtClean="0">
                <a:latin typeface="Courier"/>
                <a:ea typeface="Times New Roman"/>
                <a:cs typeface="Courier"/>
              </a:rPr>
              <a:t>1</a:t>
            </a:r>
            <a:endParaRPr lang="en-US" sz="4400" dirty="0">
              <a:latin typeface="Courier New" pitchFamily="49" charset="0"/>
              <a:ea typeface="Times New Roman"/>
              <a:cs typeface="Courier New" pitchFamily="49" charset="0"/>
            </a:endParaRPr>
          </a:p>
        </p:txBody>
      </p:sp>
      <p:sp>
        <p:nvSpPr>
          <p:cNvPr id="7" name="Line Callout 2 6"/>
          <p:cNvSpPr/>
          <p:nvPr/>
        </p:nvSpPr>
        <p:spPr>
          <a:xfrm>
            <a:off x="7740353" y="3050720"/>
            <a:ext cx="1296144" cy="217848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706"/>
              <a:gd name="adj6" fmla="val -44624"/>
            </a:avLst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Low"/>
            <a:r>
              <a:rPr lang="ar-SY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تفعيل مقاومة الرفع الداخلية </a:t>
            </a:r>
            <a:r>
              <a:rPr lang="ar-SY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للبوابة </a:t>
            </a:r>
            <a:r>
              <a:rPr lang="en-US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endParaRPr 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Line Callout 2 7"/>
          <p:cNvSpPr/>
          <p:nvPr/>
        </p:nvSpPr>
        <p:spPr>
          <a:xfrm>
            <a:off x="5364088" y="3933056"/>
            <a:ext cx="1368152" cy="252028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706"/>
              <a:gd name="adj6" fmla="val -44624"/>
            </a:avLst>
          </a:prstGeom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Low"/>
            <a:r>
              <a:rPr lang="ar-SY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تفعيل مقاومة الرفع الداخلية </a:t>
            </a:r>
            <a:r>
              <a:rPr lang="ar-SY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للقطب</a:t>
            </a:r>
            <a:r>
              <a:rPr lang="ar-SY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PINB.0</a:t>
            </a:r>
            <a:endParaRPr lang="en-US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ction Button: Home 10">
            <a:hlinkClick r:id="rId5" highlightClick="1"/>
          </p:cNvPr>
          <p:cNvSpPr/>
          <p:nvPr/>
        </p:nvSpPr>
        <p:spPr>
          <a:xfrm>
            <a:off x="1763688" y="5193196"/>
            <a:ext cx="720080" cy="72008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81831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السادسة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توصيل مفتاح ثماني إلى بوابة متحكم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17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6" y="620688"/>
            <a:ext cx="9144000" cy="6365294"/>
          </a:xfrm>
          <a:prstGeom prst="rect">
            <a:avLst/>
          </a:prstGeom>
        </p:spPr>
      </p:pic>
      <p:sp>
        <p:nvSpPr>
          <p:cNvPr id="13" name="Action Button: Home 12">
            <a:hlinkClick r:id="rId6" highlightClick="1"/>
          </p:cNvPr>
          <p:cNvSpPr/>
          <p:nvPr/>
        </p:nvSpPr>
        <p:spPr>
          <a:xfrm>
            <a:off x="217532" y="764704"/>
            <a:ext cx="720080" cy="72008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366" y="692696"/>
            <a:ext cx="2407578" cy="206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4333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السابعة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8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18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3" name="Action Button: Home 12">
            <a:hlinkClick r:id="rId5" highlightClick="1"/>
          </p:cNvPr>
          <p:cNvSpPr/>
          <p:nvPr/>
        </p:nvSpPr>
        <p:spPr>
          <a:xfrm>
            <a:off x="8316416" y="739802"/>
            <a:ext cx="720080" cy="72008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620688"/>
            <a:ext cx="7860873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019784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الوظيفة الثالثة: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19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191" y="620688"/>
            <a:ext cx="8679305" cy="490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ar-SY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مراجعة الجلسة الأولى والثانية والثالثة من ملفات الفيديو </a:t>
            </a:r>
          </a:p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ar-SY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وملفات </a:t>
            </a:r>
            <a:r>
              <a:rPr lang="en-US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PDF</a:t>
            </a:r>
            <a:r>
              <a:rPr lang="ar-SY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5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ل</a:t>
            </a:r>
            <a:r>
              <a:rPr lang="ar-SY" sz="5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لجلسات</a:t>
            </a:r>
            <a:endParaRPr lang="en-US" sz="5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7172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فحص الترانزستورات</a:t>
            </a:r>
            <a:r>
              <a:rPr lang="ar-JO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2117"/>
            <a:ext cx="9144000" cy="30937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19" y="876299"/>
            <a:ext cx="7383161" cy="598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2637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البرمجة في البيئة </a:t>
            </a:r>
            <a:r>
              <a:rPr lang="ar-SY" sz="40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باسكوم</a:t>
            </a:r>
            <a:endParaRPr lang="ar-JO" sz="40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20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519"/>
            <a:ext cx="9144000" cy="682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2474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بوابات الدخل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/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الخرج في متحكمات العائلة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21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6775" y="692696"/>
            <a:ext cx="8729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0">
              <a:spcAft>
                <a:spcPts val="1800"/>
              </a:spcAft>
              <a:buClr>
                <a:srgbClr val="C00000"/>
              </a:buClr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DDRA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Data Direction Register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9" y="1343241"/>
            <a:ext cx="9144000" cy="9992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9" y="5043250"/>
            <a:ext cx="9144000" cy="11940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9" y="3192377"/>
            <a:ext cx="9144000" cy="100099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775" y="2541832"/>
            <a:ext cx="8729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0">
              <a:spcAft>
                <a:spcPts val="1800"/>
              </a:spcAft>
              <a:buClr>
                <a:srgbClr val="C00000"/>
              </a:buClr>
            </a:pP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PORTA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Port A Data Register</a:t>
            </a:r>
            <a:endParaRPr lang="en-US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26775" y="4392704"/>
            <a:ext cx="8729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0">
              <a:spcAft>
                <a:spcPts val="1800"/>
              </a:spcAft>
              <a:buClr>
                <a:srgbClr val="C00000"/>
              </a:buClr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PINA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Port A Input Pins Address</a:t>
            </a:r>
            <a:endParaRPr lang="en-US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62529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JO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البرامج المفيدة...</a:t>
            </a:r>
          </a:p>
        </p:txBody>
      </p:sp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22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Picture 4" descr="open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53919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800" b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walidbalid81@gmail.com</a:t>
            </a:r>
            <a:endParaRPr lang="en-US" sz="4800" b="1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72586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44408" y="6237312"/>
            <a:ext cx="613310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23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350521" y="3294738"/>
            <a:ext cx="527435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fld id="{1E0D0C25-1872-43DE-85A8-1C37F826B822}" type="datetime2">
              <a:rPr lang="en-US" sz="36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pPr algn="ctr" rtl="0"/>
              <a:t>Thursday, March 29, 2012</a:t>
            </a:fld>
            <a:endParaRPr lang="ar-AE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1141216"/>
            <a:ext cx="6930102" cy="37279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ar-JO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شكراً لكم </a:t>
            </a:r>
            <a:endParaRPr lang="en-US" sz="54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ar-SY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وإلى لقاء متجدد معكم</a:t>
            </a:r>
            <a:r>
              <a:rPr lang="ar-JO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...</a:t>
            </a:r>
            <a:endParaRPr lang="en-US" sz="54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ar-SY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دمتــــــــم بخيــــــــر</a:t>
            </a:r>
            <a:r>
              <a:rPr lang="en-US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ar-SY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ومــــــودة</a:t>
            </a:r>
            <a:endParaRPr lang="ar-AE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فحص الترانزستورات</a:t>
            </a:r>
            <a:r>
              <a:rPr lang="ar-JO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9" name="Picture 8" descr="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6672" y="908720"/>
            <a:ext cx="4680520" cy="474063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123728" y="3279039"/>
            <a:ext cx="1728192" cy="1062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860032" y="1897401"/>
            <a:ext cx="1917160" cy="10629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764703"/>
            <a:ext cx="8669975" cy="488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84264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en-US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Connecting LEDs on Parallel </a:t>
            </a:r>
            <a:r>
              <a:rPr lang="ar-SY" sz="40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:</a:t>
            </a:r>
            <a:endParaRPr lang="ar-JO" sz="40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4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692696"/>
            <a:ext cx="86793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spcAft>
                <a:spcPts val="600"/>
              </a:spcAft>
            </a:pP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وصل عشرة </a:t>
            </a:r>
            <a:r>
              <a:rPr lang="ar-SY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ثنائيات ضوئية </a:t>
            </a:r>
            <a:r>
              <a:rPr lang="ar-SY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LEDs</a:t>
            </a:r>
            <a:r>
              <a:rPr lang="ar-SY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إلى متحكم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AVR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على القطب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PIND.6</a:t>
            </a:r>
            <a:r>
              <a:rPr lang="ar-SY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“1”</a:t>
            </a:r>
            <a:r>
              <a:rPr lang="ar-S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وعشرة أخرى إلى القطب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PIND.7</a:t>
            </a:r>
            <a:r>
              <a:rPr lang="ar-S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“0”</a:t>
            </a:r>
            <a:r>
              <a:rPr lang="ar-S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وكتابة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برنامج بحيث </a:t>
            </a:r>
            <a:r>
              <a:rPr lang="ar-SY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تخفق الثنائيات معاً </a:t>
            </a:r>
            <a:r>
              <a:rPr lang="ar-SY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كل</a:t>
            </a:r>
            <a:r>
              <a:rPr lang="ar-SY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500mS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..</a:t>
            </a:r>
            <a:endParaRPr lang="ar-SY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8139"/>
            <a:ext cx="9144000" cy="4678680"/>
          </a:xfrm>
          <a:prstGeom prst="rect">
            <a:avLst/>
          </a:prstGeom>
        </p:spPr>
      </p:pic>
      <p:sp>
        <p:nvSpPr>
          <p:cNvPr id="9" name="Action Button: Home 8">
            <a:hlinkClick r:id="rId6" highlightClick="1"/>
          </p:cNvPr>
          <p:cNvSpPr/>
          <p:nvPr/>
        </p:nvSpPr>
        <p:spPr>
          <a:xfrm>
            <a:off x="8172400" y="5895038"/>
            <a:ext cx="720080" cy="72008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7485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JO" sz="36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تصميم دارة مفتاح إلكتروني باستخدام الترانزستور:</a:t>
            </a:r>
            <a:endParaRPr lang="ar-JO" sz="36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5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8" name="Picture 7" descr="a.png"/>
          <p:cNvPicPr/>
          <p:nvPr/>
        </p:nvPicPr>
        <p:blipFill>
          <a:blip r:embed="rId5"/>
          <a:srcRect l="73873" t="59167"/>
          <a:stretch>
            <a:fillRect/>
          </a:stretch>
        </p:blipFill>
        <p:spPr>
          <a:xfrm>
            <a:off x="1" y="3282353"/>
            <a:ext cx="3635896" cy="359162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7192" y="764704"/>
            <a:ext cx="8653074" cy="9992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Y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أولاً: إن </a:t>
            </a:r>
            <a:r>
              <a:rPr lang="ar-SY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الترانزستور الذي قمنا </a:t>
            </a:r>
            <a:r>
              <a:rPr lang="ar-SY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باختياره</a:t>
            </a:r>
            <a:r>
              <a:rPr lang="en-US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BC337 </a:t>
            </a:r>
            <a:r>
              <a:rPr lang="ar-SY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له </a:t>
            </a:r>
            <a:r>
              <a:rPr lang="ar-SY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المواصفات:</a:t>
            </a:r>
            <a:endParaRPr lang="en-US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I</a:t>
            </a:r>
            <a:r>
              <a:rPr lang="en-US" sz="2000" b="1" baseline="-25000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C</a:t>
            </a:r>
            <a:r>
              <a:rPr lang="en-US" sz="2000" b="1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</a:t>
            </a:r>
            <a:r>
              <a:rPr lang="en-US" sz="2000" b="1" baseline="-25000" dirty="0" err="1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max</a:t>
            </a:r>
            <a:r>
              <a:rPr lang="en-US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=800mA,  </a:t>
            </a:r>
            <a:r>
              <a:rPr lang="en-US" sz="2000" b="1" dirty="0" err="1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V</a:t>
            </a:r>
            <a:r>
              <a:rPr lang="en-US" sz="2000" b="1" baseline="-25000" dirty="0" err="1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BE_saturate</a:t>
            </a:r>
            <a:r>
              <a:rPr lang="en-US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=0.65V,  </a:t>
            </a:r>
            <a:r>
              <a:rPr lang="en-US" sz="2000" b="1" dirty="0" err="1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V</a:t>
            </a:r>
            <a:r>
              <a:rPr lang="en-US" sz="2000" b="1" baseline="-25000" dirty="0" err="1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CE_saturate</a:t>
            </a:r>
            <a:r>
              <a:rPr lang="en-US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=0.2V,  </a:t>
            </a:r>
            <a:r>
              <a:rPr lang="en-US" sz="2000" b="1" dirty="0" err="1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h</a:t>
            </a:r>
            <a:r>
              <a:rPr lang="en-US" sz="2000" b="1" baseline="-25000" dirty="0" err="1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FE</a:t>
            </a:r>
            <a:r>
              <a:rPr lang="en-US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= 100,  </a:t>
            </a:r>
            <a:r>
              <a:rPr lang="en-US" sz="2000" b="1" dirty="0" err="1">
                <a:solidFill>
                  <a:srgbClr val="E36C0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V</a:t>
            </a:r>
            <a:r>
              <a:rPr lang="en-US" sz="2000" b="1" baseline="-25000" dirty="0" err="1">
                <a:solidFill>
                  <a:srgbClr val="E36C0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CE_max</a:t>
            </a:r>
            <a:r>
              <a:rPr lang="en-US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=50V </a:t>
            </a:r>
            <a:endParaRPr lang="en-US" sz="20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741127" y="3140968"/>
                <a:ext cx="5274821" cy="3412601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ar-SY" sz="2400" b="1" dirty="0" smtClean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ثالثاً: نحسب مقاومة تحديد التيار </a:t>
                </a:r>
                <a:r>
                  <a:rPr lang="en-US" sz="2400" b="1" dirty="0" smtClean="0">
                    <a:solidFill>
                      <a:srgbClr val="0066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RC</a:t>
                </a:r>
                <a:r>
                  <a:rPr lang="ar-SY" sz="2400" b="1" dirty="0" smtClean="0">
                    <a:solidFill>
                      <a:srgbClr val="0066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 </a:t>
                </a:r>
                <a:r>
                  <a:rPr lang="ar-SY" sz="2400" b="1" dirty="0" smtClean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واستطاعتها:</a:t>
                </a:r>
              </a:p>
              <a:p>
                <a:pPr lvl="0" algn="just"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Times New Roman"/>
                          <a:cs typeface="AL-Mohanad"/>
                        </a:rPr>
                        <m:t>𝑹𝒄</m:t>
                      </m:r>
                      <m:r>
                        <a:rPr lang="en-US" sz="2400" b="1" i="1">
                          <a:solidFill>
                            <a:srgbClr val="0000CC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cs typeface="AL-Mohanad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cs typeface="AL-Mohanad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𝒄𝒄</m:t>
                              </m:r>
                            </m:sub>
                          </m:s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cs typeface="AL-Mohanad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𝑳𝑬𝑫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cs typeface="AL-Mohanad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𝑪</m:t>
                              </m:r>
                            </m:sub>
                          </m:sSub>
                        </m:den>
                      </m:f>
                      <m:r>
                        <a:rPr lang="en-US" sz="2400" i="1"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effectLst/>
                              <a:latin typeface="Cambria Math"/>
                              <a:cs typeface="AL-Mohanad"/>
                            </a:rPr>
                          </m:ctrlPr>
                        </m:fPr>
                        <m:num>
                          <m:r>
                            <a:rPr lang="en-US" sz="2400" i="1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5</m:t>
                          </m:r>
                          <m:r>
                            <a:rPr lang="en-US" sz="2400" i="1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−</m:t>
                          </m:r>
                          <m:r>
                            <a:rPr lang="en-US" sz="2400" i="1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2</m:t>
                          </m:r>
                          <m:r>
                            <a:rPr lang="en-US" sz="2400" b="0" i="1" smtClean="0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.</m:t>
                          </m:r>
                          <m:r>
                            <a:rPr lang="en-US" sz="2400" b="0" i="1" smtClean="0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2</m:t>
                          </m:r>
                        </m:num>
                        <m:den>
                          <m:r>
                            <a:rPr lang="en-US" sz="2400" b="0" i="1" smtClean="0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10</m:t>
                          </m:r>
                          <m:r>
                            <a:rPr lang="en-US" sz="2400" i="1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0</m:t>
                          </m:r>
                        </m:den>
                      </m:f>
                      <m:r>
                        <a:rPr lang="en-US" sz="2400" i="1"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Times New Roman"/>
                          <a:cs typeface="AL-Mohanad"/>
                        </a:rPr>
                        <m:t>𝟐𝟖</m:t>
                      </m:r>
                      <m:r>
                        <a:rPr lang="en-US" sz="2400" b="1" i="1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Times New Roman"/>
                          <a:cs typeface="AL-Mohanad"/>
                        </a:rPr>
                        <m:t>Ω </m:t>
                      </m:r>
                    </m:oMath>
                  </m:oMathPara>
                </a14:m>
                <a:endParaRPr lang="en-US" sz="2400" b="1" dirty="0" smtClean="0">
                  <a:solidFill>
                    <a:srgbClr val="00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Times New Roman"/>
                  <a:cs typeface="AL-Mohanad"/>
                </a:endParaRPr>
              </a:p>
              <a:p>
                <a:pPr lvl="0" algn="just"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66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66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Times New Roman"/>
                              <a:cs typeface="AL-Mohanad"/>
                            </a:rPr>
                            <m:t>𝑷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66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Times New Roman"/>
                              <a:cs typeface="AL-Mohanad"/>
                            </a:rPr>
                            <m:t>𝑹𝑪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(</m:t>
                          </m:r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𝑽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𝒄𝒄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 </m:t>
                      </m:r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−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cs typeface="AL-Mohanad"/>
                            </a:rPr>
                            <m:t> </m:t>
                          </m:r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𝑽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𝑳𝑬𝑫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)× 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𝑰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𝑪</m:t>
                          </m:r>
                        </m:sub>
                      </m:sSub>
                    </m:oMath>
                  </m:oMathPara>
                </a14:m>
                <a:endParaRPr lang="en-US" sz="2400" b="1" dirty="0" smtClean="0">
                  <a:solidFill>
                    <a:srgbClr val="000000"/>
                  </a:solidFill>
                  <a:latin typeface="Times New Roman" pitchFamily="18" charset="0"/>
                  <a:ea typeface="Times New Roman"/>
                  <a:cs typeface="Times New Roman" pitchFamily="18" charset="0"/>
                </a:endParaRPr>
              </a:p>
              <a:p>
                <a:pPr lvl="0" algn="just"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66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66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Times New Roman"/>
                              <a:cs typeface="AL-Mohanad"/>
                            </a:rPr>
                            <m:t>𝑷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66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Times New Roman"/>
                              <a:cs typeface="AL-Mohanad"/>
                            </a:rPr>
                            <m:t>𝑹𝑪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cs typeface="AL-Mohanad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AL-Mohanad"/>
                            </a:rPr>
                            <m:t>5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AL-Mohanad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AL-Mohanad"/>
                            </a:rPr>
                            <m:t>2</m:t>
                          </m:r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AL-Mohanad"/>
                            </a:rPr>
                            <m:t>.</m:t>
                          </m:r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AL-Mohanad"/>
                            </a:rPr>
                            <m:t>2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×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10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0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66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𝟐𝟖</m:t>
                      </m:r>
                      <m:r>
                        <a:rPr lang="en-US" sz="2400" b="1" i="1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Times New Roman"/>
                          <a:cs typeface="AL-Mohanad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Times New Roman"/>
                          <a:cs typeface="AL-Mohanad"/>
                        </a:rPr>
                        <m:t>𝒎𝑾</m:t>
                      </m:r>
                    </m:oMath>
                  </m:oMathPara>
                </a14:m>
                <a:endParaRPr lang="ar-SY" sz="2400" b="1" dirty="0" smtClean="0">
                  <a:solidFill>
                    <a:srgbClr val="000000"/>
                  </a:solidFill>
                  <a:latin typeface="Times New Roman" pitchFamily="18" charset="0"/>
                  <a:ea typeface="Times New Roman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1127" y="3140968"/>
                <a:ext cx="5274821" cy="341260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357192" y="1892192"/>
            <a:ext cx="8653074" cy="11131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>
              <a:spcAft>
                <a:spcPts val="1000"/>
              </a:spcAft>
            </a:pPr>
            <a:r>
              <a:rPr lang="ar-SY" sz="2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ثانياً</a:t>
            </a:r>
            <a:r>
              <a:rPr lang="ar-SY" sz="2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نحسب تيار الحمل (</a:t>
            </a:r>
            <a:r>
              <a:rPr lang="en-US" sz="2400" b="1" dirty="0">
                <a:solidFill>
                  <a:srgbClr val="0000CC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IC</a:t>
            </a:r>
            <a:r>
              <a:rPr lang="ar-SY" sz="2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الكلي علماً أن:</a:t>
            </a:r>
            <a:r>
              <a:rPr lang="ar-SY" sz="2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I</a:t>
            </a:r>
            <a:r>
              <a:rPr lang="en-US" sz="2400" b="1" baseline="-250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LED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= 10mA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ar-SY" sz="24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&amp;</a:t>
            </a:r>
            <a:r>
              <a:rPr lang="ar-SY" sz="2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V</a:t>
            </a:r>
            <a:r>
              <a:rPr lang="en-US" sz="2400" b="1" baseline="-250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LED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= 2.2V</a:t>
            </a:r>
            <a:r>
              <a:rPr lang="ar-SY" sz="2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lvl="0" algn="ctr">
              <a:spcBef>
                <a:spcPts val="1200"/>
              </a:spcBef>
              <a:spcAft>
                <a:spcPts val="1000"/>
              </a:spcAft>
            </a:pPr>
            <a:r>
              <a:rPr lang="en-US" sz="2400" b="1" dirty="0">
                <a:solidFill>
                  <a:srgbClr val="0000CC"/>
                </a:solidFill>
                <a:latin typeface="Cambria Math"/>
                <a:ea typeface="Times New Roman"/>
                <a:cs typeface="AL-Mohanad"/>
              </a:rPr>
              <a:t>I</a:t>
            </a:r>
            <a:r>
              <a:rPr lang="en-US" sz="2400" b="1" baseline="-25000" dirty="0">
                <a:solidFill>
                  <a:srgbClr val="0000CC"/>
                </a:solidFill>
                <a:latin typeface="Cambria Math"/>
                <a:ea typeface="Times New Roman"/>
                <a:cs typeface="AL-Mohanad"/>
              </a:rPr>
              <a:t>C</a:t>
            </a:r>
            <a:r>
              <a:rPr lang="en-US" sz="2400" dirty="0">
                <a:solidFill>
                  <a:srgbClr val="000000"/>
                </a:solidFill>
                <a:latin typeface="Cambria Math"/>
                <a:ea typeface="Times New Roman"/>
                <a:cs typeface="AL-Mohanad"/>
              </a:rPr>
              <a:t> = </a:t>
            </a:r>
            <a:r>
              <a:rPr lang="en-US" sz="2400" b="1" dirty="0" smtClean="0">
                <a:solidFill>
                  <a:srgbClr val="000000"/>
                </a:solidFill>
                <a:latin typeface="Cambria Math"/>
                <a:ea typeface="Times New Roman"/>
                <a:cs typeface="AL-Mohanad"/>
              </a:rPr>
              <a:t>10</a:t>
            </a:r>
            <a:r>
              <a:rPr lang="en-US" sz="2400" dirty="0" smtClean="0">
                <a:solidFill>
                  <a:srgbClr val="000000"/>
                </a:solidFill>
                <a:latin typeface="Cambria Math"/>
                <a:ea typeface="Times New Roman"/>
                <a:cs typeface="AL-Mohanad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Cambria Math"/>
                <a:ea typeface="Times New Roman"/>
                <a:cs typeface="AL-Mohanad"/>
              </a:rPr>
              <a:t>x </a:t>
            </a:r>
            <a:r>
              <a:rPr lang="en-US" sz="2400" b="1" dirty="0">
                <a:solidFill>
                  <a:srgbClr val="000000"/>
                </a:solidFill>
                <a:latin typeface="Cambria Math"/>
                <a:ea typeface="Times New Roman"/>
                <a:cs typeface="AL-Mohanad"/>
              </a:rPr>
              <a:t>10</a:t>
            </a:r>
            <a:r>
              <a:rPr lang="en-US" sz="2400" dirty="0">
                <a:solidFill>
                  <a:srgbClr val="000000"/>
                </a:solidFill>
                <a:latin typeface="Cambria Math"/>
                <a:ea typeface="Times New Roman"/>
                <a:cs typeface="AL-Mohanad"/>
              </a:rPr>
              <a:t>mA = </a:t>
            </a:r>
            <a:r>
              <a:rPr lang="en-US" sz="2400" b="1" dirty="0" smtClean="0">
                <a:solidFill>
                  <a:srgbClr val="0000CC"/>
                </a:solidFill>
                <a:latin typeface="Cambria Math"/>
                <a:ea typeface="Times New Roman"/>
                <a:cs typeface="AL-Mohanad"/>
              </a:rPr>
              <a:t>100mA</a:t>
            </a:r>
            <a:endParaRPr lang="en-US" sz="2400" b="1" dirty="0">
              <a:solidFill>
                <a:srgbClr val="0000CC"/>
              </a:solidFill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151626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JO" sz="36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تصميم دارة مفتاح إلكتروني باستخدام الترانزستور:</a:t>
            </a:r>
            <a:endParaRPr lang="ar-JO" sz="36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6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8" name="Picture 7" descr="a.png"/>
          <p:cNvPicPr/>
          <p:nvPr/>
        </p:nvPicPr>
        <p:blipFill>
          <a:blip r:embed="rId5"/>
          <a:srcRect l="73873" t="59167"/>
          <a:stretch>
            <a:fillRect/>
          </a:stretch>
        </p:blipFill>
        <p:spPr>
          <a:xfrm>
            <a:off x="1" y="3282353"/>
            <a:ext cx="3635896" cy="35916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67544" y="764704"/>
                <a:ext cx="8515181" cy="234948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lvl="0" algn="just">
                  <a:spcAft>
                    <a:spcPts val="1000"/>
                  </a:spcAft>
                </a:pPr>
                <a:r>
                  <a:rPr lang="ar-SY" sz="2400" b="1" dirty="0" smtClean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رابعاً: </a:t>
                </a:r>
                <a:r>
                  <a:rPr lang="ar-SY" sz="2400" b="1" dirty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نحسب قيمة التيار </a:t>
                </a:r>
                <a:r>
                  <a:rPr lang="ar-SY" sz="2400" b="1" dirty="0" err="1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الأصغري</a:t>
                </a:r>
                <a:r>
                  <a:rPr lang="ar-SY" sz="2400" b="1" dirty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 اللازم لقيادة الترانزستور </a:t>
                </a:r>
                <a:r>
                  <a:rPr lang="ar-SY" sz="2400" b="1" dirty="0" smtClean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:</a:t>
                </a:r>
              </a:p>
              <a:p>
                <a:pPr lvl="0" algn="just"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latin typeface="Cambria Math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𝑰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𝑪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𝒉𝒇𝒆</m:t>
                      </m:r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× 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𝑰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𝑩</m:t>
                          </m:r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 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→  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𝑰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𝑩</m:t>
                          </m:r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 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= 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cs typeface="AL-Mohanad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cs typeface="AL-Mohanad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𝒉𝒇𝒆</m:t>
                          </m:r>
                        </m:den>
                      </m:f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cs typeface="AL-Mohanad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/>
                              <a:cs typeface="AL-Mohanad"/>
                            </a:rPr>
                            <m:t>10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AL-Mohanad"/>
                            </a:rPr>
                            <m:t>0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AL-Mohanad"/>
                            </a:rPr>
                            <m:t>100</m:t>
                          </m:r>
                        </m:den>
                      </m:f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Times New Roman"/>
                          <a:cs typeface="AL-Mohanad"/>
                        </a:rPr>
                        <m:t>𝟏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Times New Roman"/>
                          <a:cs typeface="AL-Mohanad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Times New Roman"/>
                          <a:cs typeface="AL-Mohanad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Times New Roman"/>
                          <a:cs typeface="AL-Mohanad"/>
                        </a:rPr>
                        <m:t>𝒎𝑨</m:t>
                      </m:r>
                    </m:oMath>
                  </m:oMathPara>
                </a14:m>
                <a:endParaRPr lang="ar-SY" sz="20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Times New Roman"/>
                  <a:cs typeface="Times New Roman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>
                              <a:solidFill>
                                <a:srgbClr val="0000CC"/>
                              </a:solidFill>
                              <a:latin typeface="Cambria Math"/>
                              <a:ea typeface="Times New Roman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𝑷𝒄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𝒎𝒂𝒙</m:t>
                          </m:r>
                        </m:sub>
                      </m:sSub>
                      <m:r>
                        <a:rPr lang="en-US" sz="20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𝑼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𝑪𝑬</m:t>
                          </m:r>
                        </m:sub>
                      </m:sSub>
                      <m:r>
                        <a:rPr lang="en-US" sz="20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×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𝑰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𝑪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0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.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2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 ×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100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Times New Roman"/>
                          <a:cs typeface="AL-Mohanad"/>
                        </a:rPr>
                        <m:t>𝟐𝟎</m:t>
                      </m:r>
                      <m:r>
                        <a:rPr lang="en-US" sz="20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Times New Roman"/>
                          <a:cs typeface="AL-Mohanad"/>
                        </a:rPr>
                        <m:t>𝒎𝑾</m:t>
                      </m:r>
                    </m:oMath>
                  </m:oMathPara>
                </a14:m>
                <a:endParaRPr lang="en-US" sz="1600" b="1" dirty="0">
                  <a:effectLst/>
                  <a:latin typeface="Calibri"/>
                  <a:ea typeface="Times New Roman"/>
                  <a:cs typeface="Arial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764704"/>
                <a:ext cx="8515181" cy="234948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707904" y="3212976"/>
                <a:ext cx="5274821" cy="3568093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ar-SY" sz="2400" b="1" dirty="0" smtClean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الآن يمكن </a:t>
                </a:r>
                <a:r>
                  <a:rPr lang="ar-SY" sz="2400" b="1" dirty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حساب قيمة مقاومة القاعدة واستطاعتها من العلاقة التالية</a:t>
                </a:r>
                <a:r>
                  <a:rPr lang="ar-SY" sz="2400" b="1" dirty="0" smtClean="0">
                    <a:solidFill>
                      <a:srgbClr val="000000"/>
                    </a:solidFill>
                    <a:latin typeface="Times New Roman" pitchFamily="18" charset="0"/>
                    <a:ea typeface="Times New Roman"/>
                    <a:cs typeface="Times New Roman" pitchFamily="18" charset="0"/>
                  </a:rPr>
                  <a:t>:</a:t>
                </a: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latin typeface="Cambria Math"/>
                              <a:ea typeface="Times New Roman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𝑹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𝑩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𝑷</m:t>
                              </m:r>
                            </m:sub>
                          </m:s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𝑩𝑬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0000CC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AL-Mohanad"/>
                                </a:rPr>
                                <m:t>𝑩</m:t>
                              </m:r>
                            </m:sub>
                          </m:sSub>
                        </m:den>
                      </m:f>
                      <m:r>
                        <a:rPr lang="en-US" sz="2400" i="1"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</m:ctrlPr>
                        </m:fPr>
                        <m:num>
                          <m:r>
                            <a:rPr lang="en-US" sz="2400" i="1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5</m:t>
                          </m:r>
                          <m:r>
                            <a:rPr lang="en-US" sz="2400" i="1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−</m:t>
                          </m:r>
                          <m:r>
                            <a:rPr lang="en-US" sz="2400" i="1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0</m:t>
                          </m:r>
                          <m:r>
                            <a:rPr lang="en-US" sz="2400" i="1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.</m:t>
                          </m:r>
                          <m:r>
                            <a:rPr lang="en-US" sz="2400" i="1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7</m:t>
                          </m:r>
                        </m:num>
                        <m:den>
                          <m:r>
                            <a:rPr lang="en-US" sz="2400" b="0" i="1" smtClean="0"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1</m:t>
                          </m:r>
                        </m:den>
                      </m:f>
                      <m:r>
                        <a:rPr lang="en-US" sz="2400" i="1"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𝟒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𝟑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𝑲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Ω </m:t>
                      </m:r>
                    </m:oMath>
                  </m:oMathPara>
                </a14:m>
                <a:endParaRPr lang="en-US" sz="2400" b="1" dirty="0">
                  <a:effectLst/>
                  <a:latin typeface="Calibri"/>
                  <a:ea typeface="Times New Roman"/>
                  <a:cs typeface="Arial"/>
                </a:endParaRP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latin typeface="Cambria Math"/>
                              <a:ea typeface="Times New Roman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𝑷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𝑹𝑪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(</m:t>
                          </m:r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𝑽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𝑷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−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𝑽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𝑩𝑬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00CC"/>
                          </a:solidFill>
                          <a:effectLst/>
                          <a:latin typeface="Cambria Math"/>
                          <a:ea typeface="Times New Roman"/>
                          <a:cs typeface="AL-Mohanad"/>
                        </a:rPr>
                        <m:t>)× 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𝑰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CC"/>
                              </a:solidFill>
                              <a:effectLst/>
                              <a:latin typeface="Cambria Math"/>
                              <a:ea typeface="Times New Roman"/>
                              <a:cs typeface="AL-Mohanad"/>
                            </a:rPr>
                            <m:t>𝑩</m:t>
                          </m:r>
                        </m:sub>
                      </m:sSub>
                    </m:oMath>
                  </m:oMathPara>
                </a14:m>
                <a:endParaRPr lang="en-US" sz="2400" dirty="0">
                  <a:effectLst/>
                  <a:latin typeface="Calibri"/>
                  <a:ea typeface="Times New Roman"/>
                  <a:cs typeface="Arial"/>
                </a:endParaRPr>
              </a:p>
              <a:p>
                <a:pPr lvl="0" algn="just"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𝑅𝐶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=</m:t>
                      </m:r>
                      <m:d>
                        <m:d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cs typeface="Times New Roman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5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0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.</m:t>
                          </m:r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/>
                              <a:ea typeface="Times New Roman"/>
                              <a:cs typeface="Times New Roman"/>
                            </a:rPr>
                            <m:t>7</m:t>
                          </m:r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</a:rPr>
                        <m:t>×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1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𝟒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𝟑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m:t>𝒎𝑾</m:t>
                      </m:r>
                    </m:oMath>
                  </m:oMathPara>
                </a14:m>
                <a:endParaRPr lang="ar-SY" sz="2400" b="1" dirty="0">
                  <a:solidFill>
                    <a:srgbClr val="000000"/>
                  </a:solidFill>
                  <a:latin typeface="Times New Roman" pitchFamily="18" charset="0"/>
                  <a:ea typeface="Times New Roman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3212976"/>
                <a:ext cx="5274821" cy="356809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56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الرابعة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التحكم باستخدام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الريلية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الميكانيكية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7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191" y="692696"/>
            <a:ext cx="8679305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spcAft>
                <a:spcPts val="600"/>
              </a:spcAft>
            </a:pP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التحكم بمصباح كهربائي </a:t>
            </a: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36V</a:t>
            </a:r>
            <a:r>
              <a:rPr lang="ar-SY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تياره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ar-SY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عن طريق متحكم </a:t>
            </a:r>
            <a:r>
              <a:rPr lang="en-US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AVR</a:t>
            </a: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على القطب </a:t>
            </a:r>
            <a:r>
              <a:rPr lang="en-US" sz="4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PINC.0</a:t>
            </a: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وكتابة برنامج بحيث </a:t>
            </a:r>
            <a:r>
              <a:rPr lang="ar-SY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يومض المصباح كل </a:t>
            </a:r>
            <a:r>
              <a:rPr lang="en-US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1Sec</a:t>
            </a:r>
          </a:p>
          <a:p>
            <a:pPr algn="justLow">
              <a:spcAft>
                <a:spcPts val="600"/>
              </a:spcAft>
            </a:pPr>
            <a:endParaRPr lang="en-US" sz="4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en-US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?????????????</a:t>
            </a:r>
            <a:endParaRPr lang="ar-SY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صورة 1" descr="mannetj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904" y="3050720"/>
            <a:ext cx="2145125" cy="2932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840757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40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الريليه</a:t>
            </a:r>
            <a:endParaRPr lang="ar-JO" sz="40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8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5"/>
          <a:srcRect l="13840" t="19604" r="57079" b="68025"/>
          <a:stretch/>
        </p:blipFill>
        <p:spPr bwMode="auto">
          <a:xfrm>
            <a:off x="2218466" y="766593"/>
            <a:ext cx="5006930" cy="287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" y="2979231"/>
            <a:ext cx="9128820" cy="3878769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467544" y="1065213"/>
            <a:ext cx="8424936" cy="1787723"/>
          </a:xfrm>
          <a:prstGeom prst="roundRect">
            <a:avLst>
              <a:gd name="adj" fmla="val 28578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ar-SY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إن مجال </a:t>
            </a:r>
            <a:r>
              <a:rPr lang="ar-SY" sz="33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جهود التحكم </a:t>
            </a:r>
            <a:r>
              <a:rPr lang="ar-SY" sz="33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بالريليه</a:t>
            </a:r>
            <a:r>
              <a:rPr lang="ar-SY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واسع نسبياً، يتراوح:</a:t>
            </a:r>
            <a:endParaRPr lang="en-US" sz="3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ar-SY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3V, 5V, 6V, 9V, 12V, 15V, 24V, 36V, 48V, 60V</a:t>
            </a:r>
          </a:p>
        </p:txBody>
      </p:sp>
    </p:spTree>
    <p:extLst>
      <p:ext uri="{BB962C8B-B14F-4D97-AF65-F5344CB8AC3E}">
        <p14:creationId xmlns:p14="http://schemas.microsoft.com/office/powerpoint/2010/main" val="127060083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الرابعة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التحكم باستخدام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الريلية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الميكانيكية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9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191" y="620688"/>
            <a:ext cx="86793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spcAft>
                <a:spcPts val="600"/>
              </a:spcAft>
            </a:pPr>
            <a:r>
              <a:rPr lang="ar-SY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التحكم بمصباح كهربائي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36V</a:t>
            </a:r>
            <a:r>
              <a:rPr lang="ar-SY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تياره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5A</a:t>
            </a:r>
            <a:r>
              <a:rPr lang="ar-SY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 طريق متحكم 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AVR</a:t>
            </a:r>
            <a:r>
              <a:rPr lang="ar-SY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على القطب </a:t>
            </a:r>
            <a:r>
              <a:rPr lang="en-US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PINC.0</a:t>
            </a:r>
            <a:r>
              <a:rPr lang="ar-SY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وكتابة برنامج بحيث </a:t>
            </a:r>
            <a:r>
              <a:rPr lang="ar-SY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يومض المصباح كل </a:t>
            </a:r>
            <a:r>
              <a:rPr lang="en-US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1Sec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56792"/>
            <a:ext cx="9150368" cy="5301208"/>
          </a:xfrm>
          <a:prstGeom prst="rect">
            <a:avLst/>
          </a:prstGeom>
        </p:spPr>
      </p:pic>
      <p:sp>
        <p:nvSpPr>
          <p:cNvPr id="11" name="Action Button: Home 10">
            <a:hlinkClick r:id="rId6" highlightClick="1"/>
          </p:cNvPr>
          <p:cNvSpPr/>
          <p:nvPr/>
        </p:nvSpPr>
        <p:spPr>
          <a:xfrm>
            <a:off x="8407452" y="6093296"/>
            <a:ext cx="720080" cy="72008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1758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chnological_awakening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Eurostile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chnological_awakening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Eurostile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technological_awakening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Eurostile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technological_awakening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Eurostile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25938</TotalTime>
  <Words>869</Words>
  <Application>Microsoft Office PowerPoint</Application>
  <PresentationFormat>On-screen Show (4:3)</PresentationFormat>
  <Paragraphs>153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Office Theme</vt:lpstr>
      <vt:lpstr>technological_awakening</vt:lpstr>
      <vt:lpstr>1_technological_awakening</vt:lpstr>
      <vt:lpstr>6_technological_awakening</vt:lpstr>
      <vt:lpstr>9_technological_awakening</vt:lpstr>
      <vt:lpstr>برمجة المتحكمات المصغرة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WAYA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تصميم الدارات المطبوعة</dc:title>
  <dc:creator>WALID</dc:creator>
  <cp:lastModifiedBy>WALID BALID</cp:lastModifiedBy>
  <cp:revision>1782</cp:revision>
  <dcterms:created xsi:type="dcterms:W3CDTF">2009-10-17T18:25:20Z</dcterms:created>
  <dcterms:modified xsi:type="dcterms:W3CDTF">2012-03-30T21:55:56Z</dcterms:modified>
</cp:coreProperties>
</file>