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 id="2147483720" r:id="rId3"/>
    <p:sldMasterId id="2147483756" r:id="rId4"/>
    <p:sldMasterId id="2147483768" r:id="rId5"/>
    <p:sldMasterId id="2147483780" r:id="rId6"/>
    <p:sldMasterId id="2147483792" r:id="rId7"/>
    <p:sldMasterId id="2147483804" r:id="rId8"/>
    <p:sldMasterId id="2147483816" r:id="rId9"/>
  </p:sldMasterIdLst>
  <p:notesMasterIdLst>
    <p:notesMasterId r:id="rId47"/>
  </p:notesMasterIdLst>
  <p:handoutMasterIdLst>
    <p:handoutMasterId r:id="rId48"/>
  </p:handoutMasterIdLst>
  <p:sldIdLst>
    <p:sldId id="256" r:id="rId10"/>
    <p:sldId id="597" r:id="rId11"/>
    <p:sldId id="618" r:id="rId12"/>
    <p:sldId id="622" r:id="rId13"/>
    <p:sldId id="623" r:id="rId14"/>
    <p:sldId id="624" r:id="rId15"/>
    <p:sldId id="625" r:id="rId16"/>
    <p:sldId id="626" r:id="rId17"/>
    <p:sldId id="627" r:id="rId18"/>
    <p:sldId id="628" r:id="rId19"/>
    <p:sldId id="629" r:id="rId20"/>
    <p:sldId id="646" r:id="rId21"/>
    <p:sldId id="630" r:id="rId22"/>
    <p:sldId id="631" r:id="rId23"/>
    <p:sldId id="647" r:id="rId24"/>
    <p:sldId id="632" r:id="rId25"/>
    <p:sldId id="619" r:id="rId26"/>
    <p:sldId id="643" r:id="rId27"/>
    <p:sldId id="641" r:id="rId28"/>
    <p:sldId id="635" r:id="rId29"/>
    <p:sldId id="636" r:id="rId30"/>
    <p:sldId id="637" r:id="rId31"/>
    <p:sldId id="638" r:id="rId32"/>
    <p:sldId id="639" r:id="rId33"/>
    <p:sldId id="642" r:id="rId34"/>
    <p:sldId id="640" r:id="rId35"/>
    <p:sldId id="620" r:id="rId36"/>
    <p:sldId id="648" r:id="rId37"/>
    <p:sldId id="649" r:id="rId38"/>
    <p:sldId id="633" r:id="rId39"/>
    <p:sldId id="634" r:id="rId40"/>
    <p:sldId id="644" r:id="rId41"/>
    <p:sldId id="645" r:id="rId42"/>
    <p:sldId id="621" r:id="rId43"/>
    <p:sldId id="428" r:id="rId44"/>
    <p:sldId id="430" r:id="rId45"/>
    <p:sldId id="351" r:id="rId46"/>
  </p:sldIdLst>
  <p:sldSz cx="9144000" cy="6858000" type="screen4x3"/>
  <p:notesSz cx="6858000" cy="9144000"/>
  <p:defaultTextStyle>
    <a:defPPr>
      <a:defRPr lang="ar-A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00CC"/>
    <a:srgbClr val="FF6600"/>
    <a:srgbClr val="CC00CC"/>
    <a:srgbClr val="FF9900"/>
    <a:srgbClr val="804102"/>
    <a:srgbClr val="0000FF"/>
    <a:srgbClr val="7ABC32"/>
    <a:srgbClr val="0066FF"/>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063" autoAdjust="0"/>
    <p:restoredTop sz="85455" autoAdjust="0"/>
  </p:normalViewPr>
  <p:slideViewPr>
    <p:cSldViewPr>
      <p:cViewPr>
        <p:scale>
          <a:sx n="75" d="100"/>
          <a:sy n="75" d="100"/>
        </p:scale>
        <p:origin x="-630"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FDE158-2A58-46D0-9812-DE08E4B67BE8}" type="doc">
      <dgm:prSet loTypeId="urn:microsoft.com/office/officeart/2005/8/layout/process4" loCatId="process" qsTypeId="urn:microsoft.com/office/officeart/2005/8/quickstyle/3d3" qsCatId="3D" csTypeId="urn:microsoft.com/office/officeart/2005/8/colors/colorful1#1" csCatId="colorful" phldr="1"/>
      <dgm:spPr/>
      <dgm:t>
        <a:bodyPr/>
        <a:lstStyle/>
        <a:p>
          <a:endParaRPr lang="en-US"/>
        </a:p>
      </dgm:t>
    </dgm:pt>
    <dgm:pt modelId="{36FBAAA7-BAC4-41F5-B7B3-4853ED5AB807}">
      <dgm:prSet phldrT="[نص]" custT="1"/>
      <dgm:spPr>
        <a:xfrm rot="10800000">
          <a:off x="0" y="1768"/>
          <a:ext cx="6170930" cy="801523"/>
        </a:xfrm>
        <a:solidFill>
          <a:srgbClr val="F79646">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r>
            <a:rPr lang="en-US" sz="3200" b="1" i="1" u="none" dirty="0" smtClean="0">
              <a:solidFill>
                <a:sysClr val="window" lastClr="FFFFFF"/>
              </a:solidFill>
              <a:effectLst>
                <a:outerShdw blurRad="38100" dist="38100" dir="2700000" algn="tl">
                  <a:srgbClr val="000000">
                    <a:alpha val="43137"/>
                  </a:srgbClr>
                </a:outerShdw>
              </a:effectLst>
              <a:latin typeface="Calibri"/>
              <a:ea typeface="+mn-ea"/>
              <a:cs typeface="+mn-cs"/>
            </a:rPr>
            <a:t>1- Directives </a:t>
          </a:r>
          <a:endParaRPr lang="en-US" sz="3200" b="1" i="1" dirty="0">
            <a:solidFill>
              <a:sysClr val="window" lastClr="FFFFFF"/>
            </a:solidFill>
            <a:effectLst>
              <a:outerShdw blurRad="38100" dist="38100" dir="2700000" algn="tl">
                <a:srgbClr val="000000">
                  <a:alpha val="43137"/>
                </a:srgbClr>
              </a:outerShdw>
            </a:effectLst>
            <a:latin typeface="Calibri"/>
            <a:ea typeface="+mn-ea"/>
            <a:cs typeface="+mn-cs"/>
          </a:endParaRPr>
        </a:p>
      </dgm:t>
    </dgm:pt>
    <dgm:pt modelId="{FE8754D4-88E6-4322-8E7E-16B55604E065}" type="parTrans" cxnId="{F22C3840-B41E-4ECC-AD27-5B09C647AE5C}">
      <dgm:prSet/>
      <dgm:spPr/>
      <dgm:t>
        <a:bodyPr/>
        <a:lstStyle/>
        <a:p>
          <a:pPr algn="ctr"/>
          <a:endParaRPr lang="en-US" sz="1600"/>
        </a:p>
      </dgm:t>
    </dgm:pt>
    <dgm:pt modelId="{6E93AB7D-1E33-474B-B40F-021E4EC68B63}" type="sibTrans" cxnId="{F22C3840-B41E-4ECC-AD27-5B09C647AE5C}">
      <dgm:prSet/>
      <dgm:spPr/>
      <dgm:t>
        <a:bodyPr/>
        <a:lstStyle/>
        <a:p>
          <a:pPr algn="ctr"/>
          <a:endParaRPr lang="en-US" sz="1600"/>
        </a:p>
      </dgm:t>
    </dgm:pt>
    <dgm:pt modelId="{7B7CA202-E6FC-4D4E-8FBB-ED25297B632A}">
      <dgm:prSet phldrT="[نص]" custT="1"/>
      <dgm:spPr>
        <a:xfrm>
          <a:off x="0" y="283103"/>
          <a:ext cx="6170930" cy="239655"/>
        </a:xfrm>
        <a:solidFill>
          <a:srgbClr val="F79646">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lgn="ctr"/>
          <a:r>
            <a:rPr lang="en-US" sz="1600" b="0" i="0" u="none"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Directives are special instructions for the compiler. They can override a setting from the IDE.</a:t>
          </a:r>
          <a:endParaRPr lang="en-US" sz="1600" b="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gm:t>
    </dgm:pt>
    <dgm:pt modelId="{97BA8D31-0E8B-43AE-9C26-63B1907BCCE0}" type="parTrans" cxnId="{5F63F6F6-1620-4D39-A02E-008914311052}">
      <dgm:prSet/>
      <dgm:spPr/>
      <dgm:t>
        <a:bodyPr/>
        <a:lstStyle/>
        <a:p>
          <a:pPr algn="ctr"/>
          <a:endParaRPr lang="en-US" sz="1600"/>
        </a:p>
      </dgm:t>
    </dgm:pt>
    <dgm:pt modelId="{1E999CE3-AF54-4AB3-96C1-43600EA43742}" type="sibTrans" cxnId="{5F63F6F6-1620-4D39-A02E-008914311052}">
      <dgm:prSet/>
      <dgm:spPr/>
      <dgm:t>
        <a:bodyPr/>
        <a:lstStyle/>
        <a:p>
          <a:pPr algn="ctr"/>
          <a:endParaRPr lang="en-US" sz="1600"/>
        </a:p>
      </dgm:t>
    </dgm:pt>
    <dgm:pt modelId="{89A15383-097F-47ED-9EC2-B6B04B311F96}">
      <dgm:prSet phldrT="[نص]" custT="1"/>
      <dgm:spPr>
        <a:xfrm rot="10800000">
          <a:off x="0" y="795475"/>
          <a:ext cx="6170930" cy="801523"/>
        </a:xfrm>
        <a:solidFill>
          <a:srgbClr val="4BACC6">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r>
            <a:rPr lang="en-US" sz="2800" b="1" i="1" u="none" dirty="0" smtClean="0">
              <a:solidFill>
                <a:sysClr val="window" lastClr="FFFFFF"/>
              </a:solidFill>
              <a:effectLst>
                <a:outerShdw blurRad="38100" dist="38100" dir="2700000" algn="tl">
                  <a:srgbClr val="000000">
                    <a:alpha val="43137"/>
                  </a:srgbClr>
                </a:outerShdw>
              </a:effectLst>
              <a:latin typeface="Calibri"/>
              <a:ea typeface="+mn-ea"/>
              <a:cs typeface="+mn-cs"/>
            </a:rPr>
            <a:t>2- Configuration </a:t>
          </a:r>
          <a:endParaRPr lang="en-US" sz="2800" b="1" i="1" dirty="0">
            <a:solidFill>
              <a:sysClr val="window" lastClr="FFFFFF"/>
            </a:solidFill>
            <a:effectLst>
              <a:outerShdw blurRad="38100" dist="38100" dir="2700000" algn="tl">
                <a:srgbClr val="000000">
                  <a:alpha val="43137"/>
                </a:srgbClr>
              </a:outerShdw>
            </a:effectLst>
            <a:latin typeface="Calibri"/>
            <a:ea typeface="+mn-ea"/>
            <a:cs typeface="+mn-cs"/>
          </a:endParaRPr>
        </a:p>
      </dgm:t>
    </dgm:pt>
    <dgm:pt modelId="{2F80AB30-B7BC-4C7D-AB16-EFDEBA0A2479}" type="parTrans" cxnId="{C8CA69FB-848A-4AEF-BC64-47A01B164183}">
      <dgm:prSet/>
      <dgm:spPr/>
      <dgm:t>
        <a:bodyPr/>
        <a:lstStyle/>
        <a:p>
          <a:pPr algn="ctr"/>
          <a:endParaRPr lang="en-US" sz="1600"/>
        </a:p>
      </dgm:t>
    </dgm:pt>
    <dgm:pt modelId="{5F92F646-2945-45C4-93FE-3967FA5342BD}" type="sibTrans" cxnId="{C8CA69FB-848A-4AEF-BC64-47A01B164183}">
      <dgm:prSet/>
      <dgm:spPr/>
      <dgm:t>
        <a:bodyPr/>
        <a:lstStyle/>
        <a:p>
          <a:pPr algn="ctr"/>
          <a:endParaRPr lang="en-US" sz="1600"/>
        </a:p>
      </dgm:t>
    </dgm:pt>
    <dgm:pt modelId="{AB444C5F-59E9-45E7-8B1C-484B55BF97FD}">
      <dgm:prSet phldrT="[نص]" custT="1"/>
      <dgm:spPr>
        <a:xfrm>
          <a:off x="0" y="1065004"/>
          <a:ext cx="6170930" cy="239655"/>
        </a:xfrm>
        <a:solidFill>
          <a:srgbClr val="4BACC6">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lgn="ctr"/>
          <a:r>
            <a:rPr lang="en-US" sz="1600" b="0" i="0" u="none"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Configuration commands initialize the hardware to the desired state.</a:t>
          </a:r>
          <a:endParaRPr lang="en-US" sz="1600" b="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gm:t>
    </dgm:pt>
    <dgm:pt modelId="{2BE719CA-01BC-4199-BD3B-C5D743385EDF}" type="parTrans" cxnId="{2E7231DB-5694-4E74-A8CC-6E7D45744590}">
      <dgm:prSet/>
      <dgm:spPr/>
      <dgm:t>
        <a:bodyPr/>
        <a:lstStyle/>
        <a:p>
          <a:pPr algn="ctr"/>
          <a:endParaRPr lang="en-US" sz="1600"/>
        </a:p>
      </dgm:t>
    </dgm:pt>
    <dgm:pt modelId="{00026296-ED39-4E5E-A179-2FCF3D88E165}" type="sibTrans" cxnId="{2E7231DB-5694-4E74-A8CC-6E7D45744590}">
      <dgm:prSet/>
      <dgm:spPr/>
      <dgm:t>
        <a:bodyPr/>
        <a:lstStyle/>
        <a:p>
          <a:pPr algn="ctr"/>
          <a:endParaRPr lang="en-US" sz="1600"/>
        </a:p>
      </dgm:t>
    </dgm:pt>
    <dgm:pt modelId="{B5C613DF-DCC5-4BD7-BBAB-7021DD12B534}">
      <dgm:prSet phldrT="[نص]" custT="1"/>
      <dgm:spPr>
        <a:xfrm rot="10800000">
          <a:off x="0" y="1589181"/>
          <a:ext cx="6170930" cy="801523"/>
        </a:xfrm>
        <a:solidFill>
          <a:srgbClr val="8064A2">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r>
            <a:rPr lang="en-US" sz="2800" b="1" i="1" u="none" dirty="0" smtClean="0">
              <a:solidFill>
                <a:sysClr val="window" lastClr="FFFFFF"/>
              </a:solidFill>
              <a:effectLst>
                <a:outerShdw blurRad="38100" dist="38100" dir="2700000" algn="tl">
                  <a:srgbClr val="000000">
                    <a:alpha val="43137"/>
                  </a:srgbClr>
                </a:outerShdw>
              </a:effectLst>
              <a:latin typeface="Calibri"/>
              <a:ea typeface="+mn-ea"/>
              <a:cs typeface="+mn-cs"/>
            </a:rPr>
            <a:t>3- Variables</a:t>
          </a:r>
          <a:endParaRPr lang="en-US" sz="2800" b="1" i="1" dirty="0">
            <a:solidFill>
              <a:sysClr val="window" lastClr="FFFFFF"/>
            </a:solidFill>
            <a:effectLst>
              <a:outerShdw blurRad="38100" dist="38100" dir="2700000" algn="tl">
                <a:srgbClr val="000000">
                  <a:alpha val="43137"/>
                </a:srgbClr>
              </a:outerShdw>
            </a:effectLst>
            <a:latin typeface="Calibri"/>
            <a:ea typeface="+mn-ea"/>
            <a:cs typeface="+mn-cs"/>
          </a:endParaRPr>
        </a:p>
      </dgm:t>
    </dgm:pt>
    <dgm:pt modelId="{4C18A0D2-606A-4FDA-9D94-3D4192DFA3E7}" type="parTrans" cxnId="{BC73AE33-E26A-4BD5-85AD-F408823DF924}">
      <dgm:prSet/>
      <dgm:spPr/>
      <dgm:t>
        <a:bodyPr/>
        <a:lstStyle/>
        <a:p>
          <a:pPr algn="ctr"/>
          <a:endParaRPr lang="en-US" sz="1600"/>
        </a:p>
      </dgm:t>
    </dgm:pt>
    <dgm:pt modelId="{5CF75B6F-2771-4325-8D7D-B67B4A5BEAD0}" type="sibTrans" cxnId="{BC73AE33-E26A-4BD5-85AD-F408823DF924}">
      <dgm:prSet/>
      <dgm:spPr/>
      <dgm:t>
        <a:bodyPr/>
        <a:lstStyle/>
        <a:p>
          <a:pPr algn="ctr"/>
          <a:endParaRPr lang="en-US" sz="1600"/>
        </a:p>
      </dgm:t>
    </dgm:pt>
    <dgm:pt modelId="{5D7D5197-276C-4771-8F07-51A058AFE81A}">
      <dgm:prSet phldrT="[نص]" custT="1"/>
      <dgm:spPr>
        <a:xfrm>
          <a:off x="0" y="1870516"/>
          <a:ext cx="6170930" cy="239655"/>
        </a:xfrm>
        <a:solidFill>
          <a:srgbClr val="8064A2">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lgn="ctr"/>
          <a:r>
            <a:rPr lang="en-US" sz="1600" b="0" i="0" u="none"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Dimension all required variables.</a:t>
          </a:r>
          <a:endParaRPr lang="en-US" sz="1600" b="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gm:t>
    </dgm:pt>
    <dgm:pt modelId="{D372F225-6844-4D1B-958A-AD913537C298}" type="parTrans" cxnId="{C0406B71-FA25-41CA-A120-4875EA4FD881}">
      <dgm:prSet/>
      <dgm:spPr/>
      <dgm:t>
        <a:bodyPr/>
        <a:lstStyle/>
        <a:p>
          <a:pPr algn="ctr"/>
          <a:endParaRPr lang="en-US" sz="1600"/>
        </a:p>
      </dgm:t>
    </dgm:pt>
    <dgm:pt modelId="{318A0015-AF51-4D72-8A0A-41A1BA814886}" type="sibTrans" cxnId="{C0406B71-FA25-41CA-A120-4875EA4FD881}">
      <dgm:prSet/>
      <dgm:spPr/>
      <dgm:t>
        <a:bodyPr/>
        <a:lstStyle/>
        <a:p>
          <a:pPr algn="ctr"/>
          <a:endParaRPr lang="en-US" sz="1600"/>
        </a:p>
      </dgm:t>
    </dgm:pt>
    <dgm:pt modelId="{C0976AC0-B863-4BCE-8835-95A14B05154D}">
      <dgm:prSet phldrT="[نص]" custT="1"/>
      <dgm:spPr>
        <a:xfrm rot="10800000">
          <a:off x="0" y="2382888"/>
          <a:ext cx="6170930" cy="801523"/>
        </a:xfrm>
        <a:solidFill>
          <a:srgbClr val="9BBB59">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r>
            <a:rPr lang="en-US" sz="2800" b="1" i="1" u="none" dirty="0" smtClean="0">
              <a:solidFill>
                <a:sysClr val="window" lastClr="FFFFFF"/>
              </a:solidFill>
              <a:effectLst>
                <a:outerShdw blurRad="38100" dist="38100" dir="2700000" algn="tl">
                  <a:srgbClr val="000000">
                    <a:alpha val="43137"/>
                  </a:srgbClr>
                </a:outerShdw>
              </a:effectLst>
              <a:latin typeface="Calibri"/>
              <a:ea typeface="+mn-ea"/>
              <a:cs typeface="+mn-cs"/>
            </a:rPr>
            <a:t>4- Main Program</a:t>
          </a:r>
          <a:endParaRPr lang="en-US" sz="2800" b="1" i="1" dirty="0">
            <a:solidFill>
              <a:sysClr val="window" lastClr="FFFFFF"/>
            </a:solidFill>
            <a:effectLst>
              <a:outerShdw blurRad="38100" dist="38100" dir="2700000" algn="tl">
                <a:srgbClr val="000000">
                  <a:alpha val="43137"/>
                </a:srgbClr>
              </a:outerShdw>
            </a:effectLst>
            <a:latin typeface="Calibri"/>
            <a:ea typeface="+mn-ea"/>
            <a:cs typeface="+mn-cs"/>
          </a:endParaRPr>
        </a:p>
      </dgm:t>
    </dgm:pt>
    <dgm:pt modelId="{AE2260CE-9AB6-42F4-A7B6-51768884A2F5}" type="parTrans" cxnId="{780FBD81-94BB-415D-8C7D-2E39CC7ACF1C}">
      <dgm:prSet/>
      <dgm:spPr/>
      <dgm:t>
        <a:bodyPr/>
        <a:lstStyle/>
        <a:p>
          <a:pPr algn="ctr"/>
          <a:endParaRPr lang="en-US" sz="1600"/>
        </a:p>
      </dgm:t>
    </dgm:pt>
    <dgm:pt modelId="{058EADD4-0C3A-41CD-AA56-F258A5A68D39}" type="sibTrans" cxnId="{780FBD81-94BB-415D-8C7D-2E39CC7ACF1C}">
      <dgm:prSet/>
      <dgm:spPr/>
      <dgm:t>
        <a:bodyPr/>
        <a:lstStyle/>
        <a:p>
          <a:pPr algn="ctr"/>
          <a:endParaRPr lang="en-US" sz="1600"/>
        </a:p>
      </dgm:t>
    </dgm:pt>
    <dgm:pt modelId="{DA16FC0D-3966-497F-8A1C-A966750DC7C7}">
      <dgm:prSet phldrT="[نص]" custT="1"/>
      <dgm:spPr>
        <a:xfrm>
          <a:off x="0" y="3176594"/>
          <a:ext cx="6170930" cy="521146"/>
        </a:xfrm>
        <a:solidFill>
          <a:srgbClr val="C0504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r>
            <a:rPr lang="en-US" sz="2800" b="1" i="1" u="none" dirty="0" smtClean="0">
              <a:solidFill>
                <a:sysClr val="window" lastClr="FFFFFF"/>
              </a:solidFill>
              <a:effectLst>
                <a:outerShdw blurRad="38100" dist="38100" dir="2700000" algn="tl">
                  <a:srgbClr val="000000">
                    <a:alpha val="43137"/>
                  </a:srgbClr>
                </a:outerShdw>
              </a:effectLst>
              <a:latin typeface="Calibri"/>
              <a:ea typeface="+mn-ea"/>
              <a:cs typeface="+mn-cs"/>
            </a:rPr>
            <a:t>5- Sub Routines </a:t>
          </a:r>
          <a:endParaRPr lang="en-US" sz="2800" b="1" i="1" dirty="0">
            <a:solidFill>
              <a:sysClr val="window" lastClr="FFFFFF"/>
            </a:solidFill>
            <a:effectLst>
              <a:outerShdw blurRad="38100" dist="38100" dir="2700000" algn="tl">
                <a:srgbClr val="000000">
                  <a:alpha val="43137"/>
                </a:srgbClr>
              </a:outerShdw>
            </a:effectLst>
            <a:latin typeface="Calibri"/>
            <a:ea typeface="+mn-ea"/>
            <a:cs typeface="+mn-cs"/>
          </a:endParaRPr>
        </a:p>
      </dgm:t>
    </dgm:pt>
    <dgm:pt modelId="{6FE37506-DEC9-4DF6-87D2-6380334E13DC}" type="parTrans" cxnId="{BF8AD100-6318-4E49-9384-79F5A086C842}">
      <dgm:prSet/>
      <dgm:spPr/>
      <dgm:t>
        <a:bodyPr/>
        <a:lstStyle/>
        <a:p>
          <a:pPr algn="ctr"/>
          <a:endParaRPr lang="en-US" sz="1600"/>
        </a:p>
      </dgm:t>
    </dgm:pt>
    <dgm:pt modelId="{2789CE99-1078-49D0-9A68-5B375D764862}" type="sibTrans" cxnId="{BF8AD100-6318-4E49-9384-79F5A086C842}">
      <dgm:prSet/>
      <dgm:spPr/>
      <dgm:t>
        <a:bodyPr/>
        <a:lstStyle/>
        <a:p>
          <a:pPr algn="ctr"/>
          <a:endParaRPr lang="en-US" sz="1600"/>
        </a:p>
      </dgm:t>
    </dgm:pt>
    <dgm:pt modelId="{F85E365D-C022-4151-8B30-5F33BCC37DE7}">
      <dgm:prSet custT="1"/>
      <dgm:spPr>
        <a:xfrm>
          <a:off x="0" y="2664223"/>
          <a:ext cx="6170930" cy="239655"/>
        </a:xfrm>
        <a:solidFill>
          <a:srgbClr val="9BBB59">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lgn="ctr"/>
          <a:r>
            <a:rPr lang="en-US" sz="1600" b="0"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Contains all executive instructions such as: Mathematical Instruction. </a:t>
          </a:r>
          <a:endParaRPr lang="en-US" sz="1600" b="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gm:t>
    </dgm:pt>
    <dgm:pt modelId="{0183CFCF-D862-4076-B913-CFD88D554C33}" type="sibTrans" cxnId="{BB34841F-73C1-4C7F-9D85-47726D8D68A6}">
      <dgm:prSet/>
      <dgm:spPr/>
      <dgm:t>
        <a:bodyPr/>
        <a:lstStyle/>
        <a:p>
          <a:pPr algn="ctr"/>
          <a:endParaRPr lang="en-US" sz="1600"/>
        </a:p>
      </dgm:t>
    </dgm:pt>
    <dgm:pt modelId="{CF5FE28E-01FC-4756-9A19-6C1442249602}" type="parTrans" cxnId="{BB34841F-73C1-4C7F-9D85-47726D8D68A6}">
      <dgm:prSet/>
      <dgm:spPr/>
      <dgm:t>
        <a:bodyPr/>
        <a:lstStyle/>
        <a:p>
          <a:pPr algn="ctr"/>
          <a:endParaRPr lang="en-US" sz="1600"/>
        </a:p>
      </dgm:t>
    </dgm:pt>
    <dgm:pt modelId="{50B56B18-B4EA-4086-861C-8EF38C9E55A9}">
      <dgm:prSet custT="1"/>
      <dgm:spPr>
        <a:xfrm>
          <a:off x="0" y="3447591"/>
          <a:ext cx="6170930" cy="239727"/>
        </a:xfrm>
        <a:solidFill>
          <a:srgbClr val="C0504D">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lgn="ctr"/>
          <a:r>
            <a:rPr lang="en-US" sz="1600" b="0"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They are sub programs or </a:t>
          </a:r>
          <a:r>
            <a:rPr lang="en-US" sz="1600" b="0" i="0" u="none"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sub procedures, call from the main program</a:t>
          </a:r>
          <a:endParaRPr lang="en-US" sz="1600" b="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gm:t>
    </dgm:pt>
    <dgm:pt modelId="{B1BA014C-A519-4B67-B0A1-0E940C1260E9}" type="parTrans" cxnId="{75281CDB-CAEC-41B8-9E58-541B21F6B9FD}">
      <dgm:prSet/>
      <dgm:spPr/>
      <dgm:t>
        <a:bodyPr/>
        <a:lstStyle/>
        <a:p>
          <a:pPr algn="ctr"/>
          <a:endParaRPr lang="en-US" sz="1600"/>
        </a:p>
      </dgm:t>
    </dgm:pt>
    <dgm:pt modelId="{8775C6FA-7844-4D0B-A753-D651E7A7A9B6}" type="sibTrans" cxnId="{75281CDB-CAEC-41B8-9E58-541B21F6B9FD}">
      <dgm:prSet/>
      <dgm:spPr/>
      <dgm:t>
        <a:bodyPr/>
        <a:lstStyle/>
        <a:p>
          <a:pPr algn="ctr"/>
          <a:endParaRPr lang="en-US" sz="1600"/>
        </a:p>
      </dgm:t>
    </dgm:pt>
    <dgm:pt modelId="{D93E0C5B-5636-4EA7-B369-7F67EEBE8611}" type="pres">
      <dgm:prSet presAssocID="{41FDE158-2A58-46D0-9812-DE08E4B67BE8}" presName="Name0" presStyleCnt="0">
        <dgm:presLayoutVars>
          <dgm:dir/>
          <dgm:animLvl val="lvl"/>
          <dgm:resizeHandles val="exact"/>
        </dgm:presLayoutVars>
      </dgm:prSet>
      <dgm:spPr/>
      <dgm:t>
        <a:bodyPr/>
        <a:lstStyle/>
        <a:p>
          <a:pPr rtl="1"/>
          <a:endParaRPr lang="ar-SY"/>
        </a:p>
      </dgm:t>
    </dgm:pt>
    <dgm:pt modelId="{2A09BF2F-D150-4C4B-931A-0E63122E9843}" type="pres">
      <dgm:prSet presAssocID="{DA16FC0D-3966-497F-8A1C-A966750DC7C7}" presName="boxAndChildren" presStyleCnt="0"/>
      <dgm:spPr/>
    </dgm:pt>
    <dgm:pt modelId="{88FC5A38-736C-4012-85A4-209493D1727F}" type="pres">
      <dgm:prSet presAssocID="{DA16FC0D-3966-497F-8A1C-A966750DC7C7}" presName="parentTextBox" presStyleLbl="node1" presStyleIdx="0" presStyleCnt="5" custLinFactNeighborY="79376"/>
      <dgm:spPr>
        <a:prstGeom prst="rect">
          <a:avLst/>
        </a:prstGeom>
      </dgm:spPr>
      <dgm:t>
        <a:bodyPr/>
        <a:lstStyle/>
        <a:p>
          <a:endParaRPr lang="en-US"/>
        </a:p>
      </dgm:t>
    </dgm:pt>
    <dgm:pt modelId="{F78ACA05-7A16-48D1-97BC-DBF372096175}" type="pres">
      <dgm:prSet presAssocID="{DA16FC0D-3966-497F-8A1C-A966750DC7C7}" presName="entireBox" presStyleLbl="node1" presStyleIdx="0" presStyleCnt="5"/>
      <dgm:spPr/>
      <dgm:t>
        <a:bodyPr/>
        <a:lstStyle/>
        <a:p>
          <a:pPr rtl="1"/>
          <a:endParaRPr lang="ar-SY"/>
        </a:p>
      </dgm:t>
    </dgm:pt>
    <dgm:pt modelId="{082422DD-4F8E-4444-9E5C-A5D2C0B67102}" type="pres">
      <dgm:prSet presAssocID="{DA16FC0D-3966-497F-8A1C-A966750DC7C7}" presName="descendantBox" presStyleCnt="0"/>
      <dgm:spPr/>
    </dgm:pt>
    <dgm:pt modelId="{718355EF-D99E-4CF3-98BC-F16B1796F536}" type="pres">
      <dgm:prSet presAssocID="{50B56B18-B4EA-4086-861C-8EF38C9E55A9}" presName="childTextBox" presStyleLbl="fgAccFollowNode1" presStyleIdx="0" presStyleCnt="5">
        <dgm:presLayoutVars>
          <dgm:bulletEnabled val="1"/>
        </dgm:presLayoutVars>
      </dgm:prSet>
      <dgm:spPr>
        <a:prstGeom prst="rect">
          <a:avLst/>
        </a:prstGeom>
      </dgm:spPr>
      <dgm:t>
        <a:bodyPr/>
        <a:lstStyle/>
        <a:p>
          <a:endParaRPr lang="en-US"/>
        </a:p>
      </dgm:t>
    </dgm:pt>
    <dgm:pt modelId="{33A623BD-CFEA-4604-9E61-C44EEA0987D3}" type="pres">
      <dgm:prSet presAssocID="{058EADD4-0C3A-41CD-AA56-F258A5A68D39}" presName="sp" presStyleCnt="0"/>
      <dgm:spPr/>
    </dgm:pt>
    <dgm:pt modelId="{749326FF-DB6E-494F-A103-CBB31531FC56}" type="pres">
      <dgm:prSet presAssocID="{C0976AC0-B863-4BCE-8835-95A14B05154D}" presName="arrowAndChildren" presStyleCnt="0"/>
      <dgm:spPr/>
    </dgm:pt>
    <dgm:pt modelId="{803A3163-E83E-4CAC-9E63-E72D25735D88}" type="pres">
      <dgm:prSet presAssocID="{C0976AC0-B863-4BCE-8835-95A14B05154D}" presName="parentTextArrow" presStyleLbl="node1" presStyleIdx="0" presStyleCnt="5"/>
      <dgm:spPr>
        <a:prstGeom prst="upArrowCallout">
          <a:avLst/>
        </a:prstGeom>
      </dgm:spPr>
      <dgm:t>
        <a:bodyPr/>
        <a:lstStyle/>
        <a:p>
          <a:endParaRPr lang="en-US"/>
        </a:p>
      </dgm:t>
    </dgm:pt>
    <dgm:pt modelId="{7D104CD6-DCFF-4B3D-B1B3-C048AF0C50E3}" type="pres">
      <dgm:prSet presAssocID="{C0976AC0-B863-4BCE-8835-95A14B05154D}" presName="arrow" presStyleLbl="node1" presStyleIdx="1" presStyleCnt="5"/>
      <dgm:spPr/>
      <dgm:t>
        <a:bodyPr/>
        <a:lstStyle/>
        <a:p>
          <a:pPr rtl="1"/>
          <a:endParaRPr lang="ar-SY"/>
        </a:p>
      </dgm:t>
    </dgm:pt>
    <dgm:pt modelId="{D90CC47B-7244-4361-AAC2-CBD5A04BDD44}" type="pres">
      <dgm:prSet presAssocID="{C0976AC0-B863-4BCE-8835-95A14B05154D}" presName="descendantArrow" presStyleCnt="0"/>
      <dgm:spPr/>
    </dgm:pt>
    <dgm:pt modelId="{E21693F5-E057-4038-82B9-A7F0084F8B0E}" type="pres">
      <dgm:prSet presAssocID="{F85E365D-C022-4151-8B30-5F33BCC37DE7}" presName="childTextArrow" presStyleLbl="fgAccFollowNode1" presStyleIdx="1" presStyleCnt="5">
        <dgm:presLayoutVars>
          <dgm:bulletEnabled val="1"/>
        </dgm:presLayoutVars>
      </dgm:prSet>
      <dgm:spPr>
        <a:prstGeom prst="rect">
          <a:avLst/>
        </a:prstGeom>
      </dgm:spPr>
      <dgm:t>
        <a:bodyPr/>
        <a:lstStyle/>
        <a:p>
          <a:endParaRPr lang="en-US"/>
        </a:p>
      </dgm:t>
    </dgm:pt>
    <dgm:pt modelId="{4E7DC5E9-D9F4-4B3A-8FF4-31F0CEAD5A22}" type="pres">
      <dgm:prSet presAssocID="{5CF75B6F-2771-4325-8D7D-B67B4A5BEAD0}" presName="sp" presStyleCnt="0"/>
      <dgm:spPr/>
    </dgm:pt>
    <dgm:pt modelId="{45D7C6B2-C6DB-48D5-A7B0-2AD209CE63A0}" type="pres">
      <dgm:prSet presAssocID="{B5C613DF-DCC5-4BD7-BBAB-7021DD12B534}" presName="arrowAndChildren" presStyleCnt="0"/>
      <dgm:spPr/>
    </dgm:pt>
    <dgm:pt modelId="{F773CF52-42CD-47CF-B576-2CFFD9E1BC60}" type="pres">
      <dgm:prSet presAssocID="{B5C613DF-DCC5-4BD7-BBAB-7021DD12B534}" presName="parentTextArrow" presStyleLbl="node1" presStyleIdx="1" presStyleCnt="5"/>
      <dgm:spPr>
        <a:prstGeom prst="upArrowCallout">
          <a:avLst/>
        </a:prstGeom>
      </dgm:spPr>
      <dgm:t>
        <a:bodyPr/>
        <a:lstStyle/>
        <a:p>
          <a:pPr rtl="1"/>
          <a:endParaRPr lang="ar-SY"/>
        </a:p>
      </dgm:t>
    </dgm:pt>
    <dgm:pt modelId="{9777DA94-6857-486A-9A7A-4D95E0636C07}" type="pres">
      <dgm:prSet presAssocID="{B5C613DF-DCC5-4BD7-BBAB-7021DD12B534}" presName="arrow" presStyleLbl="node1" presStyleIdx="2" presStyleCnt="5"/>
      <dgm:spPr/>
      <dgm:t>
        <a:bodyPr/>
        <a:lstStyle/>
        <a:p>
          <a:pPr rtl="1"/>
          <a:endParaRPr lang="ar-SY"/>
        </a:p>
      </dgm:t>
    </dgm:pt>
    <dgm:pt modelId="{48237B06-1A79-438E-83BD-98DD026BA721}" type="pres">
      <dgm:prSet presAssocID="{B5C613DF-DCC5-4BD7-BBAB-7021DD12B534}" presName="descendantArrow" presStyleCnt="0"/>
      <dgm:spPr/>
    </dgm:pt>
    <dgm:pt modelId="{132C1D8F-0B87-407F-A59A-0424101A2906}" type="pres">
      <dgm:prSet presAssocID="{5D7D5197-276C-4771-8F07-51A058AFE81A}" presName="childTextArrow" presStyleLbl="fgAccFollowNode1" presStyleIdx="2" presStyleCnt="5">
        <dgm:presLayoutVars>
          <dgm:bulletEnabled val="1"/>
        </dgm:presLayoutVars>
      </dgm:prSet>
      <dgm:spPr>
        <a:prstGeom prst="rect">
          <a:avLst/>
        </a:prstGeom>
      </dgm:spPr>
      <dgm:t>
        <a:bodyPr/>
        <a:lstStyle/>
        <a:p>
          <a:pPr rtl="1"/>
          <a:endParaRPr lang="ar-SY"/>
        </a:p>
      </dgm:t>
    </dgm:pt>
    <dgm:pt modelId="{9DA34D6C-53E4-4A86-86F8-53F322DA09C7}" type="pres">
      <dgm:prSet presAssocID="{5F92F646-2945-45C4-93FE-3967FA5342BD}" presName="sp" presStyleCnt="0"/>
      <dgm:spPr/>
    </dgm:pt>
    <dgm:pt modelId="{1649DCFD-EA6A-4038-B8A8-21604F33429B}" type="pres">
      <dgm:prSet presAssocID="{89A15383-097F-47ED-9EC2-B6B04B311F96}" presName="arrowAndChildren" presStyleCnt="0"/>
      <dgm:spPr/>
    </dgm:pt>
    <dgm:pt modelId="{DA31C33C-68E4-4067-A2A8-F7D1A8A59DC2}" type="pres">
      <dgm:prSet presAssocID="{89A15383-097F-47ED-9EC2-B6B04B311F96}" presName="parentTextArrow" presStyleLbl="node1" presStyleIdx="2" presStyleCnt="5"/>
      <dgm:spPr>
        <a:prstGeom prst="upArrowCallout">
          <a:avLst/>
        </a:prstGeom>
      </dgm:spPr>
      <dgm:t>
        <a:bodyPr/>
        <a:lstStyle/>
        <a:p>
          <a:endParaRPr lang="en-US"/>
        </a:p>
      </dgm:t>
    </dgm:pt>
    <dgm:pt modelId="{5E87BCAE-C897-408E-B6DA-3508B293E3C1}" type="pres">
      <dgm:prSet presAssocID="{89A15383-097F-47ED-9EC2-B6B04B311F96}" presName="arrow" presStyleLbl="node1" presStyleIdx="3" presStyleCnt="5"/>
      <dgm:spPr/>
      <dgm:t>
        <a:bodyPr/>
        <a:lstStyle/>
        <a:p>
          <a:endParaRPr lang="en-US"/>
        </a:p>
      </dgm:t>
    </dgm:pt>
    <dgm:pt modelId="{0DB8D559-1708-4AF8-99AE-6A0E826A3D69}" type="pres">
      <dgm:prSet presAssocID="{89A15383-097F-47ED-9EC2-B6B04B311F96}" presName="descendantArrow" presStyleCnt="0"/>
      <dgm:spPr/>
    </dgm:pt>
    <dgm:pt modelId="{0796A5B3-1D28-43DA-85BE-E552251887C2}" type="pres">
      <dgm:prSet presAssocID="{AB444C5F-59E9-45E7-8B1C-484B55BF97FD}" presName="childTextArrow" presStyleLbl="fgAccFollowNode1" presStyleIdx="3" presStyleCnt="5" custLinFactNeighborY="-4926">
        <dgm:presLayoutVars>
          <dgm:bulletEnabled val="1"/>
        </dgm:presLayoutVars>
      </dgm:prSet>
      <dgm:spPr>
        <a:prstGeom prst="rect">
          <a:avLst/>
        </a:prstGeom>
      </dgm:spPr>
      <dgm:t>
        <a:bodyPr/>
        <a:lstStyle/>
        <a:p>
          <a:endParaRPr lang="en-US"/>
        </a:p>
      </dgm:t>
    </dgm:pt>
    <dgm:pt modelId="{F205AC93-261D-4292-9B1E-B9BD734F0F14}" type="pres">
      <dgm:prSet presAssocID="{6E93AB7D-1E33-474B-B40F-021E4EC68B63}" presName="sp" presStyleCnt="0"/>
      <dgm:spPr/>
    </dgm:pt>
    <dgm:pt modelId="{22D9DF52-BEEC-45F5-BDA2-CD275E1F1827}" type="pres">
      <dgm:prSet presAssocID="{36FBAAA7-BAC4-41F5-B7B3-4853ED5AB807}" presName="arrowAndChildren" presStyleCnt="0"/>
      <dgm:spPr/>
    </dgm:pt>
    <dgm:pt modelId="{2C1A03B5-84AE-4FE2-89E7-E864B0C77A9D}" type="pres">
      <dgm:prSet presAssocID="{36FBAAA7-BAC4-41F5-B7B3-4853ED5AB807}" presName="parentTextArrow" presStyleLbl="node1" presStyleIdx="3" presStyleCnt="5"/>
      <dgm:spPr>
        <a:prstGeom prst="upArrowCallout">
          <a:avLst/>
        </a:prstGeom>
      </dgm:spPr>
      <dgm:t>
        <a:bodyPr/>
        <a:lstStyle/>
        <a:p>
          <a:endParaRPr lang="en-US"/>
        </a:p>
      </dgm:t>
    </dgm:pt>
    <dgm:pt modelId="{59E73F70-DAFD-4DB3-AB3F-AE7BBB22023F}" type="pres">
      <dgm:prSet presAssocID="{36FBAAA7-BAC4-41F5-B7B3-4853ED5AB807}" presName="arrow" presStyleLbl="node1" presStyleIdx="4" presStyleCnt="5"/>
      <dgm:spPr/>
      <dgm:t>
        <a:bodyPr/>
        <a:lstStyle/>
        <a:p>
          <a:endParaRPr lang="en-US"/>
        </a:p>
      </dgm:t>
    </dgm:pt>
    <dgm:pt modelId="{69EA245E-A3CA-4AEE-A9F5-A07CB873FC29}" type="pres">
      <dgm:prSet presAssocID="{36FBAAA7-BAC4-41F5-B7B3-4853ED5AB807}" presName="descendantArrow" presStyleCnt="0"/>
      <dgm:spPr/>
    </dgm:pt>
    <dgm:pt modelId="{C15CD1FE-7A00-42EC-B9A3-43DBEDD714DD}" type="pres">
      <dgm:prSet presAssocID="{7B7CA202-E6FC-4D4E-8FBB-ED25297B632A}" presName="childTextArrow" presStyleLbl="fgAccFollowNode1" presStyleIdx="4" presStyleCnt="5">
        <dgm:presLayoutVars>
          <dgm:bulletEnabled val="1"/>
        </dgm:presLayoutVars>
      </dgm:prSet>
      <dgm:spPr>
        <a:prstGeom prst="rect">
          <a:avLst/>
        </a:prstGeom>
      </dgm:spPr>
      <dgm:t>
        <a:bodyPr/>
        <a:lstStyle/>
        <a:p>
          <a:endParaRPr lang="en-US"/>
        </a:p>
      </dgm:t>
    </dgm:pt>
  </dgm:ptLst>
  <dgm:cxnLst>
    <dgm:cxn modelId="{A9569097-ED8F-460D-971B-5184D82BD80D}" type="presOf" srcId="{C0976AC0-B863-4BCE-8835-95A14B05154D}" destId="{7D104CD6-DCFF-4B3D-B1B3-C048AF0C50E3}" srcOrd="1" destOrd="0" presId="urn:microsoft.com/office/officeart/2005/8/layout/process4"/>
    <dgm:cxn modelId="{1FB6DCC5-C7FD-4F1E-8619-55E1B8F75137}" type="presOf" srcId="{5D7D5197-276C-4771-8F07-51A058AFE81A}" destId="{132C1D8F-0B87-407F-A59A-0424101A2906}" srcOrd="0" destOrd="0" presId="urn:microsoft.com/office/officeart/2005/8/layout/process4"/>
    <dgm:cxn modelId="{C8CA69FB-848A-4AEF-BC64-47A01B164183}" srcId="{41FDE158-2A58-46D0-9812-DE08E4B67BE8}" destId="{89A15383-097F-47ED-9EC2-B6B04B311F96}" srcOrd="1" destOrd="0" parTransId="{2F80AB30-B7BC-4C7D-AB16-EFDEBA0A2479}" sibTransId="{5F92F646-2945-45C4-93FE-3967FA5342BD}"/>
    <dgm:cxn modelId="{2E7231DB-5694-4E74-A8CC-6E7D45744590}" srcId="{89A15383-097F-47ED-9EC2-B6B04B311F96}" destId="{AB444C5F-59E9-45E7-8B1C-484B55BF97FD}" srcOrd="0" destOrd="0" parTransId="{2BE719CA-01BC-4199-BD3B-C5D743385EDF}" sibTransId="{00026296-ED39-4E5E-A179-2FCF3D88E165}"/>
    <dgm:cxn modelId="{5F63F6F6-1620-4D39-A02E-008914311052}" srcId="{36FBAAA7-BAC4-41F5-B7B3-4853ED5AB807}" destId="{7B7CA202-E6FC-4D4E-8FBB-ED25297B632A}" srcOrd="0" destOrd="0" parTransId="{97BA8D31-0E8B-43AE-9C26-63B1907BCCE0}" sibTransId="{1E999CE3-AF54-4AB3-96C1-43600EA43742}"/>
    <dgm:cxn modelId="{75281CDB-CAEC-41B8-9E58-541B21F6B9FD}" srcId="{DA16FC0D-3966-497F-8A1C-A966750DC7C7}" destId="{50B56B18-B4EA-4086-861C-8EF38C9E55A9}" srcOrd="0" destOrd="0" parTransId="{B1BA014C-A519-4B67-B0A1-0E940C1260E9}" sibTransId="{8775C6FA-7844-4D0B-A753-D651E7A7A9B6}"/>
    <dgm:cxn modelId="{BB34841F-73C1-4C7F-9D85-47726D8D68A6}" srcId="{C0976AC0-B863-4BCE-8835-95A14B05154D}" destId="{F85E365D-C022-4151-8B30-5F33BCC37DE7}" srcOrd="0" destOrd="0" parTransId="{CF5FE28E-01FC-4756-9A19-6C1442249602}" sibTransId="{0183CFCF-D862-4076-B913-CFD88D554C33}"/>
    <dgm:cxn modelId="{F22C3840-B41E-4ECC-AD27-5B09C647AE5C}" srcId="{41FDE158-2A58-46D0-9812-DE08E4B67BE8}" destId="{36FBAAA7-BAC4-41F5-B7B3-4853ED5AB807}" srcOrd="0" destOrd="0" parTransId="{FE8754D4-88E6-4322-8E7E-16B55604E065}" sibTransId="{6E93AB7D-1E33-474B-B40F-021E4EC68B63}"/>
    <dgm:cxn modelId="{9C869504-F0FB-49D2-8C76-67AF46F7CBA6}" type="presOf" srcId="{41FDE158-2A58-46D0-9812-DE08E4B67BE8}" destId="{D93E0C5B-5636-4EA7-B369-7F67EEBE8611}" srcOrd="0" destOrd="0" presId="urn:microsoft.com/office/officeart/2005/8/layout/process4"/>
    <dgm:cxn modelId="{8FE1F532-D75D-46CA-8FC6-2201459A3D8C}" type="presOf" srcId="{36FBAAA7-BAC4-41F5-B7B3-4853ED5AB807}" destId="{59E73F70-DAFD-4DB3-AB3F-AE7BBB22023F}" srcOrd="1" destOrd="0" presId="urn:microsoft.com/office/officeart/2005/8/layout/process4"/>
    <dgm:cxn modelId="{BF8AD100-6318-4E49-9384-79F5A086C842}" srcId="{41FDE158-2A58-46D0-9812-DE08E4B67BE8}" destId="{DA16FC0D-3966-497F-8A1C-A966750DC7C7}" srcOrd="4" destOrd="0" parTransId="{6FE37506-DEC9-4DF6-87D2-6380334E13DC}" sibTransId="{2789CE99-1078-49D0-9A68-5B375D764862}"/>
    <dgm:cxn modelId="{B60B7186-2CFC-4322-87FF-DF641C9B7C2A}" type="presOf" srcId="{DA16FC0D-3966-497F-8A1C-A966750DC7C7}" destId="{F78ACA05-7A16-48D1-97BC-DBF372096175}" srcOrd="1" destOrd="0" presId="urn:microsoft.com/office/officeart/2005/8/layout/process4"/>
    <dgm:cxn modelId="{A03F80FE-EB44-48C3-BA87-48A73BC4E77F}" type="presOf" srcId="{DA16FC0D-3966-497F-8A1C-A966750DC7C7}" destId="{88FC5A38-736C-4012-85A4-209493D1727F}" srcOrd="0" destOrd="0" presId="urn:microsoft.com/office/officeart/2005/8/layout/process4"/>
    <dgm:cxn modelId="{6EB6A9BA-18AF-4521-AC3A-1F0E7EAA0675}" type="presOf" srcId="{B5C613DF-DCC5-4BD7-BBAB-7021DD12B534}" destId="{F773CF52-42CD-47CF-B576-2CFFD9E1BC60}" srcOrd="0" destOrd="0" presId="urn:microsoft.com/office/officeart/2005/8/layout/process4"/>
    <dgm:cxn modelId="{BC73AE33-E26A-4BD5-85AD-F408823DF924}" srcId="{41FDE158-2A58-46D0-9812-DE08E4B67BE8}" destId="{B5C613DF-DCC5-4BD7-BBAB-7021DD12B534}" srcOrd="2" destOrd="0" parTransId="{4C18A0D2-606A-4FDA-9D94-3D4192DFA3E7}" sibTransId="{5CF75B6F-2771-4325-8D7D-B67B4A5BEAD0}"/>
    <dgm:cxn modelId="{42001A8A-E43B-4657-83F9-CFD546A8F84B}" type="presOf" srcId="{F85E365D-C022-4151-8B30-5F33BCC37DE7}" destId="{E21693F5-E057-4038-82B9-A7F0084F8B0E}" srcOrd="0" destOrd="0" presId="urn:microsoft.com/office/officeart/2005/8/layout/process4"/>
    <dgm:cxn modelId="{BD64077E-4BAE-4F6C-BA0B-0A6B1F5A2EA7}" type="presOf" srcId="{C0976AC0-B863-4BCE-8835-95A14B05154D}" destId="{803A3163-E83E-4CAC-9E63-E72D25735D88}" srcOrd="0" destOrd="0" presId="urn:microsoft.com/office/officeart/2005/8/layout/process4"/>
    <dgm:cxn modelId="{6138E5EE-5907-4E3A-B459-AF6301E50C10}" type="presOf" srcId="{89A15383-097F-47ED-9EC2-B6B04B311F96}" destId="{DA31C33C-68E4-4067-A2A8-F7D1A8A59DC2}" srcOrd="0" destOrd="0" presId="urn:microsoft.com/office/officeart/2005/8/layout/process4"/>
    <dgm:cxn modelId="{13070EAF-523B-4212-AE12-CE481D98D6EA}" type="presOf" srcId="{AB444C5F-59E9-45E7-8B1C-484B55BF97FD}" destId="{0796A5B3-1D28-43DA-85BE-E552251887C2}" srcOrd="0" destOrd="0" presId="urn:microsoft.com/office/officeart/2005/8/layout/process4"/>
    <dgm:cxn modelId="{8C6C8FA0-0EAE-483B-9FC4-60BDAB485026}" type="presOf" srcId="{36FBAAA7-BAC4-41F5-B7B3-4853ED5AB807}" destId="{2C1A03B5-84AE-4FE2-89E7-E864B0C77A9D}" srcOrd="0" destOrd="0" presId="urn:microsoft.com/office/officeart/2005/8/layout/process4"/>
    <dgm:cxn modelId="{0736F5F4-8FE3-4BEF-A2F0-736B6E073256}" type="presOf" srcId="{7B7CA202-E6FC-4D4E-8FBB-ED25297B632A}" destId="{C15CD1FE-7A00-42EC-B9A3-43DBEDD714DD}" srcOrd="0" destOrd="0" presId="urn:microsoft.com/office/officeart/2005/8/layout/process4"/>
    <dgm:cxn modelId="{9C6734B6-73D1-4D70-A26E-E114201959DB}" type="presOf" srcId="{50B56B18-B4EA-4086-861C-8EF38C9E55A9}" destId="{718355EF-D99E-4CF3-98BC-F16B1796F536}" srcOrd="0" destOrd="0" presId="urn:microsoft.com/office/officeart/2005/8/layout/process4"/>
    <dgm:cxn modelId="{183604FC-10A6-4F9A-A9AA-ADF45F17AEBF}" type="presOf" srcId="{B5C613DF-DCC5-4BD7-BBAB-7021DD12B534}" destId="{9777DA94-6857-486A-9A7A-4D95E0636C07}" srcOrd="1" destOrd="0" presId="urn:microsoft.com/office/officeart/2005/8/layout/process4"/>
    <dgm:cxn modelId="{780FBD81-94BB-415D-8C7D-2E39CC7ACF1C}" srcId="{41FDE158-2A58-46D0-9812-DE08E4B67BE8}" destId="{C0976AC0-B863-4BCE-8835-95A14B05154D}" srcOrd="3" destOrd="0" parTransId="{AE2260CE-9AB6-42F4-A7B6-51768884A2F5}" sibTransId="{058EADD4-0C3A-41CD-AA56-F258A5A68D39}"/>
    <dgm:cxn modelId="{C0406B71-FA25-41CA-A120-4875EA4FD881}" srcId="{B5C613DF-DCC5-4BD7-BBAB-7021DD12B534}" destId="{5D7D5197-276C-4771-8F07-51A058AFE81A}" srcOrd="0" destOrd="0" parTransId="{D372F225-6844-4D1B-958A-AD913537C298}" sibTransId="{318A0015-AF51-4D72-8A0A-41A1BA814886}"/>
    <dgm:cxn modelId="{CBD9691A-0056-4411-8E1F-3B574DC99CCE}" type="presOf" srcId="{89A15383-097F-47ED-9EC2-B6B04B311F96}" destId="{5E87BCAE-C897-408E-B6DA-3508B293E3C1}" srcOrd="1" destOrd="0" presId="urn:microsoft.com/office/officeart/2005/8/layout/process4"/>
    <dgm:cxn modelId="{937EFBF7-2D5F-44F7-9D64-A43E428EA02C}" type="presParOf" srcId="{D93E0C5B-5636-4EA7-B369-7F67EEBE8611}" destId="{2A09BF2F-D150-4C4B-931A-0E63122E9843}" srcOrd="0" destOrd="0" presId="urn:microsoft.com/office/officeart/2005/8/layout/process4"/>
    <dgm:cxn modelId="{AC868F74-9E63-4295-A579-94E3A61008A8}" type="presParOf" srcId="{2A09BF2F-D150-4C4B-931A-0E63122E9843}" destId="{88FC5A38-736C-4012-85A4-209493D1727F}" srcOrd="0" destOrd="0" presId="urn:microsoft.com/office/officeart/2005/8/layout/process4"/>
    <dgm:cxn modelId="{933195E7-EDCC-4AD3-8386-8E8AE126B64E}" type="presParOf" srcId="{2A09BF2F-D150-4C4B-931A-0E63122E9843}" destId="{F78ACA05-7A16-48D1-97BC-DBF372096175}" srcOrd="1" destOrd="0" presId="urn:microsoft.com/office/officeart/2005/8/layout/process4"/>
    <dgm:cxn modelId="{22AF6335-2750-443E-BAF0-B55300EA1553}" type="presParOf" srcId="{2A09BF2F-D150-4C4B-931A-0E63122E9843}" destId="{082422DD-4F8E-4444-9E5C-A5D2C0B67102}" srcOrd="2" destOrd="0" presId="urn:microsoft.com/office/officeart/2005/8/layout/process4"/>
    <dgm:cxn modelId="{C8094277-05E5-40D3-8D46-A333ED8442BC}" type="presParOf" srcId="{082422DD-4F8E-4444-9E5C-A5D2C0B67102}" destId="{718355EF-D99E-4CF3-98BC-F16B1796F536}" srcOrd="0" destOrd="0" presId="urn:microsoft.com/office/officeart/2005/8/layout/process4"/>
    <dgm:cxn modelId="{B0D7F8EE-2827-463D-9624-A12E51D08013}" type="presParOf" srcId="{D93E0C5B-5636-4EA7-B369-7F67EEBE8611}" destId="{33A623BD-CFEA-4604-9E61-C44EEA0987D3}" srcOrd="1" destOrd="0" presId="urn:microsoft.com/office/officeart/2005/8/layout/process4"/>
    <dgm:cxn modelId="{C5052A8A-2B73-4A62-8823-B262E9C024F3}" type="presParOf" srcId="{D93E0C5B-5636-4EA7-B369-7F67EEBE8611}" destId="{749326FF-DB6E-494F-A103-CBB31531FC56}" srcOrd="2" destOrd="0" presId="urn:microsoft.com/office/officeart/2005/8/layout/process4"/>
    <dgm:cxn modelId="{DD4225E8-93A9-40F0-B1D0-CF131F63263E}" type="presParOf" srcId="{749326FF-DB6E-494F-A103-CBB31531FC56}" destId="{803A3163-E83E-4CAC-9E63-E72D25735D88}" srcOrd="0" destOrd="0" presId="urn:microsoft.com/office/officeart/2005/8/layout/process4"/>
    <dgm:cxn modelId="{986A9191-B301-4BA0-9C85-F15E9BB90D48}" type="presParOf" srcId="{749326FF-DB6E-494F-A103-CBB31531FC56}" destId="{7D104CD6-DCFF-4B3D-B1B3-C048AF0C50E3}" srcOrd="1" destOrd="0" presId="urn:microsoft.com/office/officeart/2005/8/layout/process4"/>
    <dgm:cxn modelId="{D6580D73-3602-42B5-A602-32665C355F28}" type="presParOf" srcId="{749326FF-DB6E-494F-A103-CBB31531FC56}" destId="{D90CC47B-7244-4361-AAC2-CBD5A04BDD44}" srcOrd="2" destOrd="0" presId="urn:microsoft.com/office/officeart/2005/8/layout/process4"/>
    <dgm:cxn modelId="{DAC9DFBF-15CF-40AD-9919-C03F70EEAE5D}" type="presParOf" srcId="{D90CC47B-7244-4361-AAC2-CBD5A04BDD44}" destId="{E21693F5-E057-4038-82B9-A7F0084F8B0E}" srcOrd="0" destOrd="0" presId="urn:microsoft.com/office/officeart/2005/8/layout/process4"/>
    <dgm:cxn modelId="{9BDE95F7-D53C-4C9D-890F-8446059BED99}" type="presParOf" srcId="{D93E0C5B-5636-4EA7-B369-7F67EEBE8611}" destId="{4E7DC5E9-D9F4-4B3A-8FF4-31F0CEAD5A22}" srcOrd="3" destOrd="0" presId="urn:microsoft.com/office/officeart/2005/8/layout/process4"/>
    <dgm:cxn modelId="{F3309139-FC43-4CF3-82FD-3B5F07DECD17}" type="presParOf" srcId="{D93E0C5B-5636-4EA7-B369-7F67EEBE8611}" destId="{45D7C6B2-C6DB-48D5-A7B0-2AD209CE63A0}" srcOrd="4" destOrd="0" presId="urn:microsoft.com/office/officeart/2005/8/layout/process4"/>
    <dgm:cxn modelId="{BD586BBD-C4AD-40D5-91C6-769511CAA4F0}" type="presParOf" srcId="{45D7C6B2-C6DB-48D5-A7B0-2AD209CE63A0}" destId="{F773CF52-42CD-47CF-B576-2CFFD9E1BC60}" srcOrd="0" destOrd="0" presId="urn:microsoft.com/office/officeart/2005/8/layout/process4"/>
    <dgm:cxn modelId="{838A3BB5-E5C7-4C2C-A472-D497DDDD5762}" type="presParOf" srcId="{45D7C6B2-C6DB-48D5-A7B0-2AD209CE63A0}" destId="{9777DA94-6857-486A-9A7A-4D95E0636C07}" srcOrd="1" destOrd="0" presId="urn:microsoft.com/office/officeart/2005/8/layout/process4"/>
    <dgm:cxn modelId="{D65D2ADA-3779-4184-A36B-CE7AE35F623A}" type="presParOf" srcId="{45D7C6B2-C6DB-48D5-A7B0-2AD209CE63A0}" destId="{48237B06-1A79-438E-83BD-98DD026BA721}" srcOrd="2" destOrd="0" presId="urn:microsoft.com/office/officeart/2005/8/layout/process4"/>
    <dgm:cxn modelId="{D29E83D9-2F9D-41A9-A7CF-828FE8CE6D2D}" type="presParOf" srcId="{48237B06-1A79-438E-83BD-98DD026BA721}" destId="{132C1D8F-0B87-407F-A59A-0424101A2906}" srcOrd="0" destOrd="0" presId="urn:microsoft.com/office/officeart/2005/8/layout/process4"/>
    <dgm:cxn modelId="{14D1B1E0-6EFD-4D47-AF4A-3AF29F85468F}" type="presParOf" srcId="{D93E0C5B-5636-4EA7-B369-7F67EEBE8611}" destId="{9DA34D6C-53E4-4A86-86F8-53F322DA09C7}" srcOrd="5" destOrd="0" presId="urn:microsoft.com/office/officeart/2005/8/layout/process4"/>
    <dgm:cxn modelId="{43AF2754-69A1-4197-87B9-7CD9DD7AC51C}" type="presParOf" srcId="{D93E0C5B-5636-4EA7-B369-7F67EEBE8611}" destId="{1649DCFD-EA6A-4038-B8A8-21604F33429B}" srcOrd="6" destOrd="0" presId="urn:microsoft.com/office/officeart/2005/8/layout/process4"/>
    <dgm:cxn modelId="{8AF117EF-3D36-47AE-BDD6-1E94B4888BAB}" type="presParOf" srcId="{1649DCFD-EA6A-4038-B8A8-21604F33429B}" destId="{DA31C33C-68E4-4067-A2A8-F7D1A8A59DC2}" srcOrd="0" destOrd="0" presId="urn:microsoft.com/office/officeart/2005/8/layout/process4"/>
    <dgm:cxn modelId="{73948DE1-7F90-4A83-9177-85AC85C4071C}" type="presParOf" srcId="{1649DCFD-EA6A-4038-B8A8-21604F33429B}" destId="{5E87BCAE-C897-408E-B6DA-3508B293E3C1}" srcOrd="1" destOrd="0" presId="urn:microsoft.com/office/officeart/2005/8/layout/process4"/>
    <dgm:cxn modelId="{D9F8E7CD-C841-4013-A61E-C3802B4DCB66}" type="presParOf" srcId="{1649DCFD-EA6A-4038-B8A8-21604F33429B}" destId="{0DB8D559-1708-4AF8-99AE-6A0E826A3D69}" srcOrd="2" destOrd="0" presId="urn:microsoft.com/office/officeart/2005/8/layout/process4"/>
    <dgm:cxn modelId="{2F596BE9-7F23-40E8-9CD3-312EE5B553BC}" type="presParOf" srcId="{0DB8D559-1708-4AF8-99AE-6A0E826A3D69}" destId="{0796A5B3-1D28-43DA-85BE-E552251887C2}" srcOrd="0" destOrd="0" presId="urn:microsoft.com/office/officeart/2005/8/layout/process4"/>
    <dgm:cxn modelId="{AAC1C530-CC3A-43AE-AA80-AD9CC44B591A}" type="presParOf" srcId="{D93E0C5B-5636-4EA7-B369-7F67EEBE8611}" destId="{F205AC93-261D-4292-9B1E-B9BD734F0F14}" srcOrd="7" destOrd="0" presId="urn:microsoft.com/office/officeart/2005/8/layout/process4"/>
    <dgm:cxn modelId="{AC0463D0-D0FC-4B6C-BDEC-DEEA8029FC23}" type="presParOf" srcId="{D93E0C5B-5636-4EA7-B369-7F67EEBE8611}" destId="{22D9DF52-BEEC-45F5-BDA2-CD275E1F1827}" srcOrd="8" destOrd="0" presId="urn:microsoft.com/office/officeart/2005/8/layout/process4"/>
    <dgm:cxn modelId="{94F556EC-83DB-401C-A7E7-C5972DBD053A}" type="presParOf" srcId="{22D9DF52-BEEC-45F5-BDA2-CD275E1F1827}" destId="{2C1A03B5-84AE-4FE2-89E7-E864B0C77A9D}" srcOrd="0" destOrd="0" presId="urn:microsoft.com/office/officeart/2005/8/layout/process4"/>
    <dgm:cxn modelId="{4493DDA6-8AB6-478F-ADFA-15109104D2CE}" type="presParOf" srcId="{22D9DF52-BEEC-45F5-BDA2-CD275E1F1827}" destId="{59E73F70-DAFD-4DB3-AB3F-AE7BBB22023F}" srcOrd="1" destOrd="0" presId="urn:microsoft.com/office/officeart/2005/8/layout/process4"/>
    <dgm:cxn modelId="{8F7BA4B8-D99B-4F7B-B9DE-4F6D7207D163}" type="presParOf" srcId="{22D9DF52-BEEC-45F5-BDA2-CD275E1F1827}" destId="{69EA245E-A3CA-4AEE-A9F5-A07CB873FC29}" srcOrd="2" destOrd="0" presId="urn:microsoft.com/office/officeart/2005/8/layout/process4"/>
    <dgm:cxn modelId="{CD9C0990-9FDC-4ACB-86F4-EC13BFD94BE2}" type="presParOf" srcId="{69EA245E-A3CA-4AEE-A9F5-A07CB873FC29}" destId="{C15CD1FE-7A00-42EC-B9A3-43DBEDD714DD}" srcOrd="0" destOrd="0" presId="urn:microsoft.com/office/officeart/2005/8/layout/process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8ACA05-7A16-48D1-97BC-DBF372096175}">
      <dsp:nvSpPr>
        <dsp:cNvPr id="0" name=""/>
        <dsp:cNvSpPr/>
      </dsp:nvSpPr>
      <dsp:spPr>
        <a:xfrm>
          <a:off x="0" y="4383998"/>
          <a:ext cx="8208912" cy="719231"/>
        </a:xfrm>
        <a:prstGeom prst="rect">
          <a:avLst/>
        </a:prstGeom>
        <a:solidFill>
          <a:srgbClr val="C0504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i="1" u="none" kern="1200" dirty="0" smtClean="0">
              <a:solidFill>
                <a:sysClr val="window" lastClr="FFFFFF"/>
              </a:solidFill>
              <a:effectLst>
                <a:outerShdw blurRad="38100" dist="38100" dir="2700000" algn="tl">
                  <a:srgbClr val="000000">
                    <a:alpha val="43137"/>
                  </a:srgbClr>
                </a:outerShdw>
              </a:effectLst>
              <a:latin typeface="Calibri"/>
              <a:ea typeface="+mn-ea"/>
              <a:cs typeface="+mn-cs"/>
            </a:rPr>
            <a:t>5- Sub Routines </a:t>
          </a:r>
          <a:endParaRPr lang="en-US" sz="2800" b="1" i="1" kern="1200" dirty="0">
            <a:solidFill>
              <a:sysClr val="window" lastClr="FFFFFF"/>
            </a:solidFill>
            <a:effectLst>
              <a:outerShdw blurRad="38100" dist="38100" dir="2700000" algn="tl">
                <a:srgbClr val="000000">
                  <a:alpha val="43137"/>
                </a:srgbClr>
              </a:outerShdw>
            </a:effectLst>
            <a:latin typeface="Calibri"/>
            <a:ea typeface="+mn-ea"/>
            <a:cs typeface="+mn-cs"/>
          </a:endParaRPr>
        </a:p>
      </dsp:txBody>
      <dsp:txXfrm>
        <a:off x="0" y="4383998"/>
        <a:ext cx="8208912" cy="388385"/>
      </dsp:txXfrm>
    </dsp:sp>
    <dsp:sp modelId="{718355EF-D99E-4CF3-98BC-F16B1796F536}">
      <dsp:nvSpPr>
        <dsp:cNvPr id="0" name=""/>
        <dsp:cNvSpPr/>
      </dsp:nvSpPr>
      <dsp:spPr>
        <a:xfrm>
          <a:off x="0" y="4757999"/>
          <a:ext cx="8208912" cy="330846"/>
        </a:xfrm>
        <a:prstGeom prst="rect">
          <a:avLst/>
        </a:prstGeom>
        <a:solidFill>
          <a:srgbClr val="C0504D">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b="0" kern="1200"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They are sub programs or </a:t>
          </a:r>
          <a:r>
            <a:rPr lang="en-US" sz="1600" b="0" i="0" u="none" kern="1200"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sub procedures, call from the main program</a:t>
          </a:r>
          <a:endParaRPr lang="en-US" sz="1600" b="0" kern="120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sp:txBody>
      <dsp:txXfrm>
        <a:off x="0" y="4757999"/>
        <a:ext cx="8208912" cy="330846"/>
      </dsp:txXfrm>
    </dsp:sp>
    <dsp:sp modelId="{7D104CD6-DCFF-4B3D-B1B3-C048AF0C50E3}">
      <dsp:nvSpPr>
        <dsp:cNvPr id="0" name=""/>
        <dsp:cNvSpPr/>
      </dsp:nvSpPr>
      <dsp:spPr>
        <a:xfrm rot="10800000">
          <a:off x="0" y="3288609"/>
          <a:ext cx="8208912" cy="1106178"/>
        </a:xfrm>
        <a:prstGeom prst="upArrowCallout">
          <a:avLst/>
        </a:prstGeom>
        <a:solidFill>
          <a:srgbClr val="9BBB59">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i="1" u="none" kern="1200" dirty="0" smtClean="0">
              <a:solidFill>
                <a:sysClr val="window" lastClr="FFFFFF"/>
              </a:solidFill>
              <a:effectLst>
                <a:outerShdw blurRad="38100" dist="38100" dir="2700000" algn="tl">
                  <a:srgbClr val="000000">
                    <a:alpha val="43137"/>
                  </a:srgbClr>
                </a:outerShdw>
              </a:effectLst>
              <a:latin typeface="Calibri"/>
              <a:ea typeface="+mn-ea"/>
              <a:cs typeface="+mn-cs"/>
            </a:rPr>
            <a:t>4- Main Program</a:t>
          </a:r>
          <a:endParaRPr lang="en-US" sz="2800" b="1" i="1" kern="1200" dirty="0">
            <a:solidFill>
              <a:sysClr val="window" lastClr="FFFFFF"/>
            </a:solidFill>
            <a:effectLst>
              <a:outerShdw blurRad="38100" dist="38100" dir="2700000" algn="tl">
                <a:srgbClr val="000000">
                  <a:alpha val="43137"/>
                </a:srgbClr>
              </a:outerShdw>
            </a:effectLst>
            <a:latin typeface="Calibri"/>
            <a:ea typeface="+mn-ea"/>
            <a:cs typeface="+mn-cs"/>
          </a:endParaRPr>
        </a:p>
      </dsp:txBody>
      <dsp:txXfrm rot="-10800000">
        <a:off x="0" y="3424592"/>
        <a:ext cx="8208912" cy="252285"/>
      </dsp:txXfrm>
    </dsp:sp>
    <dsp:sp modelId="{E21693F5-E057-4038-82B9-A7F0084F8B0E}">
      <dsp:nvSpPr>
        <dsp:cNvPr id="0" name=""/>
        <dsp:cNvSpPr/>
      </dsp:nvSpPr>
      <dsp:spPr>
        <a:xfrm>
          <a:off x="0" y="3676877"/>
          <a:ext cx="8208912" cy="330747"/>
        </a:xfrm>
        <a:prstGeom prst="rect">
          <a:avLst/>
        </a:prstGeom>
        <a:solidFill>
          <a:srgbClr val="9BBB59">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b="0" kern="1200"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Contains all executive instructions such as: Mathematical Instruction. </a:t>
          </a:r>
          <a:endParaRPr lang="en-US" sz="1600" b="0" kern="120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sp:txBody>
      <dsp:txXfrm>
        <a:off x="0" y="3676877"/>
        <a:ext cx="8208912" cy="330747"/>
      </dsp:txXfrm>
    </dsp:sp>
    <dsp:sp modelId="{9777DA94-6857-486A-9A7A-4D95E0636C07}">
      <dsp:nvSpPr>
        <dsp:cNvPr id="0" name=""/>
        <dsp:cNvSpPr/>
      </dsp:nvSpPr>
      <dsp:spPr>
        <a:xfrm rot="10800000">
          <a:off x="0" y="2193219"/>
          <a:ext cx="8208912" cy="1106178"/>
        </a:xfrm>
        <a:prstGeom prst="upArrowCallout">
          <a:avLst/>
        </a:prstGeom>
        <a:solidFill>
          <a:srgbClr val="8064A2">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i="1" u="none" kern="1200" dirty="0" smtClean="0">
              <a:solidFill>
                <a:sysClr val="window" lastClr="FFFFFF"/>
              </a:solidFill>
              <a:effectLst>
                <a:outerShdw blurRad="38100" dist="38100" dir="2700000" algn="tl">
                  <a:srgbClr val="000000">
                    <a:alpha val="43137"/>
                  </a:srgbClr>
                </a:outerShdw>
              </a:effectLst>
              <a:latin typeface="Calibri"/>
              <a:ea typeface="+mn-ea"/>
              <a:cs typeface="+mn-cs"/>
            </a:rPr>
            <a:t>3- Variables</a:t>
          </a:r>
          <a:endParaRPr lang="en-US" sz="2800" b="1" i="1" kern="1200" dirty="0">
            <a:solidFill>
              <a:sysClr val="window" lastClr="FFFFFF"/>
            </a:solidFill>
            <a:effectLst>
              <a:outerShdw blurRad="38100" dist="38100" dir="2700000" algn="tl">
                <a:srgbClr val="000000">
                  <a:alpha val="43137"/>
                </a:srgbClr>
              </a:outerShdw>
            </a:effectLst>
            <a:latin typeface="Calibri"/>
            <a:ea typeface="+mn-ea"/>
            <a:cs typeface="+mn-cs"/>
          </a:endParaRPr>
        </a:p>
      </dsp:txBody>
      <dsp:txXfrm rot="-10800000">
        <a:off x="0" y="2329202"/>
        <a:ext cx="8208912" cy="252285"/>
      </dsp:txXfrm>
    </dsp:sp>
    <dsp:sp modelId="{132C1D8F-0B87-407F-A59A-0424101A2906}">
      <dsp:nvSpPr>
        <dsp:cNvPr id="0" name=""/>
        <dsp:cNvSpPr/>
      </dsp:nvSpPr>
      <dsp:spPr>
        <a:xfrm>
          <a:off x="0" y="2581488"/>
          <a:ext cx="8208912" cy="330747"/>
        </a:xfrm>
        <a:prstGeom prst="rect">
          <a:avLst/>
        </a:prstGeom>
        <a:solidFill>
          <a:srgbClr val="8064A2">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b="0" i="0" u="none" kern="1200"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Dimension all required variables.</a:t>
          </a:r>
          <a:endParaRPr lang="en-US" sz="1600" b="0" kern="120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sp:txBody>
      <dsp:txXfrm>
        <a:off x="0" y="2581488"/>
        <a:ext cx="8208912" cy="330747"/>
      </dsp:txXfrm>
    </dsp:sp>
    <dsp:sp modelId="{5E87BCAE-C897-408E-B6DA-3508B293E3C1}">
      <dsp:nvSpPr>
        <dsp:cNvPr id="0" name=""/>
        <dsp:cNvSpPr/>
      </dsp:nvSpPr>
      <dsp:spPr>
        <a:xfrm rot="10800000">
          <a:off x="0" y="1097830"/>
          <a:ext cx="8208912" cy="1106178"/>
        </a:xfrm>
        <a:prstGeom prst="upArrowCallout">
          <a:avLst/>
        </a:prstGeom>
        <a:solidFill>
          <a:srgbClr val="4BACC6">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i="1" u="none" kern="1200" dirty="0" smtClean="0">
              <a:solidFill>
                <a:sysClr val="window" lastClr="FFFFFF"/>
              </a:solidFill>
              <a:effectLst>
                <a:outerShdw blurRad="38100" dist="38100" dir="2700000" algn="tl">
                  <a:srgbClr val="000000">
                    <a:alpha val="43137"/>
                  </a:srgbClr>
                </a:outerShdw>
              </a:effectLst>
              <a:latin typeface="Calibri"/>
              <a:ea typeface="+mn-ea"/>
              <a:cs typeface="+mn-cs"/>
            </a:rPr>
            <a:t>2- Configuration </a:t>
          </a:r>
          <a:endParaRPr lang="en-US" sz="2800" b="1" i="1" kern="1200" dirty="0">
            <a:solidFill>
              <a:sysClr val="window" lastClr="FFFFFF"/>
            </a:solidFill>
            <a:effectLst>
              <a:outerShdw blurRad="38100" dist="38100" dir="2700000" algn="tl">
                <a:srgbClr val="000000">
                  <a:alpha val="43137"/>
                </a:srgbClr>
              </a:outerShdw>
            </a:effectLst>
            <a:latin typeface="Calibri"/>
            <a:ea typeface="+mn-ea"/>
            <a:cs typeface="+mn-cs"/>
          </a:endParaRPr>
        </a:p>
      </dsp:txBody>
      <dsp:txXfrm rot="-10800000">
        <a:off x="0" y="1233813"/>
        <a:ext cx="8208912" cy="252285"/>
      </dsp:txXfrm>
    </dsp:sp>
    <dsp:sp modelId="{0796A5B3-1D28-43DA-85BE-E552251887C2}">
      <dsp:nvSpPr>
        <dsp:cNvPr id="0" name=""/>
        <dsp:cNvSpPr/>
      </dsp:nvSpPr>
      <dsp:spPr>
        <a:xfrm>
          <a:off x="0" y="1469806"/>
          <a:ext cx="8208912" cy="330747"/>
        </a:xfrm>
        <a:prstGeom prst="rect">
          <a:avLst/>
        </a:prstGeom>
        <a:solidFill>
          <a:srgbClr val="4BACC6">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b="0" i="0" u="none" kern="1200"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Configuration commands initialize the hardware to the desired state.</a:t>
          </a:r>
          <a:endParaRPr lang="en-US" sz="1600" b="0" kern="120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sp:txBody>
      <dsp:txXfrm>
        <a:off x="0" y="1469806"/>
        <a:ext cx="8208912" cy="330747"/>
      </dsp:txXfrm>
    </dsp:sp>
    <dsp:sp modelId="{59E73F70-DAFD-4DB3-AB3F-AE7BBB22023F}">
      <dsp:nvSpPr>
        <dsp:cNvPr id="0" name=""/>
        <dsp:cNvSpPr/>
      </dsp:nvSpPr>
      <dsp:spPr>
        <a:xfrm rot="10800000">
          <a:off x="0" y="2440"/>
          <a:ext cx="8208912" cy="1106178"/>
        </a:xfrm>
        <a:prstGeom prst="upArrowCallout">
          <a:avLst/>
        </a:prstGeom>
        <a:solidFill>
          <a:srgbClr val="F79646">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b="1" i="1" u="none" kern="1200" dirty="0" smtClean="0">
              <a:solidFill>
                <a:sysClr val="window" lastClr="FFFFFF"/>
              </a:solidFill>
              <a:effectLst>
                <a:outerShdw blurRad="38100" dist="38100" dir="2700000" algn="tl">
                  <a:srgbClr val="000000">
                    <a:alpha val="43137"/>
                  </a:srgbClr>
                </a:outerShdw>
              </a:effectLst>
              <a:latin typeface="Calibri"/>
              <a:ea typeface="+mn-ea"/>
              <a:cs typeface="+mn-cs"/>
            </a:rPr>
            <a:t>1- Directives </a:t>
          </a:r>
          <a:endParaRPr lang="en-US" sz="3200" b="1" i="1" kern="1200" dirty="0">
            <a:solidFill>
              <a:sysClr val="window" lastClr="FFFFFF"/>
            </a:solidFill>
            <a:effectLst>
              <a:outerShdw blurRad="38100" dist="38100" dir="2700000" algn="tl">
                <a:srgbClr val="000000">
                  <a:alpha val="43137"/>
                </a:srgbClr>
              </a:outerShdw>
            </a:effectLst>
            <a:latin typeface="Calibri"/>
            <a:ea typeface="+mn-ea"/>
            <a:cs typeface="+mn-cs"/>
          </a:endParaRPr>
        </a:p>
      </dsp:txBody>
      <dsp:txXfrm rot="-10800000">
        <a:off x="0" y="138423"/>
        <a:ext cx="8208912" cy="252285"/>
      </dsp:txXfrm>
    </dsp:sp>
    <dsp:sp modelId="{C15CD1FE-7A00-42EC-B9A3-43DBEDD714DD}">
      <dsp:nvSpPr>
        <dsp:cNvPr id="0" name=""/>
        <dsp:cNvSpPr/>
      </dsp:nvSpPr>
      <dsp:spPr>
        <a:xfrm>
          <a:off x="0" y="390709"/>
          <a:ext cx="8208912" cy="330747"/>
        </a:xfrm>
        <a:prstGeom prst="rect">
          <a:avLst/>
        </a:prstGeom>
        <a:solidFill>
          <a:srgbClr val="F79646">
            <a:tint val="40000"/>
            <a:alpha val="9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b="0" i="0" u="none" kern="1200"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rPr>
            <a:t>Directives are special instructions for the compiler. They can override a setting from the IDE.</a:t>
          </a:r>
          <a:endParaRPr lang="en-US" sz="1600" b="0" kern="1200" dirty="0">
            <a:solidFill>
              <a:sysClr val="windowText" lastClr="000000">
                <a:hueOff val="0"/>
                <a:satOff val="0"/>
                <a:lumOff val="0"/>
                <a:alphaOff val="0"/>
              </a:sysClr>
            </a:solidFill>
            <a:effectLst>
              <a:outerShdw blurRad="38100" dist="38100" dir="2700000" algn="tl">
                <a:srgbClr val="000000">
                  <a:alpha val="43137"/>
                </a:srgbClr>
              </a:outerShdw>
            </a:effectLst>
            <a:latin typeface="Calibri"/>
            <a:ea typeface="+mn-ea"/>
            <a:cs typeface="+mn-cs"/>
          </a:endParaRPr>
        </a:p>
      </dsp:txBody>
      <dsp:txXfrm>
        <a:off x="0" y="390709"/>
        <a:ext cx="8208912" cy="330747"/>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AE"/>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379B7490-D9C6-48F6-9EFF-4A47E45199C0}" type="datetimeFigureOut">
              <a:rPr lang="ar-AE" smtClean="0"/>
              <a:pPr/>
              <a:t>13/04/1433</a:t>
            </a:fld>
            <a:endParaRPr lang="ar-AE"/>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AE"/>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D250C287-582C-48EC-B260-417ED16DF2A5}" type="slidenum">
              <a:rPr lang="ar-AE" smtClean="0"/>
              <a:pPr/>
              <a:t>‹#›</a:t>
            </a:fld>
            <a:endParaRPr lang="ar-AE"/>
          </a:p>
        </p:txBody>
      </p:sp>
    </p:spTree>
    <p:extLst>
      <p:ext uri="{BB962C8B-B14F-4D97-AF65-F5344CB8AC3E}">
        <p14:creationId xmlns:p14="http://schemas.microsoft.com/office/powerpoint/2010/main" val="30729677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AE"/>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676D81E-D082-4F32-BEB6-A4DA795490A4}" type="datetimeFigureOut">
              <a:rPr lang="ar-AE" smtClean="0"/>
              <a:pPr/>
              <a:t>13/04/1433</a:t>
            </a:fld>
            <a:endParaRPr lang="ar-A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A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AE"/>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00029C8-C62D-46E7-8018-290DC38ACF39}" type="slidenum">
              <a:rPr lang="ar-AE" smtClean="0"/>
              <a:pPr/>
              <a:t>‹#›</a:t>
            </a:fld>
            <a:endParaRPr lang="ar-AE"/>
          </a:p>
        </p:txBody>
      </p:sp>
    </p:spTree>
    <p:extLst>
      <p:ext uri="{BB962C8B-B14F-4D97-AF65-F5344CB8AC3E}">
        <p14:creationId xmlns:p14="http://schemas.microsoft.com/office/powerpoint/2010/main" val="816039838"/>
      </p:ext>
    </p:extLst>
  </p:cSld>
  <p:clrMap bg1="lt1" tx1="dk1" bg2="lt2" tx2="dk2" accent1="accent1" accent2="accent2" accent3="accent3" accent4="accent4" accent5="accent5" accent6="accent6" hlink="hlink" folHlink="folHlink"/>
  <p:hf hdr="0" ftr="0" dt="0"/>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AE" dirty="0"/>
          </a:p>
        </p:txBody>
      </p:sp>
      <p:sp>
        <p:nvSpPr>
          <p:cNvPr id="4" name="Slide Number Placeholder 3"/>
          <p:cNvSpPr>
            <a:spLocks noGrp="1"/>
          </p:cNvSpPr>
          <p:nvPr>
            <p:ph type="sldNum" sz="quarter" idx="10"/>
          </p:nvPr>
        </p:nvSpPr>
        <p:spPr/>
        <p:txBody>
          <a:bodyPr/>
          <a:lstStyle/>
          <a:p>
            <a:fld id="{D00029C8-C62D-46E7-8018-290DC38ACF39}" type="slidenum">
              <a:rPr lang="ar-AE" smtClean="0"/>
              <a:pPr/>
              <a:t>1</a:t>
            </a:fld>
            <a:endParaRPr lang="ar-A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10</a:t>
            </a:fld>
            <a:endParaRPr lang="ar-AE">
              <a:solidFill>
                <a:prstClr val="black"/>
              </a:solidFill>
            </a:endParaRPr>
          </a:p>
        </p:txBody>
      </p:sp>
    </p:spTree>
    <p:extLst>
      <p:ext uri="{BB962C8B-B14F-4D97-AF65-F5344CB8AC3E}">
        <p14:creationId xmlns:p14="http://schemas.microsoft.com/office/powerpoint/2010/main" val="2450743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11</a:t>
            </a:fld>
            <a:endParaRPr lang="ar-AE">
              <a:solidFill>
                <a:prstClr val="black"/>
              </a:solidFill>
            </a:endParaRPr>
          </a:p>
        </p:txBody>
      </p:sp>
    </p:spTree>
    <p:extLst>
      <p:ext uri="{BB962C8B-B14F-4D97-AF65-F5344CB8AC3E}">
        <p14:creationId xmlns:p14="http://schemas.microsoft.com/office/powerpoint/2010/main" val="1312890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12</a:t>
            </a:fld>
            <a:endParaRPr lang="ar-AE">
              <a:solidFill>
                <a:prstClr val="black"/>
              </a:solidFill>
            </a:endParaRPr>
          </a:p>
        </p:txBody>
      </p:sp>
    </p:spTree>
    <p:extLst>
      <p:ext uri="{BB962C8B-B14F-4D97-AF65-F5344CB8AC3E}">
        <p14:creationId xmlns:p14="http://schemas.microsoft.com/office/powerpoint/2010/main" val="1312890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13</a:t>
            </a:fld>
            <a:endParaRPr lang="ar-AE">
              <a:solidFill>
                <a:prstClr val="black"/>
              </a:solidFill>
            </a:endParaRPr>
          </a:p>
        </p:txBody>
      </p:sp>
    </p:spTree>
    <p:extLst>
      <p:ext uri="{BB962C8B-B14F-4D97-AF65-F5344CB8AC3E}">
        <p14:creationId xmlns:p14="http://schemas.microsoft.com/office/powerpoint/2010/main" val="13128900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14</a:t>
            </a:fld>
            <a:endParaRPr lang="ar-AE">
              <a:solidFill>
                <a:prstClr val="black"/>
              </a:solidFill>
            </a:endParaRPr>
          </a:p>
        </p:txBody>
      </p:sp>
    </p:spTree>
    <p:extLst>
      <p:ext uri="{BB962C8B-B14F-4D97-AF65-F5344CB8AC3E}">
        <p14:creationId xmlns:p14="http://schemas.microsoft.com/office/powerpoint/2010/main" val="1312890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15</a:t>
            </a:fld>
            <a:endParaRPr lang="ar-AE">
              <a:solidFill>
                <a:prstClr val="black"/>
              </a:solidFill>
            </a:endParaRPr>
          </a:p>
        </p:txBody>
      </p:sp>
    </p:spTree>
    <p:extLst>
      <p:ext uri="{BB962C8B-B14F-4D97-AF65-F5344CB8AC3E}">
        <p14:creationId xmlns:p14="http://schemas.microsoft.com/office/powerpoint/2010/main" val="1312890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16</a:t>
            </a:fld>
            <a:endParaRPr lang="ar-AE">
              <a:solidFill>
                <a:prstClr val="black"/>
              </a:solidFill>
            </a:endParaRPr>
          </a:p>
        </p:txBody>
      </p:sp>
    </p:spTree>
    <p:extLst>
      <p:ext uri="{BB962C8B-B14F-4D97-AF65-F5344CB8AC3E}">
        <p14:creationId xmlns:p14="http://schemas.microsoft.com/office/powerpoint/2010/main" val="1312890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17</a:t>
            </a:fld>
            <a:endParaRPr lang="ar-AE"/>
          </a:p>
        </p:txBody>
      </p:sp>
    </p:spTree>
    <p:extLst>
      <p:ext uri="{BB962C8B-B14F-4D97-AF65-F5344CB8AC3E}">
        <p14:creationId xmlns:p14="http://schemas.microsoft.com/office/powerpoint/2010/main" val="71668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18</a:t>
            </a:fld>
            <a:endParaRPr lang="ar-AE"/>
          </a:p>
        </p:txBody>
      </p:sp>
    </p:spTree>
    <p:extLst>
      <p:ext uri="{BB962C8B-B14F-4D97-AF65-F5344CB8AC3E}">
        <p14:creationId xmlns:p14="http://schemas.microsoft.com/office/powerpoint/2010/main" val="716685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19</a:t>
            </a:fld>
            <a:endParaRPr lang="ar-AE">
              <a:solidFill>
                <a:prstClr val="black"/>
              </a:solidFill>
            </a:endParaRPr>
          </a:p>
        </p:txBody>
      </p:sp>
    </p:spTree>
    <p:extLst>
      <p:ext uri="{BB962C8B-B14F-4D97-AF65-F5344CB8AC3E}">
        <p14:creationId xmlns:p14="http://schemas.microsoft.com/office/powerpoint/2010/main" val="211570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a:t>
            </a:fld>
            <a:endParaRPr lang="ar-AE"/>
          </a:p>
        </p:txBody>
      </p:sp>
    </p:spTree>
    <p:extLst>
      <p:ext uri="{BB962C8B-B14F-4D97-AF65-F5344CB8AC3E}">
        <p14:creationId xmlns:p14="http://schemas.microsoft.com/office/powerpoint/2010/main" val="2061441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20</a:t>
            </a:fld>
            <a:endParaRPr lang="ar-AE">
              <a:solidFill>
                <a:prstClr val="black"/>
              </a:solidFill>
            </a:endParaRPr>
          </a:p>
        </p:txBody>
      </p:sp>
    </p:spTree>
    <p:extLst>
      <p:ext uri="{BB962C8B-B14F-4D97-AF65-F5344CB8AC3E}">
        <p14:creationId xmlns:p14="http://schemas.microsoft.com/office/powerpoint/2010/main" val="22520285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21</a:t>
            </a:fld>
            <a:endParaRPr lang="ar-AE">
              <a:solidFill>
                <a:prstClr val="black"/>
              </a:solidFill>
            </a:endParaRPr>
          </a:p>
        </p:txBody>
      </p:sp>
    </p:spTree>
    <p:extLst>
      <p:ext uri="{BB962C8B-B14F-4D97-AF65-F5344CB8AC3E}">
        <p14:creationId xmlns:p14="http://schemas.microsoft.com/office/powerpoint/2010/main" val="2252028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22</a:t>
            </a:fld>
            <a:endParaRPr lang="ar-AE">
              <a:solidFill>
                <a:prstClr val="black"/>
              </a:solidFill>
            </a:endParaRPr>
          </a:p>
        </p:txBody>
      </p:sp>
    </p:spTree>
    <p:extLst>
      <p:ext uri="{BB962C8B-B14F-4D97-AF65-F5344CB8AC3E}">
        <p14:creationId xmlns:p14="http://schemas.microsoft.com/office/powerpoint/2010/main" val="22520285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23</a:t>
            </a:fld>
            <a:endParaRPr lang="ar-AE">
              <a:solidFill>
                <a:prstClr val="black"/>
              </a:solidFill>
            </a:endParaRPr>
          </a:p>
        </p:txBody>
      </p:sp>
    </p:spTree>
    <p:extLst>
      <p:ext uri="{BB962C8B-B14F-4D97-AF65-F5344CB8AC3E}">
        <p14:creationId xmlns:p14="http://schemas.microsoft.com/office/powerpoint/2010/main" val="22520285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24</a:t>
            </a:fld>
            <a:endParaRPr lang="ar-AE">
              <a:solidFill>
                <a:prstClr val="black"/>
              </a:solidFill>
            </a:endParaRPr>
          </a:p>
        </p:txBody>
      </p:sp>
    </p:spTree>
    <p:extLst>
      <p:ext uri="{BB962C8B-B14F-4D97-AF65-F5344CB8AC3E}">
        <p14:creationId xmlns:p14="http://schemas.microsoft.com/office/powerpoint/2010/main" val="22520285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25</a:t>
            </a:fld>
            <a:endParaRPr lang="ar-AE">
              <a:solidFill>
                <a:prstClr val="black"/>
              </a:solidFill>
            </a:endParaRPr>
          </a:p>
        </p:txBody>
      </p:sp>
    </p:spTree>
    <p:extLst>
      <p:ext uri="{BB962C8B-B14F-4D97-AF65-F5344CB8AC3E}">
        <p14:creationId xmlns:p14="http://schemas.microsoft.com/office/powerpoint/2010/main" val="22520285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26</a:t>
            </a:fld>
            <a:endParaRPr lang="ar-AE">
              <a:solidFill>
                <a:prstClr val="black"/>
              </a:solidFill>
            </a:endParaRPr>
          </a:p>
        </p:txBody>
      </p:sp>
    </p:spTree>
    <p:extLst>
      <p:ext uri="{BB962C8B-B14F-4D97-AF65-F5344CB8AC3E}">
        <p14:creationId xmlns:p14="http://schemas.microsoft.com/office/powerpoint/2010/main" val="22520285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27</a:t>
            </a:fld>
            <a:endParaRPr lang="ar-AE">
              <a:solidFill>
                <a:prstClr val="black"/>
              </a:solidFill>
            </a:endParaRPr>
          </a:p>
        </p:txBody>
      </p:sp>
    </p:spTree>
    <p:extLst>
      <p:ext uri="{BB962C8B-B14F-4D97-AF65-F5344CB8AC3E}">
        <p14:creationId xmlns:p14="http://schemas.microsoft.com/office/powerpoint/2010/main" val="716685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28</a:t>
            </a:fld>
            <a:endParaRPr lang="ar-AE">
              <a:solidFill>
                <a:prstClr val="black"/>
              </a:solidFill>
            </a:endParaRPr>
          </a:p>
        </p:txBody>
      </p:sp>
    </p:spTree>
    <p:extLst>
      <p:ext uri="{BB962C8B-B14F-4D97-AF65-F5344CB8AC3E}">
        <p14:creationId xmlns:p14="http://schemas.microsoft.com/office/powerpoint/2010/main" val="33496187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29</a:t>
            </a:fld>
            <a:endParaRPr lang="ar-AE">
              <a:solidFill>
                <a:prstClr val="black"/>
              </a:solidFill>
            </a:endParaRPr>
          </a:p>
        </p:txBody>
      </p:sp>
    </p:spTree>
    <p:extLst>
      <p:ext uri="{BB962C8B-B14F-4D97-AF65-F5344CB8AC3E}">
        <p14:creationId xmlns:p14="http://schemas.microsoft.com/office/powerpoint/2010/main" val="3130348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Y" sz="1200" kern="1200" dirty="0" smtClean="0">
                <a:solidFill>
                  <a:schemeClr val="tx1"/>
                </a:solidFill>
                <a:effectLst/>
                <a:latin typeface="+mn-lt"/>
                <a:ea typeface="+mn-ea"/>
                <a:cs typeface="+mn-cs"/>
              </a:rPr>
              <a:t>تعتمد العائلة </a:t>
            </a:r>
            <a:r>
              <a:rPr lang="en-US" sz="1200" kern="1200" dirty="0" smtClean="0">
                <a:solidFill>
                  <a:schemeClr val="tx1"/>
                </a:solidFill>
                <a:effectLst/>
                <a:latin typeface="+mn-lt"/>
                <a:ea typeface="+mn-ea"/>
                <a:cs typeface="+mn-cs"/>
              </a:rPr>
              <a:t>AVR </a:t>
            </a:r>
            <a:r>
              <a:rPr lang="ar-SY" sz="1200" kern="1200" dirty="0" smtClean="0">
                <a:solidFill>
                  <a:schemeClr val="tx1"/>
                </a:solidFill>
                <a:effectLst/>
                <a:latin typeface="+mn-lt"/>
                <a:ea typeface="+mn-ea"/>
                <a:cs typeface="+mn-cs"/>
              </a:rPr>
              <a:t>البنية </a:t>
            </a:r>
            <a:r>
              <a:rPr lang="en-US" sz="1200" kern="1200" dirty="0" smtClean="0">
                <a:solidFill>
                  <a:schemeClr val="tx1"/>
                </a:solidFill>
                <a:effectLst/>
                <a:latin typeface="+mn-lt"/>
                <a:ea typeface="+mn-ea"/>
                <a:cs typeface="+mn-cs"/>
              </a:rPr>
              <a:t>Harvard </a:t>
            </a:r>
            <a:r>
              <a:rPr lang="ar-SY" sz="1200" kern="1200" dirty="0" smtClean="0">
                <a:solidFill>
                  <a:schemeClr val="tx1"/>
                </a:solidFill>
                <a:effectLst/>
                <a:latin typeface="+mn-lt"/>
                <a:ea typeface="+mn-ea"/>
                <a:cs typeface="+mn-cs"/>
              </a:rPr>
              <a:t>بهدف زيادة مستوى الأداء والعمل المتوازي – بحيث تكون هناك ذاكرة مخصصة للبيانات مع ممر معطيات خاص وذاكرة أخرى منفصلة لتعليمات البرنامج مع ممر خاص أيضاً. يتم تنفيذ التعليمات في ذاكرة البرنامج بمستوى واحد من المعالجة التفرعية بحيث أنه في الوقت الذي تقوم فيه وحدة المعالجة المركزية (</a:t>
            </a:r>
            <a:r>
              <a:rPr lang="en-US" sz="1200" kern="1200" dirty="0" smtClean="0">
                <a:solidFill>
                  <a:schemeClr val="tx1"/>
                </a:solidFill>
                <a:effectLst/>
                <a:latin typeface="+mn-lt"/>
                <a:ea typeface="+mn-ea"/>
                <a:cs typeface="+mn-cs"/>
              </a:rPr>
              <a:t>CPU</a:t>
            </a:r>
            <a:r>
              <a:rPr lang="ar-SY" sz="1200" kern="1200" dirty="0" smtClean="0">
                <a:solidFill>
                  <a:schemeClr val="tx1"/>
                </a:solidFill>
                <a:effectLst/>
                <a:latin typeface="+mn-lt"/>
                <a:ea typeface="+mn-ea"/>
                <a:cs typeface="+mn-cs"/>
              </a:rPr>
              <a:t>) بتنفيذ إحدى التعليمات يتم إحضار شفرة التعليمة التالية لها من ذاكرة البرنامج؛ إن هذا المبدأ يسمح بتنفيذ تعليمة عند كل نبضة ساعة.</a:t>
            </a:r>
            <a:endParaRPr lang="en-US" sz="1200" kern="1200" dirty="0" smtClean="0">
              <a:solidFill>
                <a:schemeClr val="tx1"/>
              </a:solidFill>
              <a:effectLst/>
              <a:latin typeface="+mn-lt"/>
              <a:ea typeface="+mn-ea"/>
              <a:cs typeface="+mn-cs"/>
            </a:endParaRPr>
          </a:p>
          <a:p>
            <a:pPr rtl="1"/>
            <a:r>
              <a:rPr lang="ar-SY" sz="1200" kern="1200" dirty="0" smtClean="0">
                <a:solidFill>
                  <a:schemeClr val="tx1"/>
                </a:solidFill>
                <a:effectLst/>
                <a:latin typeface="+mn-lt"/>
                <a:ea typeface="+mn-ea"/>
                <a:cs typeface="+mn-cs"/>
              </a:rPr>
              <a:t>يرتبط مع وحدة الحساب والمنطق </a:t>
            </a:r>
            <a:r>
              <a:rPr lang="en-US" sz="1200" kern="1200" dirty="0" smtClean="0">
                <a:solidFill>
                  <a:schemeClr val="tx1"/>
                </a:solidFill>
                <a:effectLst/>
                <a:latin typeface="+mn-lt"/>
                <a:ea typeface="+mn-ea"/>
                <a:cs typeface="+mn-cs"/>
              </a:rPr>
              <a:t>ALU (Arithmetic Logic Unit)</a:t>
            </a:r>
            <a:r>
              <a:rPr lang="ar-SY" sz="1200" kern="1200" dirty="0" smtClean="0">
                <a:solidFill>
                  <a:schemeClr val="tx1"/>
                </a:solidFill>
                <a:effectLst/>
                <a:latin typeface="+mn-lt"/>
                <a:ea typeface="+mn-ea"/>
                <a:cs typeface="+mn-cs"/>
              </a:rPr>
              <a:t> ملف المسجل ذو الولوج السريع والذي يحتوي على </a:t>
            </a:r>
            <a:r>
              <a:rPr lang="en-US" sz="1200" kern="1200" dirty="0" smtClean="0">
                <a:solidFill>
                  <a:schemeClr val="tx1"/>
                </a:solidFill>
                <a:effectLst/>
                <a:latin typeface="+mn-lt"/>
                <a:ea typeface="+mn-ea"/>
                <a:cs typeface="+mn-cs"/>
              </a:rPr>
              <a:t>32</a:t>
            </a:r>
            <a:r>
              <a:rPr lang="ar-SY" sz="1200" kern="1200" dirty="0" smtClean="0">
                <a:solidFill>
                  <a:schemeClr val="tx1"/>
                </a:solidFill>
                <a:effectLst/>
                <a:latin typeface="+mn-lt"/>
                <a:ea typeface="+mn-ea"/>
                <a:cs typeface="+mn-cs"/>
              </a:rPr>
              <a:t> مسجلاً للأغراض العامة كل منها بطول</a:t>
            </a:r>
            <a:r>
              <a:rPr lang="en-US" sz="1200" kern="1200" dirty="0" smtClean="0">
                <a:solidFill>
                  <a:schemeClr val="tx1"/>
                </a:solidFill>
                <a:effectLst/>
                <a:latin typeface="+mn-lt"/>
                <a:ea typeface="+mn-ea"/>
                <a:cs typeface="+mn-cs"/>
              </a:rPr>
              <a:t>8-bit  </a:t>
            </a:r>
            <a:r>
              <a:rPr lang="ar-SY" sz="1200" kern="1200" dirty="0" smtClean="0">
                <a:solidFill>
                  <a:schemeClr val="tx1"/>
                </a:solidFill>
                <a:effectLst/>
                <a:latin typeface="+mn-lt"/>
                <a:ea typeface="+mn-ea"/>
                <a:cs typeface="+mn-cs"/>
              </a:rPr>
              <a:t>وبزمن ولوج قدره نبضة واحدة من نبضات الهزاز – و</a:t>
            </a:r>
            <a:r>
              <a:rPr lang="ar-SA" sz="1200" kern="1200" dirty="0" smtClean="0">
                <a:solidFill>
                  <a:schemeClr val="tx1"/>
                </a:solidFill>
                <a:effectLst/>
                <a:latin typeface="+mn-lt"/>
                <a:ea typeface="+mn-ea"/>
                <a:cs typeface="+mn-cs"/>
              </a:rPr>
              <a:t>يقصد بالولوج السريع لملف المسجلات على أنه الولوج الذي يستغرق زمن قدره دورة ساعة واحدة؛ هذا يعني أنه خلال دورة ساعة واحدة تقوم وحدة الحساب والمنطق بتنفيذ عملية واحدة، فهي تقوم أولاً بإخراج المعاملين من ملف السجلات، ومن ثم تنفذ العملية، ومن ثم تعيد تخزين النتيجة في ملف المسجلات، وكل ذلك يتم خلال دورة ساعة واحدة.</a:t>
            </a:r>
            <a:endParaRPr lang="ar-SY" sz="1200" kern="1200" dirty="0" smtClean="0">
              <a:solidFill>
                <a:schemeClr val="tx1"/>
              </a:solidFill>
              <a:effectLst/>
              <a:latin typeface="+mn-lt"/>
              <a:ea typeface="+mn-ea"/>
              <a:cs typeface="+mn-cs"/>
            </a:endParaRPr>
          </a:p>
          <a:p>
            <a:pPr rtl="1"/>
            <a:endParaRPr lang="ar-SY" sz="1200" kern="1200" dirty="0" smtClean="0">
              <a:solidFill>
                <a:schemeClr val="tx1"/>
              </a:solidFill>
              <a:effectLst/>
              <a:latin typeface="+mn-lt"/>
              <a:ea typeface="+mn-ea"/>
              <a:cs typeface="+mn-cs"/>
            </a:endParaRPr>
          </a:p>
          <a:p>
            <a:pPr lvl="3" rtl="1"/>
            <a:r>
              <a:rPr lang="ar-SY" sz="1200" b="1" kern="1200" dirty="0" smtClean="0">
                <a:solidFill>
                  <a:schemeClr val="tx1"/>
                </a:solidFill>
                <a:effectLst/>
                <a:latin typeface="+mn-lt"/>
                <a:ea typeface="+mn-ea"/>
                <a:cs typeface="+mn-cs"/>
              </a:rPr>
              <a:t>وحدة الحساب والمنطق (</a:t>
            </a:r>
            <a:r>
              <a:rPr lang="en-US" sz="1100" b="1" kern="1200" dirty="0" smtClean="0">
                <a:solidFill>
                  <a:schemeClr val="tx1"/>
                </a:solidFill>
                <a:effectLst/>
                <a:latin typeface="+mn-lt"/>
                <a:ea typeface="+mn-ea"/>
                <a:cs typeface="+mn-cs"/>
              </a:rPr>
              <a:t>Arithmetic Logic Unit</a:t>
            </a:r>
            <a:r>
              <a:rPr lang="ar-SY" sz="1200" b="1" kern="1200" dirty="0" smtClean="0">
                <a:solidFill>
                  <a:schemeClr val="tx1"/>
                </a:solidFill>
                <a:effectLst/>
                <a:latin typeface="+mn-lt"/>
                <a:ea typeface="+mn-ea"/>
                <a:cs typeface="+mn-cs"/>
              </a:rPr>
              <a:t>):</a:t>
            </a:r>
            <a:endParaRPr lang="en-US" sz="1100" b="1" kern="1200" dirty="0" smtClean="0">
              <a:solidFill>
                <a:schemeClr val="tx1"/>
              </a:solidFill>
              <a:effectLst/>
              <a:latin typeface="+mn-lt"/>
              <a:ea typeface="+mn-ea"/>
              <a:cs typeface="+mn-cs"/>
            </a:endParaRPr>
          </a:p>
          <a:p>
            <a:pPr rtl="1"/>
            <a:r>
              <a:rPr lang="ar-SY" sz="1200" kern="1200" dirty="0" smtClean="0">
                <a:solidFill>
                  <a:schemeClr val="tx1"/>
                </a:solidFill>
                <a:effectLst/>
                <a:latin typeface="+mn-lt"/>
                <a:ea typeface="+mn-ea"/>
                <a:cs typeface="+mn-cs"/>
              </a:rPr>
              <a:t>تدعم وحدة الحساب والمنطق العمليات الحسابية والمنطقية بين محتوى المسجلات أو بين محتوى المسجل وقيمة ثابتة، كما يمكن إجراء عملية معينة على محتوى مسجل وحيد، وبعد تنفيذ العملية يتم تحديث مسجل الحالة ليعطي المعلومات عن ناتج تلك العملية.</a:t>
            </a:r>
            <a:endParaRPr lang="en-US" sz="1100" kern="1200" dirty="0" smtClean="0">
              <a:solidFill>
                <a:schemeClr val="tx1"/>
              </a:solidFill>
              <a:effectLst/>
              <a:latin typeface="+mn-lt"/>
              <a:ea typeface="+mn-ea"/>
              <a:cs typeface="+mn-cs"/>
            </a:endParaRPr>
          </a:p>
          <a:p>
            <a:pPr rtl="1"/>
            <a:r>
              <a:rPr lang="ar-SY" sz="1200" kern="1200" dirty="0" smtClean="0">
                <a:solidFill>
                  <a:schemeClr val="tx1"/>
                </a:solidFill>
                <a:effectLst/>
                <a:latin typeface="+mn-lt"/>
                <a:ea typeface="+mn-ea"/>
                <a:cs typeface="+mn-cs"/>
              </a:rPr>
              <a:t>تتمتع </a:t>
            </a:r>
            <a:r>
              <a:rPr lang="ar-SA" sz="1200" kern="1200" dirty="0" smtClean="0">
                <a:solidFill>
                  <a:schemeClr val="tx1"/>
                </a:solidFill>
                <a:effectLst/>
                <a:latin typeface="+mn-lt"/>
                <a:ea typeface="+mn-ea"/>
                <a:cs typeface="+mn-cs"/>
              </a:rPr>
              <a:t>وحدة الحساب والمنطق </a:t>
            </a:r>
            <a:r>
              <a:rPr lang="en-US" sz="1100" kern="1200" dirty="0" smtClean="0">
                <a:solidFill>
                  <a:schemeClr val="tx1"/>
                </a:solidFill>
                <a:effectLst/>
                <a:latin typeface="+mn-lt"/>
                <a:ea typeface="+mn-ea"/>
                <a:cs typeface="+mn-cs"/>
              </a:rPr>
              <a:t>ALU</a:t>
            </a:r>
            <a:r>
              <a:rPr lang="en-US" sz="1200" kern="1200" dirty="0" smtClean="0">
                <a:solidFill>
                  <a:schemeClr val="tx1"/>
                </a:solidFill>
                <a:effectLst/>
                <a:latin typeface="+mn-lt"/>
                <a:ea typeface="+mn-ea"/>
                <a:cs typeface="+mn-cs"/>
              </a:rPr>
              <a:t> </a:t>
            </a:r>
            <a:r>
              <a:rPr lang="ar-SY" sz="1200" kern="1200" dirty="0" smtClean="0">
                <a:solidFill>
                  <a:schemeClr val="tx1"/>
                </a:solidFill>
                <a:effectLst/>
                <a:latin typeface="+mn-lt"/>
                <a:ea typeface="+mn-ea"/>
                <a:cs typeface="+mn-cs"/>
              </a:rPr>
              <a:t>عالية الأداء في العائلة</a:t>
            </a:r>
            <a:r>
              <a:rPr lang="en-US" sz="1100" kern="1200" dirty="0" smtClean="0">
                <a:solidFill>
                  <a:schemeClr val="tx1"/>
                </a:solidFill>
                <a:effectLst/>
                <a:latin typeface="+mn-lt"/>
                <a:ea typeface="+mn-ea"/>
                <a:cs typeface="+mn-cs"/>
              </a:rPr>
              <a:t>AVR </a:t>
            </a:r>
            <a:r>
              <a:rPr lang="en-US" sz="1200" kern="1200" dirty="0" smtClean="0">
                <a:solidFill>
                  <a:schemeClr val="tx1"/>
                </a:solidFill>
                <a:effectLst/>
                <a:latin typeface="+mn-lt"/>
                <a:ea typeface="+mn-ea"/>
                <a:cs typeface="+mn-cs"/>
              </a:rPr>
              <a:t> </a:t>
            </a:r>
            <a:r>
              <a:rPr lang="ar-SY" sz="1200" kern="1200" dirty="0" smtClean="0">
                <a:solidFill>
                  <a:schemeClr val="tx1"/>
                </a:solidFill>
                <a:effectLst/>
                <a:latin typeface="+mn-lt"/>
                <a:ea typeface="+mn-ea"/>
                <a:cs typeface="+mn-cs"/>
              </a:rPr>
              <a:t>بالارتباط ا</a:t>
            </a:r>
            <a:r>
              <a:rPr lang="ar-SA" sz="1200" kern="1200" dirty="0" smtClean="0">
                <a:solidFill>
                  <a:schemeClr val="tx1"/>
                </a:solidFill>
                <a:effectLst/>
                <a:latin typeface="+mn-lt"/>
                <a:ea typeface="+mn-ea"/>
                <a:cs typeface="+mn-cs"/>
              </a:rPr>
              <a:t>لمباشر مع مسجلات العمل الاثنين والثلاثين ذات الأغراض العامة، فخلال دورة ساعة واحدة تنفذ وحدة الحساب والمنطق عملية ما بين مسجلين في ملف المسجلات </a:t>
            </a:r>
            <a:r>
              <a:rPr lang="ar-SY" sz="1200" kern="1200" dirty="0" smtClean="0">
                <a:solidFill>
                  <a:schemeClr val="tx1"/>
                </a:solidFill>
                <a:effectLst/>
                <a:latin typeface="+mn-lt"/>
                <a:ea typeface="+mn-ea"/>
                <a:cs typeface="+mn-cs"/>
              </a:rPr>
              <a:t>أو بين مسجل وقيمة ثابتة.</a:t>
            </a:r>
            <a:r>
              <a:rPr lang="ar-SA" sz="1200" kern="1200" dirty="0" smtClean="0">
                <a:solidFill>
                  <a:schemeClr val="tx1"/>
                </a:solidFill>
                <a:effectLst/>
                <a:latin typeface="+mn-lt"/>
                <a:ea typeface="+mn-ea"/>
                <a:cs typeface="+mn-cs"/>
              </a:rPr>
              <a:t> ويمكن تقسيم عمليات </a:t>
            </a:r>
            <a:r>
              <a:rPr lang="en-US" sz="1100" kern="1200" dirty="0" smtClean="0">
                <a:solidFill>
                  <a:schemeClr val="tx1"/>
                </a:solidFill>
                <a:effectLst/>
                <a:latin typeface="+mn-lt"/>
                <a:ea typeface="+mn-ea"/>
                <a:cs typeface="+mn-cs"/>
              </a:rPr>
              <a:t>ALU</a:t>
            </a:r>
            <a:r>
              <a:rPr lang="ar-SA" sz="1200" kern="1200" dirty="0" smtClean="0">
                <a:solidFill>
                  <a:schemeClr val="tx1"/>
                </a:solidFill>
                <a:effectLst/>
                <a:latin typeface="+mn-lt"/>
                <a:ea typeface="+mn-ea"/>
                <a:cs typeface="+mn-cs"/>
              </a:rPr>
              <a:t> إلى ثلاث فئات رئيسية: فئة حسابية - فئة منطقية - فئة العمليات </a:t>
            </a:r>
            <a:r>
              <a:rPr lang="ar-SY" sz="1200" kern="1200" dirty="0" smtClean="0">
                <a:solidFill>
                  <a:schemeClr val="tx1"/>
                </a:solidFill>
                <a:effectLst/>
                <a:latin typeface="+mn-lt"/>
                <a:ea typeface="+mn-ea"/>
                <a:cs typeface="+mn-cs"/>
              </a:rPr>
              <a:t>على مستوى البت </a:t>
            </a:r>
            <a:r>
              <a:rPr lang="ar-SA" sz="1200" kern="1200" dirty="0" smtClean="0">
                <a:solidFill>
                  <a:schemeClr val="tx1"/>
                </a:solidFill>
                <a:effectLst/>
                <a:latin typeface="+mn-lt"/>
                <a:ea typeface="+mn-ea"/>
                <a:cs typeface="+mn-cs"/>
              </a:rPr>
              <a:t>(</a:t>
            </a:r>
            <a:r>
              <a:rPr lang="en-US" sz="1100" kern="1200" dirty="0" smtClean="0">
                <a:solidFill>
                  <a:schemeClr val="tx1"/>
                </a:solidFill>
                <a:effectLst/>
                <a:latin typeface="+mn-lt"/>
                <a:ea typeface="+mn-ea"/>
                <a:cs typeface="+mn-cs"/>
              </a:rPr>
              <a:t>Bit</a:t>
            </a:r>
            <a:r>
              <a:rPr lang="ar-SA" sz="1200" kern="1200" dirty="0" smtClean="0">
                <a:solidFill>
                  <a:schemeClr val="tx1"/>
                </a:solidFill>
                <a:effectLst/>
                <a:latin typeface="+mn-lt"/>
                <a:ea typeface="+mn-ea"/>
                <a:cs typeface="+mn-cs"/>
              </a:rPr>
              <a:t>). </a:t>
            </a:r>
            <a:r>
              <a:rPr lang="ar-SY" sz="1200" kern="1200" dirty="0" smtClean="0">
                <a:solidFill>
                  <a:schemeClr val="tx1"/>
                </a:solidFill>
                <a:effectLst/>
                <a:latin typeface="+mn-lt"/>
                <a:ea typeface="+mn-ea"/>
                <a:cs typeface="+mn-cs"/>
              </a:rPr>
              <a:t>كما تملك معالجات العائلة </a:t>
            </a:r>
            <a:r>
              <a:rPr lang="en-US" sz="1100" kern="1200" dirty="0" smtClean="0">
                <a:solidFill>
                  <a:schemeClr val="tx1"/>
                </a:solidFill>
                <a:effectLst/>
                <a:latin typeface="+mn-lt"/>
                <a:ea typeface="+mn-ea"/>
                <a:cs typeface="+mn-cs"/>
              </a:rPr>
              <a:t>AVR</a:t>
            </a:r>
            <a:r>
              <a:rPr lang="en-US" sz="1200" kern="1200" dirty="0" smtClean="0">
                <a:solidFill>
                  <a:schemeClr val="tx1"/>
                </a:solidFill>
                <a:effectLst/>
                <a:latin typeface="+mn-lt"/>
                <a:ea typeface="+mn-ea"/>
                <a:cs typeface="+mn-cs"/>
              </a:rPr>
              <a:t> </a:t>
            </a:r>
            <a:r>
              <a:rPr lang="ar-SA" sz="1200" kern="1200" dirty="0" smtClean="0">
                <a:solidFill>
                  <a:schemeClr val="tx1"/>
                </a:solidFill>
                <a:effectLst/>
                <a:latin typeface="+mn-lt"/>
                <a:ea typeface="+mn-ea"/>
                <a:cs typeface="+mn-cs"/>
              </a:rPr>
              <a:t>في بنيتها ضارب متطور يدعم عمليات ضرب للأعداد المؤشرة وغير المؤشرة والاعداد الكسرية.</a:t>
            </a:r>
            <a:endParaRPr lang="en-US" sz="1100" kern="1200" dirty="0" smtClean="0">
              <a:solidFill>
                <a:schemeClr val="tx1"/>
              </a:solidFill>
              <a:effectLst/>
              <a:latin typeface="+mn-lt"/>
              <a:ea typeface="+mn-ea"/>
              <a:cs typeface="+mn-cs"/>
            </a:endParaRPr>
          </a:p>
          <a:p>
            <a:pPr rtl="1"/>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00029C8-C62D-46E7-8018-290DC38ACF39}" type="slidenum">
              <a:rPr lang="ar-AE" smtClean="0"/>
              <a:pPr/>
              <a:t>3</a:t>
            </a:fld>
            <a:endParaRPr lang="ar-AE"/>
          </a:p>
        </p:txBody>
      </p:sp>
    </p:spTree>
    <p:extLst>
      <p:ext uri="{BB962C8B-B14F-4D97-AF65-F5344CB8AC3E}">
        <p14:creationId xmlns:p14="http://schemas.microsoft.com/office/powerpoint/2010/main" val="40212688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30</a:t>
            </a:fld>
            <a:endParaRPr lang="ar-AE">
              <a:solidFill>
                <a:prstClr val="black"/>
              </a:solidFill>
            </a:endParaRPr>
          </a:p>
        </p:txBody>
      </p:sp>
    </p:spTree>
    <p:extLst>
      <p:ext uri="{BB962C8B-B14F-4D97-AF65-F5344CB8AC3E}">
        <p14:creationId xmlns:p14="http://schemas.microsoft.com/office/powerpoint/2010/main" val="16156466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31</a:t>
            </a:fld>
            <a:endParaRPr lang="ar-AE">
              <a:solidFill>
                <a:prstClr val="black"/>
              </a:solidFill>
            </a:endParaRPr>
          </a:p>
        </p:txBody>
      </p:sp>
    </p:spTree>
    <p:extLst>
      <p:ext uri="{BB962C8B-B14F-4D97-AF65-F5344CB8AC3E}">
        <p14:creationId xmlns:p14="http://schemas.microsoft.com/office/powerpoint/2010/main" val="17728159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32</a:t>
            </a:fld>
            <a:endParaRPr lang="ar-AE">
              <a:solidFill>
                <a:prstClr val="black"/>
              </a:solidFill>
            </a:endParaRPr>
          </a:p>
        </p:txBody>
      </p:sp>
    </p:spTree>
    <p:extLst>
      <p:ext uri="{BB962C8B-B14F-4D97-AF65-F5344CB8AC3E}">
        <p14:creationId xmlns:p14="http://schemas.microsoft.com/office/powerpoint/2010/main" val="716685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33</a:t>
            </a:fld>
            <a:endParaRPr lang="ar-AE">
              <a:solidFill>
                <a:prstClr val="black"/>
              </a:solidFill>
            </a:endParaRPr>
          </a:p>
        </p:txBody>
      </p:sp>
    </p:spTree>
    <p:extLst>
      <p:ext uri="{BB962C8B-B14F-4D97-AF65-F5344CB8AC3E}">
        <p14:creationId xmlns:p14="http://schemas.microsoft.com/office/powerpoint/2010/main" val="716685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34</a:t>
            </a:fld>
            <a:endParaRPr lang="ar-AE">
              <a:solidFill>
                <a:prstClr val="black"/>
              </a:solidFill>
            </a:endParaRPr>
          </a:p>
        </p:txBody>
      </p:sp>
    </p:spTree>
    <p:extLst>
      <p:ext uri="{BB962C8B-B14F-4D97-AF65-F5344CB8AC3E}">
        <p14:creationId xmlns:p14="http://schemas.microsoft.com/office/powerpoint/2010/main" val="716685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35</a:t>
            </a:fld>
            <a:endParaRPr lang="ar-AE"/>
          </a:p>
        </p:txBody>
      </p:sp>
    </p:spTree>
    <p:extLst>
      <p:ext uri="{BB962C8B-B14F-4D97-AF65-F5344CB8AC3E}">
        <p14:creationId xmlns:p14="http://schemas.microsoft.com/office/powerpoint/2010/main" val="35413975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36</a:t>
            </a:fld>
            <a:endParaRPr lang="ar-AE"/>
          </a:p>
        </p:txBody>
      </p:sp>
    </p:spTree>
    <p:extLst>
      <p:ext uri="{BB962C8B-B14F-4D97-AF65-F5344CB8AC3E}">
        <p14:creationId xmlns:p14="http://schemas.microsoft.com/office/powerpoint/2010/main" val="31072710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37</a:t>
            </a:fld>
            <a:endParaRPr lang="ar-AE"/>
          </a:p>
        </p:txBody>
      </p:sp>
    </p:spTree>
    <p:extLst>
      <p:ext uri="{BB962C8B-B14F-4D97-AF65-F5344CB8AC3E}">
        <p14:creationId xmlns:p14="http://schemas.microsoft.com/office/powerpoint/2010/main" val="1157466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4</a:t>
            </a:fld>
            <a:endParaRPr lang="ar-AE">
              <a:solidFill>
                <a:prstClr val="black"/>
              </a:solidFill>
            </a:endParaRPr>
          </a:p>
        </p:txBody>
      </p:sp>
    </p:spTree>
    <p:extLst>
      <p:ext uri="{BB962C8B-B14F-4D97-AF65-F5344CB8AC3E}">
        <p14:creationId xmlns:p14="http://schemas.microsoft.com/office/powerpoint/2010/main" val="2930940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5</a:t>
            </a:fld>
            <a:endParaRPr lang="ar-AE">
              <a:solidFill>
                <a:prstClr val="black"/>
              </a:solidFill>
            </a:endParaRPr>
          </a:p>
        </p:txBody>
      </p:sp>
    </p:spTree>
    <p:extLst>
      <p:ext uri="{BB962C8B-B14F-4D97-AF65-F5344CB8AC3E}">
        <p14:creationId xmlns:p14="http://schemas.microsoft.com/office/powerpoint/2010/main" val="1368780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6</a:t>
            </a:fld>
            <a:endParaRPr lang="ar-AE">
              <a:solidFill>
                <a:prstClr val="black"/>
              </a:solidFill>
            </a:endParaRPr>
          </a:p>
        </p:txBody>
      </p:sp>
    </p:spTree>
    <p:extLst>
      <p:ext uri="{BB962C8B-B14F-4D97-AF65-F5344CB8AC3E}">
        <p14:creationId xmlns:p14="http://schemas.microsoft.com/office/powerpoint/2010/main" val="2833988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7</a:t>
            </a:fld>
            <a:endParaRPr lang="ar-AE">
              <a:solidFill>
                <a:prstClr val="black"/>
              </a:solidFill>
            </a:endParaRPr>
          </a:p>
        </p:txBody>
      </p:sp>
    </p:spTree>
    <p:extLst>
      <p:ext uri="{BB962C8B-B14F-4D97-AF65-F5344CB8AC3E}">
        <p14:creationId xmlns:p14="http://schemas.microsoft.com/office/powerpoint/2010/main" val="3337959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8</a:t>
            </a:fld>
            <a:endParaRPr lang="ar-AE">
              <a:solidFill>
                <a:prstClr val="black"/>
              </a:solidFill>
            </a:endParaRPr>
          </a:p>
        </p:txBody>
      </p:sp>
    </p:spTree>
    <p:extLst>
      <p:ext uri="{BB962C8B-B14F-4D97-AF65-F5344CB8AC3E}">
        <p14:creationId xmlns:p14="http://schemas.microsoft.com/office/powerpoint/2010/main" val="1312890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9</a:t>
            </a:fld>
            <a:endParaRPr lang="ar-AE">
              <a:solidFill>
                <a:prstClr val="black"/>
              </a:solidFill>
            </a:endParaRPr>
          </a:p>
        </p:txBody>
      </p:sp>
    </p:spTree>
    <p:extLst>
      <p:ext uri="{BB962C8B-B14F-4D97-AF65-F5344CB8AC3E}">
        <p14:creationId xmlns:p14="http://schemas.microsoft.com/office/powerpoint/2010/main" val="1312890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A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AE"/>
          </a:p>
        </p:txBody>
      </p:sp>
      <p:sp>
        <p:nvSpPr>
          <p:cNvPr id="4" name="Date Placeholder 3"/>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A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pPr>
                <a:defRPr/>
              </a:pPr>
              <a:t>‹#›</a:t>
            </a:fld>
            <a:endParaRPr lang="en-US"/>
          </a:p>
        </p:txBody>
      </p:sp>
    </p:spTree>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pPr>
                <a:defRPr/>
              </a:pPr>
              <a:t>‹#›</a:t>
            </a:fld>
            <a:endParaRPr lang="en-US"/>
          </a:p>
        </p:txBody>
      </p:sp>
    </p:spTree>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pPr>
                <a:defRPr/>
              </a:pPr>
              <a:t>‹#›</a:t>
            </a:fld>
            <a:endParaRPr lang="en-US"/>
          </a:p>
        </p:txBody>
      </p:sp>
    </p:spTree>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pPr>
                <a:defRPr/>
              </a:pPr>
              <a:t>‹#›</a:t>
            </a:fld>
            <a:endParaRPr lang="en-US"/>
          </a:p>
        </p:txBody>
      </p:sp>
    </p:spTree>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pPr>
                <a:defRPr/>
              </a:pPr>
              <a:t>‹#›</a:t>
            </a:fld>
            <a:endParaRPr lang="en-US"/>
          </a:p>
        </p:txBody>
      </p:sp>
    </p:spTree>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pPr>
                <a:defRPr/>
              </a:pPr>
              <a:t>‹#›</a:t>
            </a:fld>
            <a:endParaRPr lang="en-US"/>
          </a:p>
        </p:txBody>
      </p:sp>
    </p:spTree>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pPr>
                <a:defRPr/>
              </a:pPr>
              <a:t>‹#›</a:t>
            </a:fld>
            <a:endParaRPr lang="en-US"/>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pPr>
                <a:defRPr/>
              </a:pPr>
              <a:t>‹#›</a:t>
            </a:fld>
            <a:endParaRPr lang="en-US"/>
          </a:p>
        </p:txBody>
      </p:sp>
    </p:spTree>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pPr>
                <a:defRPr/>
              </a:pPr>
              <a:t>‹#›</a:t>
            </a:fld>
            <a:endParaRPr lang="en-US"/>
          </a:p>
        </p:txBody>
      </p:sp>
    </p:spTree>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pPr>
                <a:defRPr/>
              </a:pPr>
              <a:t>‹#›</a:t>
            </a:fld>
            <a:endParaRPr lang="en-US"/>
          </a:p>
        </p:txBody>
      </p:sp>
    </p:spTree>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117650265"/>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12577397"/>
      </p:ext>
    </p:extLst>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95120080"/>
      </p:ext>
    </p:extLst>
  </p:cSld>
  <p:clrMapOvr>
    <a:masterClrMapping/>
  </p:clrMapOvr>
  <p:transition>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6531705"/>
      </p:ext>
    </p:extLst>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15474052"/>
      </p:ext>
    </p:extLst>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35951419"/>
      </p:ext>
    </p:extLst>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60176738"/>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A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55431779"/>
      </p:ext>
    </p:extLst>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45943918"/>
      </p:ext>
    </p:extLst>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6460049"/>
      </p:ext>
    </p:extLst>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34711779"/>
      </p:ext>
    </p:extLst>
  </p:cSld>
  <p:clrMapOvr>
    <a:masterClrMapping/>
  </p:clrMapOvr>
  <p:transition>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2828512705"/>
      </p:ext>
    </p:extLst>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5345263"/>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89090290"/>
      </p:ext>
    </p:extLst>
  </p:cSld>
  <p:clrMapOvr>
    <a:masterClrMapping/>
  </p:clrMapOvr>
  <p:transition>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31733813"/>
      </p:ext>
    </p:extLst>
  </p:cSld>
  <p:clrMapOvr>
    <a:masterClrMapping/>
  </p:clrMapOvr>
  <p:transition>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23351380"/>
      </p:ext>
    </p:extLst>
  </p:cSld>
  <p:clrMapOvr>
    <a:masterClrMapping/>
  </p:clrMapOvr>
  <p:transition>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61229601"/>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5" name="Date Placeholder 4"/>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6" name="Footer Placeholder 5"/>
          <p:cNvSpPr>
            <a:spLocks noGrp="1"/>
          </p:cNvSpPr>
          <p:nvPr>
            <p:ph type="ftr" sz="quarter" idx="11"/>
          </p:nvPr>
        </p:nvSpPr>
        <p:spPr/>
        <p:txBody>
          <a:bodyPr/>
          <a:lstStyle/>
          <a:p>
            <a:endParaRPr lang="ar-AE"/>
          </a:p>
        </p:txBody>
      </p:sp>
      <p:sp>
        <p:nvSpPr>
          <p:cNvPr id="7" name="Slide Number Placeholder 6"/>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90851897"/>
      </p:ext>
    </p:extLst>
  </p:cSld>
  <p:clrMapOvr>
    <a:masterClrMapping/>
  </p:clrMapOvr>
  <p:transition>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50918288"/>
      </p:ext>
    </p:extLst>
  </p:cSld>
  <p:clrMapOvr>
    <a:masterClrMapping/>
  </p:clrMapOvr>
  <p:transition>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88931421"/>
      </p:ext>
    </p:extLst>
  </p:cSld>
  <p:clrMapOvr>
    <a:masterClrMapping/>
  </p:clrMapOvr>
  <p:transition>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9485960"/>
      </p:ext>
    </p:extLst>
  </p:cSld>
  <p:clrMapOvr>
    <a:masterClrMapping/>
  </p:clrMapOvr>
  <p:transition>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2351354"/>
      </p:ext>
    </p:extLst>
  </p:cSld>
  <p:clrMapOvr>
    <a:masterClrMapping/>
  </p:clrMapOvr>
  <p:transition>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1648274871"/>
      </p:ext>
    </p:extLst>
  </p:cSld>
  <p:clrMapOvr>
    <a:masterClrMapping/>
  </p:clrMapOvr>
  <p:transition>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48539758"/>
      </p:ext>
    </p:extLst>
  </p:cSld>
  <p:clrMapOvr>
    <a:masterClrMapping/>
  </p:clrMapOvr>
  <p:transition>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43336185"/>
      </p:ext>
    </p:extLst>
  </p:cSld>
  <p:clrMapOvr>
    <a:masterClrMapping/>
  </p:clrMapOvr>
  <p:transition>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9368798"/>
      </p:ext>
    </p:extLst>
  </p:cSld>
  <p:clrMapOvr>
    <a:masterClrMapping/>
  </p:clrMapOvr>
  <p:transition>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6592475"/>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A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7" name="Date Placeholder 6"/>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8" name="Footer Placeholder 7"/>
          <p:cNvSpPr>
            <a:spLocks noGrp="1"/>
          </p:cNvSpPr>
          <p:nvPr>
            <p:ph type="ftr" sz="quarter" idx="11"/>
          </p:nvPr>
        </p:nvSpPr>
        <p:spPr/>
        <p:txBody>
          <a:bodyPr/>
          <a:lstStyle/>
          <a:p>
            <a:endParaRPr lang="ar-AE"/>
          </a:p>
        </p:txBody>
      </p:sp>
      <p:sp>
        <p:nvSpPr>
          <p:cNvPr id="9" name="Slide Number Placeholder 8"/>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58594824"/>
      </p:ext>
    </p:extLst>
  </p:cSld>
  <p:clrMapOvr>
    <a:masterClrMapping/>
  </p:clrMapOvr>
  <p:transition>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34595822"/>
      </p:ext>
    </p:extLst>
  </p:cSld>
  <p:clrMapOvr>
    <a:masterClrMapping/>
  </p:clrMapOvr>
  <p:transition>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46189816"/>
      </p:ext>
    </p:extLst>
  </p:cSld>
  <p:clrMapOvr>
    <a:masterClrMapping/>
  </p:clrMapOvr>
  <p:transition>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74656962"/>
      </p:ext>
    </p:extLst>
  </p:cSld>
  <p:clrMapOvr>
    <a:masterClrMapping/>
  </p:clrMapOvr>
  <p:transition>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07556162"/>
      </p:ext>
    </p:extLst>
  </p:cSld>
  <p:clrMapOvr>
    <a:masterClrMapping/>
  </p:clrMapOvr>
  <p:transition>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38002481"/>
      </p:ext>
    </p:extLst>
  </p:cSld>
  <p:clrMapOvr>
    <a:masterClrMapping/>
  </p:clrMapOvr>
  <p:transition>
    <p:fade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3809185122"/>
      </p:ext>
    </p:extLst>
  </p:cSld>
  <p:clrMapOvr>
    <a:masterClrMapping/>
  </p:clrMapOvr>
  <p:transition>
    <p:fade thruBlk="1"/>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66348620"/>
      </p:ext>
    </p:extLst>
  </p:cSld>
  <p:clrMapOvr>
    <a:masterClrMapping/>
  </p:clrMapOvr>
  <p:transition>
    <p:fade thruBlk="1"/>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04110295"/>
      </p:ext>
    </p:extLst>
  </p:cSld>
  <p:clrMapOvr>
    <a:masterClrMapping/>
  </p:clrMapOvr>
  <p:transition>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26123168"/>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Date Placeholder 2"/>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4" name="Footer Placeholder 3"/>
          <p:cNvSpPr>
            <a:spLocks noGrp="1"/>
          </p:cNvSpPr>
          <p:nvPr>
            <p:ph type="ftr" sz="quarter" idx="11"/>
          </p:nvPr>
        </p:nvSpPr>
        <p:spPr/>
        <p:txBody>
          <a:bodyPr/>
          <a:lstStyle/>
          <a:p>
            <a:endParaRPr lang="ar-AE"/>
          </a:p>
        </p:txBody>
      </p:sp>
      <p:sp>
        <p:nvSpPr>
          <p:cNvPr id="5" name="Slide Number Placeholder 4"/>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3998313"/>
      </p:ext>
    </p:extLst>
  </p:cSld>
  <p:clrMapOvr>
    <a:masterClrMapping/>
  </p:clrMapOvr>
  <p:transition>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59126437"/>
      </p:ext>
    </p:extLst>
  </p:cSld>
  <p:clrMapOvr>
    <a:masterClrMapping/>
  </p:clrMapOvr>
  <p:transition>
    <p:fade thruBlk="1"/>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66329496"/>
      </p:ext>
    </p:extLst>
  </p:cSld>
  <p:clrMapOvr>
    <a:masterClrMapping/>
  </p:clrMapOvr>
  <p:transition>
    <p:fade thruBlk="1"/>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33006367"/>
      </p:ext>
    </p:extLst>
  </p:cSld>
  <p:clrMapOvr>
    <a:masterClrMapping/>
  </p:clrMapOvr>
  <p:transition>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0957659"/>
      </p:ext>
    </p:extLst>
  </p:cSld>
  <p:clrMapOvr>
    <a:masterClrMapping/>
  </p:clrMapOvr>
  <p:transition>
    <p:fade thruBlk="1"/>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19474058"/>
      </p:ext>
    </p:extLst>
  </p:cSld>
  <p:clrMapOvr>
    <a:masterClrMapping/>
  </p:clrMapOvr>
  <p:transition>
    <p:fade thruBlk="1"/>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05679292"/>
      </p:ext>
    </p:extLst>
  </p:cSld>
  <p:clrMapOvr>
    <a:masterClrMapping/>
  </p:clrMapOvr>
  <p:transition>
    <p:fade thruBlk="1"/>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1830031055"/>
      </p:ext>
    </p:extLst>
  </p:cSld>
  <p:clrMapOvr>
    <a:masterClrMapping/>
  </p:clrMapOvr>
  <p:transition>
    <p:fade thruBlk="1"/>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14300302"/>
      </p:ext>
    </p:extLst>
  </p:cSld>
  <p:clrMapOvr>
    <a:masterClrMapping/>
  </p:clrMapOvr>
  <p:transition>
    <p:fade thruBlk="1"/>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68811006"/>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3" name="Footer Placeholder 2"/>
          <p:cNvSpPr>
            <a:spLocks noGrp="1"/>
          </p:cNvSpPr>
          <p:nvPr>
            <p:ph type="ftr" sz="quarter" idx="11"/>
          </p:nvPr>
        </p:nvSpPr>
        <p:spPr/>
        <p:txBody>
          <a:bodyPr/>
          <a:lstStyle/>
          <a:p>
            <a:endParaRPr lang="ar-AE"/>
          </a:p>
        </p:txBody>
      </p:sp>
      <p:sp>
        <p:nvSpPr>
          <p:cNvPr id="4" name="Slide Number Placeholder 3"/>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43348506"/>
      </p:ext>
    </p:extLst>
  </p:cSld>
  <p:clrMapOvr>
    <a:masterClrMapping/>
  </p:clrMapOvr>
  <p:transition>
    <p:fade thruBlk="1"/>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58717811"/>
      </p:ext>
    </p:extLst>
  </p:cSld>
  <p:clrMapOvr>
    <a:masterClrMapping/>
  </p:clrMapOvr>
  <p:transition>
    <p:fade thruBlk="1"/>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61256333"/>
      </p:ext>
    </p:extLst>
  </p:cSld>
  <p:clrMapOvr>
    <a:masterClrMapping/>
  </p:clrMapOvr>
  <p:transition>
    <p:fade thruBlk="1"/>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25463595"/>
      </p:ext>
    </p:extLst>
  </p:cSld>
  <p:clrMapOvr>
    <a:masterClrMapping/>
  </p:clrMapOvr>
  <p:transition>
    <p:fade thruBlk="1"/>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3914094"/>
      </p:ext>
    </p:extLst>
  </p:cSld>
  <p:clrMapOvr>
    <a:masterClrMapping/>
  </p:clrMapOvr>
  <p:transition>
    <p:fade thruBlk="1"/>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47058016"/>
      </p:ext>
    </p:extLst>
  </p:cSld>
  <p:clrMapOvr>
    <a:masterClrMapping/>
  </p:clrMapOvr>
  <p:transition>
    <p:fade thruBlk="1"/>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34453989"/>
      </p:ext>
    </p:extLst>
  </p:cSld>
  <p:clrMapOvr>
    <a:masterClrMapping/>
  </p:clrMapOvr>
  <p:transition>
    <p:fade thruBlk="1"/>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28358226"/>
      </p:ext>
    </p:extLst>
  </p:cSld>
  <p:clrMapOvr>
    <a:masterClrMapping/>
  </p:clrMapOvr>
  <p:transition>
    <p:fade thruBlk="1"/>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2783994781"/>
      </p:ext>
    </p:extLst>
  </p:cSld>
  <p:clrMapOvr>
    <a:masterClrMapping/>
  </p:clrMapOvr>
  <p:transition>
    <p:fade thruBlk="1"/>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01521225"/>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A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6" name="Footer Placeholder 5"/>
          <p:cNvSpPr>
            <a:spLocks noGrp="1"/>
          </p:cNvSpPr>
          <p:nvPr>
            <p:ph type="ftr" sz="quarter" idx="11"/>
          </p:nvPr>
        </p:nvSpPr>
        <p:spPr/>
        <p:txBody>
          <a:bodyPr/>
          <a:lstStyle/>
          <a:p>
            <a:endParaRPr lang="ar-AE"/>
          </a:p>
        </p:txBody>
      </p:sp>
      <p:sp>
        <p:nvSpPr>
          <p:cNvPr id="7" name="Slide Number Placeholder 6"/>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11637005"/>
      </p:ext>
    </p:extLst>
  </p:cSld>
  <p:clrMapOvr>
    <a:masterClrMapping/>
  </p:clrMapOvr>
  <p:transition>
    <p:fade thruBlk="1"/>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2762122"/>
      </p:ext>
    </p:extLst>
  </p:cSld>
  <p:clrMapOvr>
    <a:masterClrMapping/>
  </p:clrMapOvr>
  <p:transition>
    <p:fade thruBlk="1"/>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80931982"/>
      </p:ext>
    </p:extLst>
  </p:cSld>
  <p:clrMapOvr>
    <a:masterClrMapping/>
  </p:clrMapOvr>
  <p:transition>
    <p:fade thruBlk="1"/>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7402108"/>
      </p:ext>
    </p:extLst>
  </p:cSld>
  <p:clrMapOvr>
    <a:masterClrMapping/>
  </p:clrMapOvr>
  <p:transition>
    <p:fade thruBlk="1"/>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52005143"/>
      </p:ext>
    </p:extLst>
  </p:cSld>
  <p:clrMapOvr>
    <a:masterClrMapping/>
  </p:clrMapOvr>
  <p:transition>
    <p:fade thruBlk="1"/>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70836936"/>
      </p:ext>
    </p:extLst>
  </p:cSld>
  <p:clrMapOvr>
    <a:masterClrMapping/>
  </p:clrMapOvr>
  <p:transition>
    <p:fade thruBlk="1"/>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96450147"/>
      </p:ext>
    </p:extLst>
  </p:cSld>
  <p:clrMapOvr>
    <a:masterClrMapping/>
  </p:clrMapOvr>
  <p:transition>
    <p:fade thruBlk="1"/>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29924979"/>
      </p:ext>
    </p:extLst>
  </p:cSld>
  <p:clrMapOvr>
    <a:masterClrMapping/>
  </p:clrMapOvr>
  <p:transition>
    <p:fade thruBlk="1"/>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7850506"/>
      </p:ext>
    </p:extLst>
  </p:cSld>
  <p:clrMapOvr>
    <a:masterClrMapping/>
  </p:clrMapOvr>
  <p:transition>
    <p:fade thruBlk="1"/>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702624999"/>
      </p:ext>
    </p:extLst>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A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A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CAE373-BE15-4E9C-BA64-5CEC7B91D694}" type="datetimeFigureOut">
              <a:rPr lang="ar-AE" smtClean="0"/>
              <a:pPr/>
              <a:t>13/04/1433</a:t>
            </a:fld>
            <a:endParaRPr lang="ar-AE"/>
          </a:p>
        </p:txBody>
      </p:sp>
      <p:sp>
        <p:nvSpPr>
          <p:cNvPr id="6" name="Footer Placeholder 5"/>
          <p:cNvSpPr>
            <a:spLocks noGrp="1"/>
          </p:cNvSpPr>
          <p:nvPr>
            <p:ph type="ftr" sz="quarter" idx="11"/>
          </p:nvPr>
        </p:nvSpPr>
        <p:spPr/>
        <p:txBody>
          <a:bodyPr/>
          <a:lstStyle/>
          <a:p>
            <a:endParaRPr lang="ar-AE"/>
          </a:p>
        </p:txBody>
      </p:sp>
      <p:sp>
        <p:nvSpPr>
          <p:cNvPr id="7" name="Slide Number Placeholder 6"/>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36454826"/>
      </p:ext>
    </p:extLst>
  </p:cSld>
  <p:clrMapOvr>
    <a:masterClrMapping/>
  </p:clrMapOvr>
  <p:transition>
    <p:fade thruBlk="1"/>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91439632"/>
      </p:ext>
    </p:extLst>
  </p:cSld>
  <p:clrMapOvr>
    <a:masterClrMapping/>
  </p:clrMapOvr>
  <p:transition>
    <p:fade thruBlk="1"/>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5139461"/>
      </p:ext>
    </p:extLst>
  </p:cSld>
  <p:clrMapOvr>
    <a:masterClrMapping/>
  </p:clrMapOvr>
  <p:transition>
    <p:fade thruBlk="1"/>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2810379"/>
      </p:ext>
    </p:extLst>
  </p:cSld>
  <p:clrMapOvr>
    <a:masterClrMapping/>
  </p:clrMapOvr>
  <p:transition>
    <p:fade thruBlk="1"/>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30710947"/>
      </p:ext>
    </p:extLst>
  </p:cSld>
  <p:clrMapOvr>
    <a:masterClrMapping/>
  </p:clrMapOvr>
  <p:transition>
    <p:fade thruBlk="1"/>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42243161"/>
      </p:ext>
    </p:extLst>
  </p:cSld>
  <p:clrMapOvr>
    <a:masterClrMapping/>
  </p:clrMapOvr>
  <p:transition>
    <p:fade thruBlk="1"/>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63570845"/>
      </p:ext>
    </p:extLst>
  </p:cSld>
  <p:clrMapOvr>
    <a:masterClrMapping/>
  </p:clrMapOvr>
  <p:transition>
    <p:fade thruBlk="1"/>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51374782"/>
      </p:ext>
    </p:extLst>
  </p:cSld>
  <p:clrMapOvr>
    <a:masterClrMapping/>
  </p:clrMapOvr>
  <p:transition>
    <p:fade thruBlk="1"/>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77793522"/>
      </p:ext>
    </p:extLst>
  </p:cSld>
  <p:clrMapOvr>
    <a:masterClrMapping/>
  </p:clrMapOvr>
  <p:transition>
    <p:fade thruBlk="1"/>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34903585"/>
      </p:ext>
    </p:extLst>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A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BCAE373-BE15-4E9C-BA64-5CEC7B91D694}" type="datetimeFigureOut">
              <a:rPr lang="ar-AE" smtClean="0"/>
              <a:pPr/>
              <a:t>13/04/1433</a:t>
            </a:fld>
            <a:endParaRPr lang="ar-A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AE"/>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F425634-5E44-42D7-A0DB-C8CA00D53ED6}" type="slidenum">
              <a:rPr lang="ar-AE" smtClean="0"/>
              <a:pPr/>
              <a:t>‹#›</a:t>
            </a:fld>
            <a:endParaRPr lang="ar-A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A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640915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35022688"/>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07794215"/>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2698382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88001572"/>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276997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88414902"/>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25.gif"/><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19.xml"/><Relationship Id="rId7" Type="http://schemas.openxmlformats.org/officeDocument/2006/relationships/image" Target="../media/image29.emf"/><Relationship Id="rId2" Type="http://schemas.openxmlformats.org/officeDocument/2006/relationships/slideLayout" Target="../slideLayouts/slideLayout90.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5.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image" Target="../media/image14.wmf"/><Relationship Id="rId3" Type="http://schemas.openxmlformats.org/officeDocument/2006/relationships/image" Target="../media/image4.jpeg"/><Relationship Id="rId7" Type="http://schemas.openxmlformats.org/officeDocument/2006/relationships/image" Target="../media/image8.wmf"/><Relationship Id="rId12" Type="http://schemas.openxmlformats.org/officeDocument/2006/relationships/image" Target="../media/image13.wmf"/><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7.wmf"/><Relationship Id="rId11" Type="http://schemas.openxmlformats.org/officeDocument/2006/relationships/image" Target="../media/image12.wmf"/><Relationship Id="rId5" Type="http://schemas.openxmlformats.org/officeDocument/2006/relationships/image" Target="../media/image6.jpeg"/><Relationship Id="rId10" Type="http://schemas.openxmlformats.org/officeDocument/2006/relationships/image" Target="../media/image11.wmf"/><Relationship Id="rId4" Type="http://schemas.openxmlformats.org/officeDocument/2006/relationships/image" Target="../media/image5.jpe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jpeg"/><Relationship Id="rId7" Type="http://schemas.openxmlformats.org/officeDocument/2006/relationships/diagramQuickStyle" Target="../diagrams/quickStyle1.xml"/><Relationship Id="rId2" Type="http://schemas.openxmlformats.org/officeDocument/2006/relationships/notesSlide" Target="../notesSlides/notesSlide20.xml"/><Relationship Id="rId1" Type="http://schemas.openxmlformats.org/officeDocument/2006/relationships/slideLayout" Target="../slideLayouts/slideLayout79.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jpeg"/><Relationship Id="rId9" Type="http://schemas.microsoft.com/office/2007/relationships/diagramDrawing" Target="../diagrams/drawing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79.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79.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79.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79.xml"/><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79.xml"/><Relationship Id="rId4"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79.xml"/><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35.xml"/><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15.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35.jpeg"/><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jpeg"/><Relationship Id="rId7"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68.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41.gif"/><Relationship Id="rId4" Type="http://schemas.openxmlformats.org/officeDocument/2006/relationships/image" Target="../media/image5.jpeg"/><Relationship Id="rId9"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35.xml"/><Relationship Id="rId6" Type="http://schemas.openxmlformats.org/officeDocument/2006/relationships/hyperlink" Target="file:///D:\Program%20Files\Labcenter%20Electronics\Proteus%207%20Professional\BIN\ISIS.EXE" TargetMode="External"/><Relationship Id="rId5" Type="http://schemas.openxmlformats.org/officeDocument/2006/relationships/hyperlink" Target="file:///D:\Program%20Files\MCS%20Electronics\BASCOM-AVR\bascavr.exe" TargetMode="External"/><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35.xml"/><Relationship Id="rId6" Type="http://schemas.openxmlformats.org/officeDocument/2006/relationships/hyperlink" Target="file:///D:\Program%20Files\Labcenter%20Electronics\Proteus%207%20Professional\BIN\ISIS.EXE" TargetMode="External"/><Relationship Id="rId5" Type="http://schemas.openxmlformats.org/officeDocument/2006/relationships/hyperlink" Target="file:///D:\Program%20Files\MCS%20Electronics\BASCOM-AVR\bascavr.exe" TargetMode="External"/><Relationship Id="rId4" Type="http://schemas.openxmlformats.org/officeDocument/2006/relationships/image" Target="../media/image5.jpeg"/></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42.jpe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43.jpeg"/></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6.jp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57.xml"/><Relationship Id="rId5" Type="http://schemas.openxmlformats.org/officeDocument/2006/relationships/image" Target="../media/image17.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5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0.gif"/><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5496" y="5949280"/>
            <a:ext cx="5500694" cy="892552"/>
          </a:xfrm>
          <a:prstGeom prst="rect">
            <a:avLst/>
          </a:prstGeom>
        </p:spPr>
        <p:txBody>
          <a:bodyPr wrap="square">
            <a:spAutoFit/>
          </a:bodyPr>
          <a:lstStyle/>
          <a:p>
            <a:pPr lvl="0" algn="justLow" defTabSz="2982692" rtl="0" eaLnBrk="0" fontAlgn="base" hangingPunct="0">
              <a:spcBef>
                <a:spcPct val="0"/>
              </a:spcBef>
              <a:spcAft>
                <a:spcPct val="0"/>
              </a:spcAft>
              <a:defRPr/>
            </a:pPr>
            <a:r>
              <a:rPr lang="en-GB" sz="2000" b="1" dirty="0" err="1" smtClean="0">
                <a:latin typeface="Garamond" pitchFamily="18" charset="0"/>
                <a:cs typeface="+mj-cs"/>
              </a:rPr>
              <a:t>Walid</a:t>
            </a:r>
            <a:r>
              <a:rPr lang="en-GB" sz="2000" b="1" dirty="0" smtClean="0">
                <a:latin typeface="Garamond" pitchFamily="18" charset="0"/>
                <a:cs typeface="+mj-cs"/>
              </a:rPr>
              <a:t> </a:t>
            </a:r>
            <a:r>
              <a:rPr lang="en-GB" sz="2000" b="1" dirty="0" err="1" smtClean="0">
                <a:latin typeface="Garamond" pitchFamily="18" charset="0"/>
                <a:cs typeface="+mj-cs"/>
              </a:rPr>
              <a:t>Balid</a:t>
            </a:r>
            <a:r>
              <a:rPr lang="en-GB" sz="2000" b="1" dirty="0" smtClean="0">
                <a:latin typeface="Garamond" pitchFamily="18" charset="0"/>
                <a:cs typeface="+mj-cs"/>
              </a:rPr>
              <a:t>, </a:t>
            </a:r>
            <a:r>
              <a:rPr lang="en-GB" sz="2000" i="1" dirty="0" err="1" smtClean="0">
                <a:latin typeface="Garamond" pitchFamily="18" charset="0"/>
                <a:cs typeface="+mj-cs"/>
              </a:rPr>
              <a:t>Ph.D</a:t>
            </a:r>
            <a:r>
              <a:rPr lang="en-GB" sz="2000" i="1" dirty="0" smtClean="0">
                <a:latin typeface="Garamond" pitchFamily="18" charset="0"/>
                <a:cs typeface="+mj-cs"/>
              </a:rPr>
              <a:t> Student</a:t>
            </a:r>
          </a:p>
          <a:p>
            <a:pPr lvl="0" algn="justLow" defTabSz="2982692" rtl="0" eaLnBrk="0" fontAlgn="base" hangingPunct="0">
              <a:spcBef>
                <a:spcPct val="0"/>
              </a:spcBef>
              <a:spcAft>
                <a:spcPct val="0"/>
              </a:spcAft>
              <a:defRPr/>
            </a:pPr>
            <a:r>
              <a:rPr lang="en-GB" sz="1600" i="1" dirty="0" smtClean="0">
                <a:latin typeface="Garamond" pitchFamily="18" charset="0"/>
                <a:cs typeface="+mj-cs"/>
              </a:rPr>
              <a:t>Embedded Systems Researcher and Developer</a:t>
            </a:r>
          </a:p>
          <a:p>
            <a:pPr algn="justLow" defTabSz="2982692" rtl="0" eaLnBrk="0" fontAlgn="base" hangingPunct="0">
              <a:spcBef>
                <a:spcPct val="0"/>
              </a:spcBef>
              <a:spcAft>
                <a:spcPct val="0"/>
              </a:spcAft>
              <a:defRPr/>
            </a:pPr>
            <a:r>
              <a:rPr lang="en-GB" sz="1600" i="1" dirty="0" smtClean="0">
                <a:latin typeface="Garamond" pitchFamily="18" charset="0"/>
              </a:rPr>
              <a:t>R&amp;D Manager, </a:t>
            </a:r>
            <a:r>
              <a:rPr lang="en-GB" sz="1600" dirty="0" smtClean="0">
                <a:latin typeface="Garamond" pitchFamily="18" charset="0"/>
                <a:cs typeface="+mj-cs"/>
              </a:rPr>
              <a:t>AL-AWAIL</a:t>
            </a:r>
            <a:r>
              <a:rPr lang="en-GB" sz="1600" i="1" dirty="0" smtClean="0">
                <a:latin typeface="Garamond" pitchFamily="18" charset="0"/>
                <a:cs typeface="+mj-cs"/>
              </a:rPr>
              <a:t> Co. for Electronic Engineering</a:t>
            </a:r>
          </a:p>
        </p:txBody>
      </p:sp>
      <p:sp>
        <p:nvSpPr>
          <p:cNvPr id="9" name="Rectangle 2"/>
          <p:cNvSpPr txBox="1">
            <a:spLocks noChangeArrowheads="1"/>
          </p:cNvSpPr>
          <p:nvPr/>
        </p:nvSpPr>
        <p:spPr bwMode="auto">
          <a:xfrm>
            <a:off x="6300192" y="6021288"/>
            <a:ext cx="1188070" cy="5381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a:lstStyle>
          <a:p>
            <a:pPr algn="ctr"/>
            <a:r>
              <a:rPr lang="en-US" sz="7200" b="1" kern="1200"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latin typeface="Times New Roman" pitchFamily="18" charset="0"/>
                <a:cs typeface="Times New Roman" pitchFamily="18" charset="0"/>
              </a:rPr>
              <a:t>2</a:t>
            </a:r>
            <a:endParaRPr lang="en-US" sz="7200" b="1"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endParaRPr>
          </a:p>
        </p:txBody>
      </p:sp>
      <p:pic>
        <p:nvPicPr>
          <p:cNvPr id="10" name="Picture 9"/>
          <p:cNvPicPr>
            <a:picLocks noChangeAspect="1"/>
          </p:cNvPicPr>
          <p:nvPr/>
        </p:nvPicPr>
        <p:blipFill>
          <a:blip r:embed="rId3"/>
          <a:stretch>
            <a:fillRect/>
          </a:stretch>
        </p:blipFill>
        <p:spPr bwMode="auto">
          <a:xfrm>
            <a:off x="17376" y="-13252"/>
            <a:ext cx="980728" cy="980728"/>
          </a:xfrm>
          <a:prstGeom prst="rect">
            <a:avLst/>
          </a:prstGeom>
          <a:noFill/>
          <a:ln w="9525">
            <a:noFill/>
            <a:miter lim="800000"/>
            <a:headEnd/>
            <a:tailEnd/>
          </a:ln>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520" y="1700808"/>
            <a:ext cx="4729898" cy="2736304"/>
          </a:xfrm>
          <a:prstGeom prst="rect">
            <a:avLst/>
          </a:prstGeom>
          <a:ln>
            <a:noFill/>
          </a:ln>
          <a:effectLst>
            <a:softEdge rad="112500"/>
          </a:effectLst>
        </p:spPr>
      </p:pic>
      <p:sp>
        <p:nvSpPr>
          <p:cNvPr id="3074" name="Rectangle 2"/>
          <p:cNvSpPr>
            <a:spLocks noGrp="1" noChangeArrowheads="1"/>
          </p:cNvSpPr>
          <p:nvPr>
            <p:ph type="ctrTitle"/>
          </p:nvPr>
        </p:nvSpPr>
        <p:spPr>
          <a:xfrm>
            <a:off x="282348" y="1196752"/>
            <a:ext cx="8898164" cy="538162"/>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Y" sz="6000" b="1" kern="1200"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latin typeface="Arabic Typesetting" pitchFamily="66" charset="-78"/>
                <a:cs typeface="AL-Mohanad Bold" pitchFamily="2" charset="-78"/>
              </a:rPr>
              <a:t>برمجة </a:t>
            </a:r>
            <a:r>
              <a:rPr lang="ar-SA" sz="6000" b="1" kern="1200"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latin typeface="Arabic Typesetting" pitchFamily="66" charset="-78"/>
                <a:cs typeface="AL-Mohanad Bold" pitchFamily="2" charset="-78"/>
              </a:rPr>
              <a:t>المتحكمات المصغرة</a:t>
            </a:r>
            <a:endParaRPr lang="en-US" sz="6600" b="1"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endParaRPr>
          </a:p>
        </p:txBody>
      </p:sp>
      <p:sp>
        <p:nvSpPr>
          <p:cNvPr id="2" name="Rectangle 1"/>
          <p:cNvSpPr/>
          <p:nvPr/>
        </p:nvSpPr>
        <p:spPr>
          <a:xfrm>
            <a:off x="4502520" y="44146"/>
            <a:ext cx="4572000" cy="923330"/>
          </a:xfrm>
          <a:prstGeom prst="rect">
            <a:avLst/>
          </a:prstGeom>
        </p:spPr>
        <p:txBody>
          <a:bodyPr>
            <a:spAutoFit/>
          </a:bodyPr>
          <a:lstStyle/>
          <a:p>
            <a:r>
              <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Bader" pitchFamily="2" charset="-78"/>
              </a:rPr>
              <a:t>كلية الهندسة الكهربائية والإلكترونية</a:t>
            </a:r>
            <a:endPar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endParaRPr>
          </a:p>
          <a:p>
            <a:r>
              <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Bader" pitchFamily="2" charset="-78"/>
              </a:rPr>
              <a:t>قســـم هندســــــــة التحكم والأتمتة</a:t>
            </a:r>
            <a:endPar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endParaRPr>
          </a:p>
          <a:p>
            <a:r>
              <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Bader" pitchFamily="2" charset="-78"/>
              </a:rPr>
              <a:t>السنـــة الثالثـــة اتصــالات</a:t>
            </a:r>
            <a:endPar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endParaRPr>
          </a:p>
        </p:txBody>
      </p:sp>
      <p:sp>
        <p:nvSpPr>
          <p:cNvPr id="12" name="Rectangle 2"/>
          <p:cNvSpPr txBox="1">
            <a:spLocks noChangeArrowheads="1"/>
          </p:cNvSpPr>
          <p:nvPr/>
        </p:nvSpPr>
        <p:spPr bwMode="auto">
          <a:xfrm>
            <a:off x="3865963" y="1844824"/>
            <a:ext cx="2002181" cy="10081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a:lstStyle>
          <a:p>
            <a:pPr algn="ctr"/>
            <a:r>
              <a:rPr lang="en-US" sz="5400" b="1" kern="1200"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latin typeface="Times New Roman" pitchFamily="18" charset="0"/>
                <a:cs typeface="Times New Roman" pitchFamily="18" charset="0"/>
              </a:rPr>
              <a:t>AVR</a:t>
            </a:r>
            <a:endParaRPr lang="en-US" sz="6600" b="1"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العلاقة بين جهد عمل المعالج وتردد الهزاز الكريستالي</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10</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18" name="Picture 1"/>
          <p:cNvPicPr>
            <a:picLocks noChangeAspect="1" noChangeArrowheads="1"/>
          </p:cNvPicPr>
          <p:nvPr/>
        </p:nvPicPr>
        <p:blipFill>
          <a:blip r:embed="rId5"/>
          <a:srcRect l="3926" t="15043" r="10340" b="6160"/>
          <a:stretch>
            <a:fillRect/>
          </a:stretch>
        </p:blipFill>
        <p:spPr bwMode="auto">
          <a:xfrm>
            <a:off x="1835696" y="1520716"/>
            <a:ext cx="6387208" cy="5363304"/>
          </a:xfrm>
          <a:prstGeom prst="rect">
            <a:avLst/>
          </a:prstGeom>
          <a:noFill/>
          <a:ln w="9525">
            <a:noFill/>
            <a:miter lim="800000"/>
            <a:headEnd/>
            <a:tailEnd/>
          </a:ln>
          <a:effectLst/>
        </p:spPr>
      </p:pic>
      <p:cxnSp>
        <p:nvCxnSpPr>
          <p:cNvPr id="19" name="Elbow Connector 18"/>
          <p:cNvCxnSpPr/>
          <p:nvPr/>
        </p:nvCxnSpPr>
        <p:spPr>
          <a:xfrm rot="16200000" flipV="1">
            <a:off x="1718400" y="2792433"/>
            <a:ext cx="1785950" cy="785818"/>
          </a:xfrm>
          <a:prstGeom prst="bentConnector3">
            <a:avLst>
              <a:gd name="adj1" fmla="val 964"/>
            </a:avLst>
          </a:prstGeom>
          <a:noFill/>
          <a:ln w="34925" cap="flat" cmpd="sng" algn="ctr">
            <a:solidFill>
              <a:srgbClr val="B32C16"/>
            </a:solidFill>
            <a:prstDash val="solid"/>
            <a:tailEnd type="arrow"/>
          </a:ln>
          <a:effectLst>
            <a:outerShdw blurRad="50800" dist="20000" dir="5400000" rotWithShape="0">
              <a:srgbClr val="000000">
                <a:alpha val="42000"/>
              </a:srgbClr>
            </a:outerShdw>
          </a:effectLst>
        </p:spPr>
      </p:cxnSp>
      <p:sp>
        <p:nvSpPr>
          <p:cNvPr id="20" name="TextBox 19"/>
          <p:cNvSpPr txBox="1"/>
          <p:nvPr/>
        </p:nvSpPr>
        <p:spPr>
          <a:xfrm>
            <a:off x="539552" y="1844824"/>
            <a:ext cx="1944216" cy="523220"/>
          </a:xfrm>
          <a:prstGeom prst="rect">
            <a:avLst/>
          </a:prstGeom>
          <a:noFill/>
        </p:spPr>
        <p:txBody>
          <a:bodyPr wrap="square" rtlCol="0">
            <a:spAutoFit/>
          </a:bodyPr>
          <a:lstStyle/>
          <a:p>
            <a:pPr algn="ctr">
              <a:defRPr/>
            </a:pPr>
            <a:r>
              <a:rPr lang="en-US" sz="2800" b="1" kern="0" dirty="0" smtClean="0">
                <a:solidFill>
                  <a:srgbClr val="FF0000"/>
                </a:solidFill>
                <a:effectLst>
                  <a:outerShdw blurRad="38100" dist="38100" dir="2700000" algn="tl">
                    <a:srgbClr val="000000">
                      <a:alpha val="43137"/>
                    </a:srgbClr>
                  </a:outerShdw>
                </a:effectLst>
              </a:rPr>
              <a:t>VCC = 5V</a:t>
            </a:r>
            <a:endParaRPr lang="en-US" sz="2800" b="1" kern="0" dirty="0">
              <a:solidFill>
                <a:srgbClr val="FF0000"/>
              </a:solidFill>
              <a:effectLst>
                <a:outerShdw blurRad="38100" dist="38100" dir="2700000" algn="tl">
                  <a:srgbClr val="000000">
                    <a:alpha val="43137"/>
                  </a:srgbClr>
                </a:outerShdw>
              </a:effectLst>
            </a:endParaRPr>
          </a:p>
        </p:txBody>
      </p:sp>
      <p:cxnSp>
        <p:nvCxnSpPr>
          <p:cNvPr id="21" name="Elbow Connector 20"/>
          <p:cNvCxnSpPr/>
          <p:nvPr/>
        </p:nvCxnSpPr>
        <p:spPr>
          <a:xfrm rot="5400000">
            <a:off x="1611243" y="4413411"/>
            <a:ext cx="1214446" cy="1071570"/>
          </a:xfrm>
          <a:prstGeom prst="bentConnector3">
            <a:avLst>
              <a:gd name="adj1" fmla="val 158"/>
            </a:avLst>
          </a:prstGeom>
          <a:noFill/>
          <a:ln w="34925" cap="flat" cmpd="sng" algn="ctr">
            <a:solidFill>
              <a:srgbClr val="0000CC"/>
            </a:solidFill>
            <a:prstDash val="solid"/>
            <a:tailEnd type="arrow"/>
          </a:ln>
          <a:effectLst>
            <a:outerShdw blurRad="50800" dist="20000" dir="5400000" rotWithShape="0">
              <a:srgbClr val="000000">
                <a:alpha val="42000"/>
              </a:srgbClr>
            </a:outerShdw>
          </a:effectLst>
        </p:spPr>
      </p:cxnSp>
      <p:sp>
        <p:nvSpPr>
          <p:cNvPr id="22" name="TextBox 21"/>
          <p:cNvSpPr txBox="1"/>
          <p:nvPr/>
        </p:nvSpPr>
        <p:spPr>
          <a:xfrm>
            <a:off x="862796" y="5556419"/>
            <a:ext cx="1319951" cy="523220"/>
          </a:xfrm>
          <a:prstGeom prst="rect">
            <a:avLst/>
          </a:prstGeom>
          <a:noFill/>
        </p:spPr>
        <p:txBody>
          <a:bodyPr wrap="square" rtlCol="0">
            <a:spAutoFit/>
          </a:bodyPr>
          <a:lstStyle/>
          <a:p>
            <a:pPr algn="ctr">
              <a:defRPr/>
            </a:pPr>
            <a:r>
              <a:rPr lang="en-US" sz="2800" b="1" kern="0" dirty="0" smtClean="0">
                <a:solidFill>
                  <a:srgbClr val="0000CC"/>
                </a:solidFill>
                <a:effectLst>
                  <a:outerShdw blurRad="38100" dist="38100" dir="2700000" algn="tl">
                    <a:srgbClr val="000000">
                      <a:alpha val="43137"/>
                    </a:srgbClr>
                  </a:outerShdw>
                </a:effectLst>
              </a:rPr>
              <a:t>GND</a:t>
            </a:r>
            <a:endParaRPr lang="en-US" sz="2800" b="1" kern="0" dirty="0">
              <a:solidFill>
                <a:srgbClr val="0000CC"/>
              </a:solidFill>
              <a:effectLst>
                <a:outerShdw blurRad="38100" dist="38100" dir="2700000" algn="tl">
                  <a:srgbClr val="000000">
                    <a:alpha val="43137"/>
                  </a:srgbClr>
                </a:outerShdw>
              </a:effectLst>
            </a:endParaRPr>
          </a:p>
        </p:txBody>
      </p:sp>
      <p:sp>
        <p:nvSpPr>
          <p:cNvPr id="2" name="Rectangle 1"/>
          <p:cNvSpPr/>
          <p:nvPr/>
        </p:nvSpPr>
        <p:spPr>
          <a:xfrm>
            <a:off x="970795" y="868530"/>
            <a:ext cx="7436651" cy="769441"/>
          </a:xfrm>
          <a:prstGeom prst="rect">
            <a:avLst/>
          </a:prstGeom>
        </p:spPr>
        <p:style>
          <a:lnRef idx="1">
            <a:schemeClr val="accent3"/>
          </a:lnRef>
          <a:fillRef idx="2">
            <a:schemeClr val="accent3"/>
          </a:fillRef>
          <a:effectRef idx="1">
            <a:schemeClr val="accent3"/>
          </a:effectRef>
          <a:fontRef idx="minor">
            <a:schemeClr val="dk1"/>
          </a:fontRef>
        </p:style>
        <p:txBody>
          <a:bodyPr wrap="none" anchor="ctr">
            <a:spAutoFit/>
          </a:bodyPr>
          <a:lstStyle/>
          <a:p>
            <a:pPr algn="ctr" rtl="0"/>
            <a:r>
              <a:rPr lang="en-US" sz="4400" b="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Electrical </a:t>
            </a:r>
            <a:r>
              <a:rPr lang="en-US" sz="4400" b="1" dirty="0" smtClean="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Characteristics????</a:t>
            </a:r>
          </a:p>
        </p:txBody>
      </p:sp>
      <p:sp>
        <p:nvSpPr>
          <p:cNvPr id="23" name="Rectangle 22"/>
          <p:cNvSpPr/>
          <p:nvPr/>
        </p:nvSpPr>
        <p:spPr>
          <a:xfrm>
            <a:off x="646988" y="2736152"/>
            <a:ext cx="8084264" cy="769441"/>
          </a:xfrm>
          <a:prstGeom prst="rect">
            <a:avLst/>
          </a:prstGeom>
        </p:spPr>
        <p:style>
          <a:lnRef idx="1">
            <a:schemeClr val="accent3"/>
          </a:lnRef>
          <a:fillRef idx="2">
            <a:schemeClr val="accent3"/>
          </a:fillRef>
          <a:effectRef idx="1">
            <a:schemeClr val="accent3"/>
          </a:effectRef>
          <a:fontRef idx="minor">
            <a:schemeClr val="dk1"/>
          </a:fontRef>
        </p:style>
        <p:txBody>
          <a:bodyPr wrap="none" anchor="ctr">
            <a:spAutoFit/>
          </a:bodyPr>
          <a:lstStyle/>
          <a:p>
            <a:pPr algn="ctr" rtl="0"/>
            <a:r>
              <a:rPr lang="en-US" sz="4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Absolute Maximum Ratings????</a:t>
            </a:r>
          </a:p>
        </p:txBody>
      </p:sp>
      <p:sp>
        <p:nvSpPr>
          <p:cNvPr id="24" name="Rectangle 23"/>
          <p:cNvSpPr/>
          <p:nvPr/>
        </p:nvSpPr>
        <p:spPr>
          <a:xfrm>
            <a:off x="360628" y="4603775"/>
            <a:ext cx="8656985" cy="769441"/>
          </a:xfrm>
          <a:prstGeom prst="rect">
            <a:avLst/>
          </a:prstGeom>
        </p:spPr>
        <p:style>
          <a:lnRef idx="1">
            <a:schemeClr val="accent3"/>
          </a:lnRef>
          <a:fillRef idx="2">
            <a:schemeClr val="accent3"/>
          </a:fillRef>
          <a:effectRef idx="1">
            <a:schemeClr val="accent3"/>
          </a:effectRef>
          <a:fontRef idx="minor">
            <a:schemeClr val="dk1"/>
          </a:fontRef>
        </p:style>
        <p:txBody>
          <a:bodyPr wrap="none" anchor="ctr">
            <a:spAutoFit/>
          </a:bodyPr>
          <a:lstStyle/>
          <a:p>
            <a:pPr algn="ctr" rtl="0"/>
            <a:r>
              <a:rPr lang="en-US" sz="4400" b="1" dirty="0" smtClean="0">
                <a:solidFill>
                  <a:srgbClr val="006600"/>
                </a:solidFill>
                <a:effectLst>
                  <a:outerShdw blurRad="38100" dist="38100" dir="2700000" algn="tl">
                    <a:srgbClr val="000000">
                      <a:alpha val="43137"/>
                    </a:srgbClr>
                  </a:outerShdw>
                </a:effectLst>
                <a:latin typeface="Times New Roman" pitchFamily="18" charset="0"/>
                <a:cs typeface="Times New Roman" pitchFamily="18" charset="0"/>
              </a:rPr>
              <a:t>Maximum </a:t>
            </a:r>
            <a:r>
              <a:rPr lang="en-US" sz="4400" b="1" dirty="0">
                <a:solidFill>
                  <a:srgbClr val="006600"/>
                </a:solidFill>
                <a:effectLst>
                  <a:outerShdw blurRad="38100" dist="38100" dir="2700000" algn="tl">
                    <a:srgbClr val="000000">
                      <a:alpha val="43137"/>
                    </a:srgbClr>
                  </a:outerShdw>
                </a:effectLst>
                <a:latin typeface="Times New Roman" pitchFamily="18" charset="0"/>
                <a:cs typeface="Times New Roman" pitchFamily="18" charset="0"/>
              </a:rPr>
              <a:t>Frequency vs. </a:t>
            </a:r>
            <a:r>
              <a:rPr lang="en-US" sz="4400" b="1" dirty="0" smtClean="0">
                <a:solidFill>
                  <a:srgbClr val="006600"/>
                </a:solidFill>
                <a:effectLst>
                  <a:outerShdw blurRad="38100" dist="38100" dir="2700000" algn="tl">
                    <a:srgbClr val="000000">
                      <a:alpha val="43137"/>
                    </a:srgbClr>
                  </a:outerShdw>
                </a:effectLst>
                <a:latin typeface="Times New Roman" pitchFamily="18" charset="0"/>
                <a:cs typeface="Times New Roman" pitchFamily="18" charset="0"/>
              </a:rPr>
              <a:t>VCC????</a:t>
            </a:r>
            <a:endParaRPr lang="en-US" sz="4400" b="1" dirty="0">
              <a:solidFill>
                <a:srgbClr val="0066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801767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900" decel="100000" fill="hold"/>
                                        <p:tgtEl>
                                          <p:spTgt spid="1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900" decel="100000" fill="hold"/>
                                        <p:tgtEl>
                                          <p:spTgt spid="2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900" decel="100000" fill="hold"/>
                                        <p:tgtEl>
                                          <p:spTgt spid="2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900" decel="100000" fill="hold"/>
                                        <p:tgtEl>
                                          <p:spTgt spid="22"/>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ppt_x"/>
                                          </p:val>
                                        </p:tav>
                                        <p:tav tm="100000">
                                          <p:val>
                                            <p:strVal val="#ppt_x"/>
                                          </p:val>
                                        </p:tav>
                                      </p:tavLst>
                                    </p:anim>
                                    <p:anim calcmode="lin" valueType="num">
                                      <p:cBhvr additive="base">
                                        <p:cTn id="5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مصادر إشارة التوقيت في 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11</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5" name="Rectangle 4"/>
          <p:cNvSpPr/>
          <p:nvPr/>
        </p:nvSpPr>
        <p:spPr>
          <a:xfrm>
            <a:off x="395536" y="908720"/>
            <a:ext cx="8774710" cy="523220"/>
          </a:xfrm>
          <a:prstGeom prst="rect">
            <a:avLst/>
          </a:prstGeom>
        </p:spPr>
        <p:txBody>
          <a:bodyPr wrap="none">
            <a:spAutoFit/>
          </a:bodyPr>
          <a:lstStyle/>
          <a:p>
            <a:pPr algn="l" rtl="0"/>
            <a:r>
              <a:rPr lang="en-US" sz="2800" b="1" dirty="0" smtClean="0">
                <a:solidFill>
                  <a:srgbClr val="000000"/>
                </a:solidFill>
                <a:latin typeface="Times New Roman" pitchFamily="18" charset="0"/>
                <a:cs typeface="Times New Roman" pitchFamily="18" charset="0"/>
              </a:rPr>
              <a:t>1. </a:t>
            </a:r>
            <a:r>
              <a:rPr lang="en-US" sz="28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Crystal </a:t>
            </a:r>
            <a:r>
              <a:rPr lang="en-US" sz="28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Oscillator</a:t>
            </a:r>
            <a:r>
              <a:rPr lang="en-US" sz="2800" b="1" dirty="0">
                <a:solidFill>
                  <a:srgbClr val="000000"/>
                </a:solidFill>
                <a:latin typeface="Times New Roman" pitchFamily="18" charset="0"/>
                <a:cs typeface="Times New Roman" pitchFamily="18" charset="0"/>
              </a:rPr>
              <a:t>:  XTAL1 </a:t>
            </a:r>
            <a:r>
              <a:rPr lang="en-US" sz="2800" b="1" dirty="0" smtClean="0">
                <a:solidFill>
                  <a:srgbClr val="000000"/>
                </a:solidFill>
                <a:latin typeface="Times New Roman" pitchFamily="18" charset="0"/>
                <a:cs typeface="Times New Roman" pitchFamily="18" charset="0"/>
              </a:rPr>
              <a:t>(input) , </a:t>
            </a:r>
            <a:r>
              <a:rPr lang="en-US" sz="2800" b="1" dirty="0">
                <a:solidFill>
                  <a:srgbClr val="000000"/>
                </a:solidFill>
                <a:latin typeface="Times New Roman" pitchFamily="18" charset="0"/>
                <a:cs typeface="Times New Roman" pitchFamily="18" charset="0"/>
              </a:rPr>
              <a:t>XTAL2 </a:t>
            </a:r>
            <a:r>
              <a:rPr lang="en-US" sz="2800" b="1" dirty="0" smtClean="0">
                <a:solidFill>
                  <a:srgbClr val="000000"/>
                </a:solidFill>
                <a:latin typeface="Times New Roman" pitchFamily="18" charset="0"/>
                <a:cs typeface="Times New Roman" pitchFamily="18" charset="0"/>
              </a:rPr>
              <a:t> (output)</a:t>
            </a:r>
            <a:endParaRPr lang="en-US" sz="2800" b="1" dirty="0">
              <a:solidFill>
                <a:srgbClr val="000000"/>
              </a:solidFill>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7" y="1628801"/>
            <a:ext cx="3672408" cy="2766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1640" y="4287855"/>
            <a:ext cx="2148321" cy="1987197"/>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32040" y="1700808"/>
            <a:ext cx="3429000" cy="3429000"/>
          </a:xfrm>
          <a:prstGeom prst="rect">
            <a:avLst/>
          </a:prstGeom>
        </p:spPr>
      </p:pic>
    </p:spTree>
    <p:extLst>
      <p:ext uri="{BB962C8B-B14F-4D97-AF65-F5344CB8AC3E}">
        <p14:creationId xmlns:p14="http://schemas.microsoft.com/office/powerpoint/2010/main" val="61732580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مصادر إشارة التوقيت في 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12</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5" name="Rectangle 4"/>
          <p:cNvSpPr/>
          <p:nvPr/>
        </p:nvSpPr>
        <p:spPr>
          <a:xfrm>
            <a:off x="547440" y="908720"/>
            <a:ext cx="8153194" cy="707886"/>
          </a:xfrm>
          <a:prstGeom prst="rect">
            <a:avLst/>
          </a:prstGeom>
        </p:spPr>
        <p:txBody>
          <a:bodyPr wrap="none">
            <a:spAutoFit/>
          </a:bodyPr>
          <a:lstStyle/>
          <a:p>
            <a:pPr algn="l" rtl="0"/>
            <a:r>
              <a:rPr lang="en-US" sz="4000" b="1" dirty="0" smtClean="0">
                <a:solidFill>
                  <a:srgbClr val="000000"/>
                </a:solidFill>
                <a:latin typeface="Times New Roman" pitchFamily="18" charset="0"/>
                <a:cs typeface="Times New Roman" pitchFamily="18" charset="0"/>
              </a:rPr>
              <a:t>2. </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Calibrated </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Internal RC Oscillator</a:t>
            </a:r>
            <a:endParaRPr lang="en-US" sz="4000" b="1" dirty="0">
              <a:solidFill>
                <a:srgbClr val="000000"/>
              </a:solidFill>
              <a:latin typeface="Times New Roman" pitchFamily="18" charset="0"/>
              <a:cs typeface="Times New Roman" pitchFamily="18" charset="0"/>
            </a:endParaRPr>
          </a:p>
        </p:txBody>
      </p:sp>
      <p:sp>
        <p:nvSpPr>
          <p:cNvPr id="3" name="Rectangle 2"/>
          <p:cNvSpPr/>
          <p:nvPr/>
        </p:nvSpPr>
        <p:spPr>
          <a:xfrm>
            <a:off x="547440" y="2322746"/>
            <a:ext cx="8201024" cy="3416320"/>
          </a:xfrm>
          <a:prstGeom prst="rect">
            <a:avLst/>
          </a:prstGeom>
        </p:spPr>
        <p:txBody>
          <a:bodyPr wrap="square">
            <a:spAutoFit/>
          </a:bodyPr>
          <a:lstStyle/>
          <a:p>
            <a:pPr algn="ctr" rtl="0"/>
            <a:r>
              <a:rPr lang="en-US" sz="5400" b="1" dirty="0">
                <a:solidFill>
                  <a:srgbClr val="0000CC"/>
                </a:solidFill>
                <a:latin typeface="Times New Roman" pitchFamily="18" charset="0"/>
                <a:cs typeface="Times New Roman" pitchFamily="18" charset="0"/>
              </a:rPr>
              <a:t>1.0</a:t>
            </a:r>
            <a:r>
              <a:rPr lang="en-US" sz="5400" b="1" dirty="0">
                <a:solidFill>
                  <a:srgbClr val="000000"/>
                </a:solidFill>
                <a:latin typeface="Times New Roman" pitchFamily="18" charset="0"/>
                <a:cs typeface="Times New Roman" pitchFamily="18" charset="0"/>
              </a:rPr>
              <a:t>MHz, </a:t>
            </a:r>
            <a:r>
              <a:rPr lang="en-US" sz="5400" b="1" dirty="0">
                <a:solidFill>
                  <a:srgbClr val="0000CC"/>
                </a:solidFill>
                <a:latin typeface="Times New Roman" pitchFamily="18" charset="0"/>
                <a:cs typeface="Times New Roman" pitchFamily="18" charset="0"/>
              </a:rPr>
              <a:t>2.0</a:t>
            </a:r>
            <a:r>
              <a:rPr lang="en-US" sz="5400" b="1" dirty="0">
                <a:solidFill>
                  <a:srgbClr val="000000"/>
                </a:solidFill>
                <a:latin typeface="Times New Roman" pitchFamily="18" charset="0"/>
                <a:cs typeface="Times New Roman" pitchFamily="18" charset="0"/>
              </a:rPr>
              <a:t>MHz, </a:t>
            </a:r>
            <a:endParaRPr lang="en-US" sz="5400" b="1" dirty="0" smtClean="0">
              <a:solidFill>
                <a:srgbClr val="000000"/>
              </a:solidFill>
              <a:latin typeface="Times New Roman" pitchFamily="18" charset="0"/>
              <a:cs typeface="Times New Roman" pitchFamily="18" charset="0"/>
            </a:endParaRPr>
          </a:p>
          <a:p>
            <a:pPr algn="ctr" rtl="0"/>
            <a:r>
              <a:rPr lang="en-US" sz="5400" b="1" dirty="0" smtClean="0">
                <a:solidFill>
                  <a:srgbClr val="0000CC"/>
                </a:solidFill>
                <a:latin typeface="Times New Roman" pitchFamily="18" charset="0"/>
                <a:cs typeface="Times New Roman" pitchFamily="18" charset="0"/>
              </a:rPr>
              <a:t>4.0</a:t>
            </a:r>
            <a:r>
              <a:rPr lang="en-US" sz="5400" b="1" dirty="0" smtClean="0">
                <a:solidFill>
                  <a:srgbClr val="000000"/>
                </a:solidFill>
                <a:latin typeface="Times New Roman" pitchFamily="18" charset="0"/>
                <a:cs typeface="Times New Roman" pitchFamily="18" charset="0"/>
              </a:rPr>
              <a:t>MHz</a:t>
            </a:r>
            <a:r>
              <a:rPr lang="en-US" sz="5400" b="1" dirty="0">
                <a:solidFill>
                  <a:srgbClr val="000000"/>
                </a:solidFill>
                <a:latin typeface="Times New Roman" pitchFamily="18" charset="0"/>
                <a:cs typeface="Times New Roman" pitchFamily="18" charset="0"/>
              </a:rPr>
              <a:t>, </a:t>
            </a:r>
            <a:r>
              <a:rPr lang="en-US" sz="5400" b="1" dirty="0" smtClean="0">
                <a:solidFill>
                  <a:srgbClr val="0000CC"/>
                </a:solidFill>
                <a:latin typeface="Times New Roman" pitchFamily="18" charset="0"/>
                <a:cs typeface="Times New Roman" pitchFamily="18" charset="0"/>
              </a:rPr>
              <a:t>8.0</a:t>
            </a:r>
            <a:r>
              <a:rPr lang="en-US" sz="5400" b="1" dirty="0" smtClean="0">
                <a:solidFill>
                  <a:srgbClr val="000000"/>
                </a:solidFill>
                <a:latin typeface="Times New Roman" pitchFamily="18" charset="0"/>
                <a:cs typeface="Times New Roman" pitchFamily="18" charset="0"/>
              </a:rPr>
              <a:t>MHz</a:t>
            </a:r>
            <a:endParaRPr lang="en-US" sz="5400" b="1" dirty="0" smtClean="0">
              <a:solidFill>
                <a:srgbClr val="000000"/>
              </a:solidFill>
              <a:latin typeface="Times New Roman" pitchFamily="18" charset="0"/>
              <a:cs typeface="Times New Roman" pitchFamily="18" charset="0"/>
            </a:endParaRPr>
          </a:p>
          <a:p>
            <a:pPr algn="ctr" rtl="0"/>
            <a:endParaRPr lang="en-US" sz="5400" b="1" dirty="0" smtClean="0">
              <a:solidFill>
                <a:srgbClr val="000000"/>
              </a:solidFill>
              <a:latin typeface="Times New Roman" pitchFamily="18" charset="0"/>
              <a:cs typeface="Times New Roman" pitchFamily="18" charset="0"/>
            </a:endParaRPr>
          </a:p>
          <a:p>
            <a:pPr algn="ctr" rtl="0"/>
            <a:r>
              <a:rPr lang="en-US" sz="5400" b="1" dirty="0" smtClean="0">
                <a:solidFill>
                  <a:srgbClr val="000000"/>
                </a:solidFill>
                <a:latin typeface="Times New Roman" pitchFamily="18" charset="0"/>
                <a:cs typeface="Times New Roman" pitchFamily="18" charset="0"/>
              </a:rPr>
              <a:t>at </a:t>
            </a:r>
            <a:r>
              <a:rPr lang="en-US" sz="5400" b="1" dirty="0">
                <a:solidFill>
                  <a:srgbClr val="C00000"/>
                </a:solidFill>
                <a:latin typeface="Times New Roman" pitchFamily="18" charset="0"/>
                <a:cs typeface="Times New Roman" pitchFamily="18" charset="0"/>
              </a:rPr>
              <a:t>5V</a:t>
            </a:r>
            <a:r>
              <a:rPr lang="en-US" sz="5400" b="1" dirty="0">
                <a:solidFill>
                  <a:srgbClr val="000000"/>
                </a:solidFill>
                <a:latin typeface="Times New Roman" pitchFamily="18" charset="0"/>
                <a:cs typeface="Times New Roman" pitchFamily="18" charset="0"/>
              </a:rPr>
              <a:t> and </a:t>
            </a:r>
            <a:r>
              <a:rPr lang="en-US" sz="5400" b="1" dirty="0" smtClean="0">
                <a:solidFill>
                  <a:srgbClr val="C00000"/>
                </a:solidFill>
                <a:latin typeface="Times New Roman" pitchFamily="18" charset="0"/>
                <a:cs typeface="Times New Roman" pitchFamily="18" charset="0"/>
              </a:rPr>
              <a:t>25°C</a:t>
            </a:r>
            <a:r>
              <a:rPr lang="en-US" sz="5400" b="1" dirty="0" smtClean="0">
                <a:solidFill>
                  <a:srgbClr val="000000"/>
                </a:solidFill>
                <a:latin typeface="Times New Roman" pitchFamily="18" charset="0"/>
                <a:cs typeface="Times New Roman" pitchFamily="18" charset="0"/>
              </a:rPr>
              <a:t> &gt; </a:t>
            </a:r>
            <a:r>
              <a:rPr lang="en-US" sz="5400" b="1" dirty="0">
                <a:solidFill>
                  <a:srgbClr val="CC00CC"/>
                </a:solidFill>
                <a:latin typeface="Times New Roman" pitchFamily="18" charset="0"/>
                <a:cs typeface="Times New Roman" pitchFamily="18" charset="0"/>
              </a:rPr>
              <a:t>±3%</a:t>
            </a:r>
          </a:p>
        </p:txBody>
      </p:sp>
    </p:spTree>
    <p:extLst>
      <p:ext uri="{BB962C8B-B14F-4D97-AF65-F5344CB8AC3E}">
        <p14:creationId xmlns:p14="http://schemas.microsoft.com/office/powerpoint/2010/main" val="943234204"/>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بوابات الدخل</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الخرج في 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13</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467544" y="1125573"/>
            <a:ext cx="8496944" cy="4262705"/>
          </a:xfrm>
          <a:prstGeom prst="rect">
            <a:avLst/>
          </a:prstGeom>
        </p:spPr>
        <p:txBody>
          <a:bodyPr wrap="square">
            <a:spAutoFit/>
          </a:bodyPr>
          <a:lstStyle/>
          <a:p>
            <a:pPr algn="ctr">
              <a:lnSpc>
                <a:spcPct val="200000"/>
              </a:lnSpc>
              <a:spcAft>
                <a:spcPts val="1800"/>
              </a:spcAft>
            </a:pPr>
            <a:r>
              <a:rPr lang="ar-SY" sz="4800" b="1" dirty="0" smtClean="0">
                <a:solidFill>
                  <a:srgbClr val="000000"/>
                </a:solidFill>
                <a:latin typeface="Times New Roman" pitchFamily="18" charset="0"/>
                <a:cs typeface="Times New Roman" pitchFamily="18" charset="0"/>
              </a:rPr>
              <a:t>«</a:t>
            </a:r>
            <a:r>
              <a:rPr lang="ar-SY" sz="4800" b="1" dirty="0" smtClean="0">
                <a:solidFill>
                  <a:srgbClr val="0000CC"/>
                </a:solidFill>
                <a:latin typeface="Times New Roman" pitchFamily="18" charset="0"/>
                <a:cs typeface="Times New Roman" pitchFamily="18" charset="0"/>
              </a:rPr>
              <a:t>بوابات </a:t>
            </a:r>
            <a:r>
              <a:rPr lang="ar-SY" sz="48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الدخل</a:t>
            </a:r>
            <a:r>
              <a:rPr lang="ar-SY" sz="4800" b="1" dirty="0" smtClean="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 </a:t>
            </a:r>
            <a:r>
              <a:rPr lang="ar-SY" sz="4800" b="1"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والخرج</a:t>
            </a:r>
            <a:r>
              <a:rPr lang="ar-SY" sz="4800" b="1" dirty="0" smtClean="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 </a:t>
            </a:r>
            <a:r>
              <a:rPr lang="ar-SY" sz="4800" b="1" dirty="0" smtClean="0">
                <a:solidFill>
                  <a:srgbClr val="0000CC"/>
                </a:solidFill>
                <a:latin typeface="Times New Roman" pitchFamily="18" charset="0"/>
                <a:cs typeface="Times New Roman" pitchFamily="18" charset="0"/>
              </a:rPr>
              <a:t>للمتحكم المصغر</a:t>
            </a:r>
            <a:r>
              <a:rPr lang="ar-SY" sz="4800" b="1" dirty="0" smtClean="0">
                <a:solidFill>
                  <a:srgbClr val="000000"/>
                </a:solidFill>
                <a:latin typeface="Times New Roman" pitchFamily="18" charset="0"/>
                <a:cs typeface="Times New Roman" pitchFamily="18" charset="0"/>
              </a:rPr>
              <a:t>»</a:t>
            </a:r>
          </a:p>
          <a:p>
            <a:pPr algn="ctr">
              <a:lnSpc>
                <a:spcPct val="200000"/>
              </a:lnSpc>
              <a:spcAft>
                <a:spcPts val="1800"/>
              </a:spcAft>
            </a:pPr>
            <a:r>
              <a:rPr lang="ar-SY" sz="8000" b="1" dirty="0" smtClean="0">
                <a:solidFill>
                  <a:srgbClr val="000000"/>
                </a:solidFill>
                <a:latin typeface="Times New Roman" pitchFamily="18" charset="0"/>
                <a:cs typeface="Times New Roman" pitchFamily="18" charset="0"/>
              </a:rPr>
              <a:t>«</a:t>
            </a:r>
            <a:r>
              <a:rPr lang="en-US" sz="80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GP</a:t>
            </a:r>
            <a:r>
              <a:rPr lang="en-US" sz="8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I</a:t>
            </a:r>
            <a:r>
              <a:rPr lang="en-US" sz="8000" b="1"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O</a:t>
            </a:r>
            <a:r>
              <a:rPr lang="ar-SY" sz="8000" b="1" dirty="0" smtClean="0">
                <a:solidFill>
                  <a:srgbClr val="000000"/>
                </a:solidFill>
                <a:latin typeface="Times New Roman" pitchFamily="18" charset="0"/>
                <a:cs typeface="Times New Roman" pitchFamily="18" charset="0"/>
              </a:rPr>
              <a:t>»</a:t>
            </a:r>
            <a:endParaRPr lang="ar-SY" sz="8000" b="1"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633226073"/>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بوابات الدخل</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الخرج في 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14</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467544" y="620688"/>
            <a:ext cx="8496944" cy="5524589"/>
          </a:xfrm>
          <a:prstGeom prst="rect">
            <a:avLst/>
          </a:prstGeom>
        </p:spPr>
        <p:txBody>
          <a:bodyPr wrap="square">
            <a:spAutoFit/>
          </a:bodyPr>
          <a:lstStyle/>
          <a:p>
            <a:pPr marL="457200" indent="-457200" algn="justLow" rtl="0">
              <a:spcAft>
                <a:spcPts val="1800"/>
              </a:spcAft>
              <a:buClr>
                <a:srgbClr val="C00000"/>
              </a:buClr>
              <a:buFont typeface="Wingdings" pitchFamily="2" charset="2"/>
              <a:buChar char="ü"/>
            </a:pPr>
            <a:r>
              <a:rPr lang="en-US" sz="4400" b="1" dirty="0">
                <a:solidFill>
                  <a:srgbClr val="000000"/>
                </a:solidFill>
                <a:latin typeface="Times New Roman" pitchFamily="18" charset="0"/>
                <a:cs typeface="Times New Roman" pitchFamily="18" charset="0"/>
              </a:rPr>
              <a:t>General Purpose </a:t>
            </a:r>
            <a:r>
              <a:rPr lang="en-US" sz="4400" b="1" dirty="0" smtClean="0">
                <a:solidFill>
                  <a:srgbClr val="000000"/>
                </a:solidFill>
                <a:latin typeface="Times New Roman" pitchFamily="18" charset="0"/>
                <a:cs typeface="Times New Roman" pitchFamily="18" charset="0"/>
              </a:rPr>
              <a:t>I/O (GPIO).</a:t>
            </a:r>
          </a:p>
          <a:p>
            <a:pPr marL="457200" indent="-457200" algn="justLow" rtl="0">
              <a:spcAft>
                <a:spcPts val="1800"/>
              </a:spcAft>
              <a:buClr>
                <a:srgbClr val="C00000"/>
              </a:buClr>
              <a:buFont typeface="Wingdings" pitchFamily="2" charset="2"/>
              <a:buChar char="ü"/>
            </a:pPr>
            <a:r>
              <a:rPr lang="en-US" sz="4400" b="1" dirty="0" smtClean="0">
                <a:solidFill>
                  <a:srgbClr val="000000"/>
                </a:solidFill>
                <a:latin typeface="Times New Roman" pitchFamily="18" charset="0"/>
                <a:cs typeface="Times New Roman" pitchFamily="18" charset="0"/>
              </a:rPr>
              <a:t>Bi-directional I/</a:t>
            </a:r>
            <a:r>
              <a:rPr lang="en-US" sz="4400" b="1" dirty="0" err="1" smtClean="0">
                <a:solidFill>
                  <a:srgbClr val="000000"/>
                </a:solidFill>
                <a:latin typeface="Times New Roman" pitchFamily="18" charset="0"/>
                <a:cs typeface="Times New Roman" pitchFamily="18" charset="0"/>
              </a:rPr>
              <a:t>Os</a:t>
            </a:r>
            <a:r>
              <a:rPr lang="en-US" sz="4400" b="1" dirty="0" smtClean="0">
                <a:solidFill>
                  <a:srgbClr val="000000"/>
                </a:solidFill>
                <a:latin typeface="Times New Roman" pitchFamily="18" charset="0"/>
                <a:cs typeface="Times New Roman" pitchFamily="18" charset="0"/>
              </a:rPr>
              <a:t> </a:t>
            </a:r>
            <a:r>
              <a:rPr lang="en-US" sz="4400" b="1" dirty="0">
                <a:solidFill>
                  <a:srgbClr val="000000"/>
                </a:solidFill>
                <a:latin typeface="Times New Roman" pitchFamily="18" charset="0"/>
                <a:cs typeface="Times New Roman" pitchFamily="18" charset="0"/>
              </a:rPr>
              <a:t>with </a:t>
            </a:r>
            <a:r>
              <a:rPr lang="en-US" sz="4400" b="1" dirty="0" smtClean="0">
                <a:solidFill>
                  <a:srgbClr val="000000"/>
                </a:solidFill>
                <a:latin typeface="Times New Roman" pitchFamily="18" charset="0"/>
                <a:cs typeface="Times New Roman" pitchFamily="18" charset="0"/>
              </a:rPr>
              <a:t>internal pull-up Resistors.</a:t>
            </a:r>
          </a:p>
          <a:p>
            <a:pPr marL="457200" indent="-457200" algn="justLow" rtl="0">
              <a:spcAft>
                <a:spcPts val="1800"/>
              </a:spcAft>
              <a:buClr>
                <a:srgbClr val="C00000"/>
              </a:buClr>
              <a:buFont typeface="Wingdings" pitchFamily="2" charset="2"/>
              <a:buChar char="ü"/>
            </a:pPr>
            <a:r>
              <a:rPr lang="en-US" sz="4400" b="1" dirty="0">
                <a:solidFill>
                  <a:srgbClr val="000000"/>
                </a:solidFill>
                <a:latin typeface="Times New Roman" pitchFamily="18" charset="0"/>
                <a:cs typeface="Times New Roman" pitchFamily="18" charset="0"/>
              </a:rPr>
              <a:t>Push-pull </a:t>
            </a:r>
            <a:r>
              <a:rPr lang="en-US" sz="4400" b="1" dirty="0" smtClean="0">
                <a:solidFill>
                  <a:srgbClr val="000000"/>
                </a:solidFill>
                <a:latin typeface="Times New Roman" pitchFamily="18" charset="0"/>
                <a:cs typeface="Times New Roman" pitchFamily="18" charset="0"/>
              </a:rPr>
              <a:t>outputs.</a:t>
            </a:r>
            <a:endParaRPr lang="en-US" sz="4400" b="1" dirty="0" smtClean="0">
              <a:solidFill>
                <a:srgbClr val="000000"/>
              </a:solidFill>
              <a:latin typeface="Times New Roman" pitchFamily="18" charset="0"/>
              <a:cs typeface="Times New Roman" pitchFamily="18" charset="0"/>
            </a:endParaRPr>
          </a:p>
          <a:p>
            <a:pPr marL="457200" indent="-457200" algn="justLow" rtl="0">
              <a:spcAft>
                <a:spcPts val="1800"/>
              </a:spcAft>
              <a:buClr>
                <a:srgbClr val="C00000"/>
              </a:buClr>
              <a:buFont typeface="Wingdings" pitchFamily="2" charset="2"/>
              <a:buChar char="ü"/>
            </a:pPr>
            <a:r>
              <a:rPr lang="en-US" sz="4400" b="1" dirty="0">
                <a:solidFill>
                  <a:srgbClr val="000000"/>
                </a:solidFill>
                <a:latin typeface="Times New Roman" pitchFamily="18" charset="0"/>
                <a:cs typeface="Times New Roman" pitchFamily="18" charset="0"/>
              </a:rPr>
              <a:t>GPIOs are grouped into </a:t>
            </a:r>
            <a:r>
              <a:rPr lang="en-US" sz="4400" b="1" dirty="0" smtClean="0">
                <a:solidFill>
                  <a:srgbClr val="000000"/>
                </a:solidFill>
                <a:latin typeface="Times New Roman" pitchFamily="18" charset="0"/>
                <a:cs typeface="Times New Roman" pitchFamily="18" charset="0"/>
              </a:rPr>
              <a:t>“</a:t>
            </a:r>
            <a:r>
              <a:rPr lang="en-US" sz="4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Ports</a:t>
            </a:r>
            <a:r>
              <a:rPr lang="en-US" sz="4400" b="1" dirty="0" smtClean="0">
                <a:solidFill>
                  <a:srgbClr val="000000"/>
                </a:solidFill>
                <a:latin typeface="Times New Roman" pitchFamily="18" charset="0"/>
                <a:cs typeface="Times New Roman" pitchFamily="18" charset="0"/>
              </a:rPr>
              <a:t>” </a:t>
            </a:r>
            <a:r>
              <a:rPr lang="en-US" sz="4400" b="1" dirty="0">
                <a:solidFill>
                  <a:srgbClr val="000000"/>
                </a:solidFill>
                <a:latin typeface="Times New Roman" pitchFamily="18" charset="0"/>
                <a:cs typeface="Times New Roman" pitchFamily="18" charset="0"/>
              </a:rPr>
              <a:t>of up to </a:t>
            </a:r>
            <a:r>
              <a:rPr lang="en-US" sz="4400" b="1"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8-pin</a:t>
            </a:r>
            <a:r>
              <a:rPr lang="en-US" sz="4400" b="1" dirty="0">
                <a:solidFill>
                  <a:srgbClr val="000000"/>
                </a:solidFill>
                <a:latin typeface="Times New Roman" pitchFamily="18" charset="0"/>
                <a:cs typeface="Times New Roman" pitchFamily="18" charset="0"/>
              </a:rPr>
              <a:t> </a:t>
            </a:r>
            <a:r>
              <a:rPr lang="en-US" sz="4400" b="1" dirty="0" smtClean="0">
                <a:solidFill>
                  <a:srgbClr val="000000"/>
                </a:solidFill>
                <a:latin typeface="Times New Roman" pitchFamily="18" charset="0"/>
                <a:cs typeface="Times New Roman" pitchFamily="18" charset="0"/>
              </a:rPr>
              <a:t>and up to </a:t>
            </a:r>
            <a:r>
              <a:rPr lang="en-US" sz="4400" b="1"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11-port</a:t>
            </a:r>
            <a:r>
              <a:rPr lang="en-US" sz="4400" b="1" dirty="0" smtClean="0">
                <a:solidFill>
                  <a:srgbClr val="000000"/>
                </a:solidFill>
                <a:latin typeface="Times New Roman" pitchFamily="18" charset="0"/>
                <a:cs typeface="Times New Roman" pitchFamily="18" charset="0"/>
              </a:rPr>
              <a:t> (</a:t>
            </a:r>
            <a:r>
              <a:rPr lang="en-US" sz="4400" b="1" dirty="0" smtClean="0">
                <a:solidFill>
                  <a:srgbClr val="FFFFFF">
                    <a:lumMod val="50000"/>
                  </a:srgbClr>
                </a:solidFill>
                <a:latin typeface="Times New Roman" pitchFamily="18" charset="0"/>
                <a:cs typeface="Times New Roman" pitchFamily="18" charset="0"/>
              </a:rPr>
              <a:t>A, B, C, D, E, F, G, H, J, K, </a:t>
            </a:r>
            <a:r>
              <a:rPr lang="en-US" sz="4400" b="1" dirty="0" smtClean="0">
                <a:solidFill>
                  <a:srgbClr val="FFFFFF">
                    <a:lumMod val="50000"/>
                  </a:srgbClr>
                </a:solidFill>
                <a:latin typeface="Times New Roman" pitchFamily="18" charset="0"/>
                <a:cs typeface="Times New Roman" pitchFamily="18" charset="0"/>
              </a:rPr>
              <a:t>L</a:t>
            </a:r>
            <a:r>
              <a:rPr lang="en-US" sz="4400" b="1" dirty="0" smtClean="0">
                <a:solidFill>
                  <a:srgbClr val="000000"/>
                </a:solidFill>
                <a:latin typeface="Times New Roman" pitchFamily="18" charset="0"/>
                <a:cs typeface="Times New Roman" pitchFamily="18" charset="0"/>
              </a:rPr>
              <a:t>).</a:t>
            </a:r>
            <a:endParaRPr lang="en-US" sz="4400" b="1" dirty="0" smtClean="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4664155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بوابات الدخل</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الخرج في 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15</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323528" y="620688"/>
            <a:ext cx="8676456" cy="4878259"/>
          </a:xfrm>
          <a:prstGeom prst="rect">
            <a:avLst/>
          </a:prstGeom>
        </p:spPr>
        <p:txBody>
          <a:bodyPr wrap="square">
            <a:spAutoFit/>
          </a:bodyPr>
          <a:lstStyle/>
          <a:p>
            <a:pPr marL="457200" indent="-457200" algn="justLow" rtl="0">
              <a:spcAft>
                <a:spcPts val="1800"/>
              </a:spcAft>
              <a:buClr>
                <a:srgbClr val="C00000"/>
              </a:buClr>
              <a:buFont typeface="Wingdings" pitchFamily="2" charset="2"/>
              <a:buChar char="ü"/>
            </a:pPr>
            <a:r>
              <a:rPr lang="en-US" sz="7200" b="1" dirty="0">
                <a:solidFill>
                  <a:srgbClr val="000000"/>
                </a:solidFill>
                <a:latin typeface="Times New Roman" pitchFamily="18" charset="0"/>
                <a:cs typeface="Times New Roman" pitchFamily="18" charset="0"/>
              </a:rPr>
              <a:t>Each port has </a:t>
            </a:r>
            <a:r>
              <a:rPr lang="en-US" sz="72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three control registers</a:t>
            </a:r>
            <a:r>
              <a:rPr lang="en-US" sz="7200" b="1" dirty="0">
                <a:solidFill>
                  <a:srgbClr val="000000"/>
                </a:solidFill>
                <a:latin typeface="Times New Roman" pitchFamily="18" charset="0"/>
                <a:cs typeface="Times New Roman" pitchFamily="18" charset="0"/>
              </a:rPr>
              <a:t>: </a:t>
            </a:r>
          </a:p>
          <a:p>
            <a:pPr marL="914400" lvl="1" indent="-457200" algn="justLow" rtl="0">
              <a:spcAft>
                <a:spcPts val="1200"/>
              </a:spcAft>
              <a:buClr>
                <a:srgbClr val="C00000"/>
              </a:buClr>
              <a:buFont typeface="Wingdings" pitchFamily="2" charset="2"/>
              <a:buChar char="§"/>
            </a:pPr>
            <a:r>
              <a:rPr lang="en-US" sz="4400" b="1" dirty="0" err="1">
                <a:solidFill>
                  <a:srgbClr val="000000"/>
                </a:solidFill>
                <a:latin typeface="Times New Roman" pitchFamily="18" charset="0"/>
                <a:cs typeface="Times New Roman" pitchFamily="18" charset="0"/>
              </a:rPr>
              <a:t>DDRx</a:t>
            </a:r>
            <a:r>
              <a:rPr lang="en-US" sz="4400" b="1" dirty="0">
                <a:solidFill>
                  <a:srgbClr val="000000"/>
                </a:solidFill>
                <a:latin typeface="Times New Roman" pitchFamily="18" charset="0"/>
                <a:cs typeface="Times New Roman" pitchFamily="18" charset="0"/>
              </a:rPr>
              <a:t>: Data Direction </a:t>
            </a:r>
            <a:r>
              <a:rPr lang="en-US" sz="4400" b="1" dirty="0" smtClean="0">
                <a:solidFill>
                  <a:srgbClr val="000000"/>
                </a:solidFill>
                <a:latin typeface="Times New Roman" pitchFamily="18" charset="0"/>
                <a:cs typeface="Times New Roman" pitchFamily="18" charset="0"/>
              </a:rPr>
              <a:t>Register</a:t>
            </a:r>
            <a:r>
              <a:rPr lang="en-US" sz="4000" b="1" dirty="0" smtClean="0">
                <a:solidFill>
                  <a:srgbClr val="000000"/>
                </a:solidFill>
                <a:latin typeface="Times New Roman" pitchFamily="18" charset="0"/>
                <a:cs typeface="Times New Roman" pitchFamily="18" charset="0"/>
              </a:rPr>
              <a:t>.</a:t>
            </a:r>
            <a:endParaRPr lang="en-US" sz="4400" b="1" dirty="0">
              <a:solidFill>
                <a:srgbClr val="000000"/>
              </a:solidFill>
              <a:latin typeface="Times New Roman" pitchFamily="18" charset="0"/>
              <a:cs typeface="Times New Roman" pitchFamily="18" charset="0"/>
            </a:endParaRPr>
          </a:p>
          <a:p>
            <a:pPr marL="914400" lvl="1" indent="-457200" algn="justLow" rtl="0">
              <a:spcAft>
                <a:spcPts val="1200"/>
              </a:spcAft>
              <a:buClr>
                <a:srgbClr val="C00000"/>
              </a:buClr>
              <a:buFont typeface="Wingdings" pitchFamily="2" charset="2"/>
              <a:buChar char="§"/>
            </a:pPr>
            <a:r>
              <a:rPr lang="en-US" sz="4400" b="1" dirty="0" err="1">
                <a:solidFill>
                  <a:srgbClr val="000000"/>
                </a:solidFill>
                <a:latin typeface="Times New Roman" pitchFamily="18" charset="0"/>
                <a:cs typeface="Times New Roman" pitchFamily="18" charset="0"/>
              </a:rPr>
              <a:t>PORTx</a:t>
            </a:r>
            <a:r>
              <a:rPr lang="en-US" sz="4400" b="1" dirty="0">
                <a:solidFill>
                  <a:srgbClr val="000000"/>
                </a:solidFill>
                <a:latin typeface="Times New Roman" pitchFamily="18" charset="0"/>
                <a:cs typeface="Times New Roman" pitchFamily="18" charset="0"/>
              </a:rPr>
              <a:t>: Data Output Register.</a:t>
            </a:r>
          </a:p>
          <a:p>
            <a:pPr marL="914400" lvl="1" indent="-457200" algn="justLow" rtl="0">
              <a:spcAft>
                <a:spcPts val="1800"/>
              </a:spcAft>
              <a:buClr>
                <a:srgbClr val="C00000"/>
              </a:buClr>
              <a:buFont typeface="Wingdings" pitchFamily="2" charset="2"/>
              <a:buChar char="§"/>
            </a:pPr>
            <a:r>
              <a:rPr lang="en-US" sz="4400" b="1" dirty="0" err="1">
                <a:solidFill>
                  <a:srgbClr val="000000"/>
                </a:solidFill>
                <a:latin typeface="Times New Roman" pitchFamily="18" charset="0"/>
                <a:cs typeface="Times New Roman" pitchFamily="18" charset="0"/>
              </a:rPr>
              <a:t>PINx</a:t>
            </a:r>
            <a:r>
              <a:rPr lang="en-US" sz="4400" b="1" dirty="0">
                <a:solidFill>
                  <a:srgbClr val="000000"/>
                </a:solidFill>
                <a:latin typeface="Times New Roman" pitchFamily="18" charset="0"/>
                <a:cs typeface="Times New Roman" pitchFamily="18" charset="0"/>
              </a:rPr>
              <a:t>: Data Input Register.</a:t>
            </a:r>
          </a:p>
        </p:txBody>
      </p:sp>
    </p:spTree>
    <p:extLst>
      <p:ext uri="{BB962C8B-B14F-4D97-AF65-F5344CB8AC3E}">
        <p14:creationId xmlns:p14="http://schemas.microsoft.com/office/powerpoint/2010/main" val="14995011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بوابات الدخل</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الخرج في 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16</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395536" y="692696"/>
            <a:ext cx="8496944" cy="954107"/>
          </a:xfrm>
          <a:prstGeom prst="rect">
            <a:avLst/>
          </a:prstGeom>
        </p:spPr>
        <p:txBody>
          <a:bodyPr wrap="square">
            <a:spAutoFit/>
          </a:bodyPr>
          <a:lstStyle/>
          <a:p>
            <a:pPr marL="457200" indent="-457200" algn="justLow" rtl="0">
              <a:spcAft>
                <a:spcPts val="1800"/>
              </a:spcAft>
              <a:buClr>
                <a:srgbClr val="C00000"/>
              </a:buClr>
              <a:buFont typeface="Wingdings" pitchFamily="2" charset="2"/>
              <a:buChar char="ü"/>
            </a:pPr>
            <a:r>
              <a:rPr lang="en-US" sz="2800" b="1" dirty="0" smtClean="0">
                <a:solidFill>
                  <a:srgbClr val="000000"/>
                </a:solidFill>
                <a:latin typeface="Times New Roman" pitchFamily="18" charset="0"/>
                <a:cs typeface="Times New Roman" pitchFamily="18" charset="0"/>
              </a:rPr>
              <a:t>All </a:t>
            </a:r>
            <a:r>
              <a:rPr lang="en-US" sz="2800" b="1" dirty="0">
                <a:solidFill>
                  <a:srgbClr val="000000"/>
                </a:solidFill>
                <a:latin typeface="Times New Roman" pitchFamily="18" charset="0"/>
                <a:cs typeface="Times New Roman" pitchFamily="18" charset="0"/>
              </a:rPr>
              <a:t>I/O pins </a:t>
            </a:r>
            <a:r>
              <a:rPr lang="en-US" sz="2800" b="1" dirty="0" smtClean="0">
                <a:solidFill>
                  <a:srgbClr val="000000"/>
                </a:solidFill>
                <a:latin typeface="Times New Roman" pitchFamily="18" charset="0"/>
                <a:cs typeface="Times New Roman" pitchFamily="18" charset="0"/>
              </a:rPr>
              <a:t>have protection </a:t>
            </a:r>
            <a:r>
              <a:rPr lang="en-US" sz="2800" b="1" dirty="0">
                <a:solidFill>
                  <a:srgbClr val="000000"/>
                </a:solidFill>
                <a:latin typeface="Times New Roman" pitchFamily="18" charset="0"/>
                <a:cs typeface="Times New Roman" pitchFamily="18" charset="0"/>
              </a:rPr>
              <a:t>diodes to both VCC and Ground</a:t>
            </a:r>
            <a:endParaRPr lang="en-US" sz="2800" b="1" dirty="0" smtClean="0">
              <a:solidFill>
                <a:srgbClr val="000000"/>
              </a:solidFill>
              <a:latin typeface="Times New Roman" pitchFamily="18" charset="0"/>
              <a:cs typeface="Times New Roman" pitchFamily="18"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600" y="1280773"/>
            <a:ext cx="7416824" cy="5496057"/>
          </a:xfrm>
          <a:prstGeom prst="rect">
            <a:avLst/>
          </a:prstGeom>
        </p:spPr>
      </p:pic>
    </p:spTree>
    <p:extLst>
      <p:ext uri="{BB962C8B-B14F-4D97-AF65-F5344CB8AC3E}">
        <p14:creationId xmlns:p14="http://schemas.microsoft.com/office/powerpoint/2010/main" val="299510176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par>
                                <p:cTn id="8" presetID="16" presetClass="entr" presetSubtype="2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pPr lvl="0"/>
            <a:r>
              <a:rPr lang="ar-SY" sz="4000" b="1" dirty="0" smtClean="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اللوحة التعليمية</a:t>
            </a:r>
            <a:endParaRPr lang="ar-JO" sz="4000" b="1" dirty="0" smtClean="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17</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kumimoji="0" lang="en-US" sz="2000" b="0" i="1" u="none" strike="noStrike" kern="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Garamond" pitchFamily="18" charset="0"/>
            </a:endParaRPr>
          </a:p>
        </p:txBody>
      </p:sp>
      <p:pic>
        <p:nvPicPr>
          <p:cNvPr id="7" name="Picture 6"/>
          <p:cNvPicPr/>
          <p:nvPr/>
        </p:nvPicPr>
        <p:blipFill>
          <a:blip r:embed="rId5"/>
          <a:srcRect/>
          <a:stretch>
            <a:fillRect/>
          </a:stretch>
        </p:blipFill>
        <p:spPr bwMode="auto">
          <a:xfrm>
            <a:off x="178595" y="2168860"/>
            <a:ext cx="4263540" cy="2664296"/>
          </a:xfrm>
          <a:prstGeom prst="rect">
            <a:avLst/>
          </a:prstGeom>
          <a:noFill/>
          <a:ln w="9525">
            <a:noFill/>
            <a:miter lim="800000"/>
            <a:headEnd/>
            <a:tailEnd/>
          </a:ln>
        </p:spPr>
      </p:pic>
      <p:pic>
        <p:nvPicPr>
          <p:cNvPr id="9" name="Picture 8" descr="7seg-counter.gif"/>
          <p:cNvPicPr/>
          <p:nvPr/>
        </p:nvPicPr>
        <p:blipFill>
          <a:blip r:embed="rId6" cstate="print"/>
          <a:srcRect/>
          <a:stretch>
            <a:fillRect/>
          </a:stretch>
        </p:blipFill>
        <p:spPr bwMode="auto">
          <a:xfrm>
            <a:off x="5076056" y="764704"/>
            <a:ext cx="4038483" cy="2423659"/>
          </a:xfrm>
          <a:prstGeom prst="rect">
            <a:avLst/>
          </a:prstGeom>
          <a:noFill/>
          <a:ln w="9525">
            <a:noFill/>
            <a:miter lim="800000"/>
            <a:headEnd/>
            <a:tailEnd/>
          </a:ln>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50287" y="3501008"/>
            <a:ext cx="4090019" cy="3034732"/>
          </a:xfrm>
          <a:prstGeom prst="rect">
            <a:avLst/>
          </a:prstGeom>
        </p:spPr>
      </p:pic>
      <p:sp>
        <p:nvSpPr>
          <p:cNvPr id="14" name="Left-Right Arrow 13"/>
          <p:cNvSpPr/>
          <p:nvPr/>
        </p:nvSpPr>
        <p:spPr>
          <a:xfrm>
            <a:off x="4442135" y="2428868"/>
            <a:ext cx="633921" cy="352060"/>
          </a:xfrm>
          <a:prstGeom prst="leftRightArrow">
            <a:avLst/>
          </a:prstGeom>
          <a:solidFill>
            <a:srgbClr val="FF0000"/>
          </a:solidFill>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5" name="Left-Right Arrow 14"/>
          <p:cNvSpPr/>
          <p:nvPr/>
        </p:nvSpPr>
        <p:spPr>
          <a:xfrm>
            <a:off x="4442135" y="4330671"/>
            <a:ext cx="633921" cy="352060"/>
          </a:xfrm>
          <a:prstGeom prst="lef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53296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pPr lvl="0"/>
            <a:r>
              <a:rPr lang="ar-SY" sz="4000" b="1" dirty="0" smtClean="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اللوحة التعليمية</a:t>
            </a:r>
            <a:endParaRPr lang="ar-JO" sz="4000" b="1" dirty="0" smtClean="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18</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kumimoji="0" lang="en-US" sz="2000" b="0" i="1" u="none" strike="noStrike" kern="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Garamond" pitchFamily="18" charset="0"/>
            </a:endParaRPr>
          </a:p>
        </p:txBody>
      </p:sp>
      <p:sp>
        <p:nvSpPr>
          <p:cNvPr id="3" name="Rectangle 2"/>
          <p:cNvSpPr/>
          <p:nvPr/>
        </p:nvSpPr>
        <p:spPr>
          <a:xfrm>
            <a:off x="3640584" y="1268760"/>
            <a:ext cx="2778931" cy="4247317"/>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algn="l" rtl="0"/>
            <a:r>
              <a:rPr lang="en-US" b="1" dirty="0" smtClean="0">
                <a:latin typeface="Courier New" pitchFamily="49" charset="0"/>
                <a:cs typeface="Courier New" pitchFamily="49" charset="0"/>
              </a:rPr>
              <a:t> _</a:t>
            </a:r>
            <a:r>
              <a:rPr lang="en-US" b="1" dirty="0" err="1">
                <a:latin typeface="Courier New" pitchFamily="49" charset="0"/>
                <a:cs typeface="Courier New" pitchFamily="49" charset="0"/>
              </a:rPr>
              <a:t>Soft_clock</a:t>
            </a:r>
            <a:r>
              <a:rPr lang="en-US" b="1" dirty="0">
                <a:latin typeface="Courier New" pitchFamily="49" charset="0"/>
                <a:cs typeface="Courier New" pitchFamily="49" charset="0"/>
              </a:rPr>
              <a:t>:</a:t>
            </a:r>
          </a:p>
          <a:p>
            <a:pPr algn="l" rtl="0"/>
            <a:r>
              <a:rPr lang="en-US" b="1" dirty="0">
                <a:latin typeface="Courier New" pitchFamily="49" charset="0"/>
                <a:cs typeface="Courier New" pitchFamily="49" charset="0"/>
              </a:rPr>
              <a:t>  push </a:t>
            </a:r>
            <a:r>
              <a:rPr lang="en-US" b="1" dirty="0" smtClean="0">
                <a:latin typeface="Courier New" pitchFamily="49" charset="0"/>
                <a:cs typeface="Courier New" pitchFamily="49" charset="0"/>
              </a:rPr>
              <a:t>r26</a:t>
            </a:r>
            <a:endParaRPr lang="en-US" b="1" dirty="0">
              <a:latin typeface="Courier New" pitchFamily="49" charset="0"/>
              <a:cs typeface="Courier New" pitchFamily="49" charset="0"/>
            </a:endParaRPr>
          </a:p>
          <a:p>
            <a:pPr algn="l" rtl="0"/>
            <a:r>
              <a:rPr lang="en-US" b="1" dirty="0">
                <a:latin typeface="Courier New" pitchFamily="49" charset="0"/>
                <a:cs typeface="Courier New" pitchFamily="49" charset="0"/>
              </a:rPr>
              <a:t>  push r27</a:t>
            </a:r>
          </a:p>
          <a:p>
            <a:pPr algn="l" rtl="0"/>
            <a:r>
              <a:rPr lang="en-US" b="1" dirty="0">
                <a:latin typeface="Courier New" pitchFamily="49" charset="0"/>
                <a:cs typeface="Courier New" pitchFamily="49" charset="0"/>
              </a:rPr>
              <a:t>  push r16 </a:t>
            </a:r>
            <a:endParaRPr lang="en-US" b="1" dirty="0" smtClean="0">
              <a:latin typeface="Courier New" pitchFamily="49" charset="0"/>
              <a:cs typeface="Courier New" pitchFamily="49" charset="0"/>
            </a:endParaRPr>
          </a:p>
          <a:p>
            <a:pPr algn="l" rtl="0"/>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 push </a:t>
            </a:r>
            <a:r>
              <a:rPr lang="en-US" b="1" dirty="0">
                <a:latin typeface="Courier New" pitchFamily="49" charset="0"/>
                <a:cs typeface="Courier New" pitchFamily="49" charset="0"/>
              </a:rPr>
              <a:t>r25                            </a:t>
            </a:r>
          </a:p>
          <a:p>
            <a:pPr algn="l" rtl="0"/>
            <a:r>
              <a:rPr lang="en-US" b="1" dirty="0">
                <a:latin typeface="Courier New" pitchFamily="49" charset="0"/>
                <a:cs typeface="Courier New" pitchFamily="49" charset="0"/>
              </a:rPr>
              <a:t>  push r24 </a:t>
            </a:r>
            <a:endParaRPr lang="en-US" b="1" dirty="0" smtClean="0">
              <a:latin typeface="Courier New" pitchFamily="49" charset="0"/>
              <a:cs typeface="Courier New" pitchFamily="49" charset="0"/>
            </a:endParaRPr>
          </a:p>
          <a:p>
            <a:pPr algn="l" rtl="0"/>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 in r24,sreg</a:t>
            </a:r>
          </a:p>
          <a:p>
            <a:pPr algn="l" rtl="0"/>
            <a:r>
              <a:rPr lang="en-US" b="1" dirty="0" smtClean="0">
                <a:latin typeface="Courier New" pitchFamily="49" charset="0"/>
                <a:cs typeface="Courier New" pitchFamily="49" charset="0"/>
              </a:rPr>
              <a:t>  push r24</a:t>
            </a:r>
          </a:p>
          <a:p>
            <a:pPr algn="l" rtl="0"/>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Loadadr</a:t>
            </a:r>
            <a:r>
              <a:rPr lang="en-US" b="1" dirty="0">
                <a:latin typeface="Courier New" pitchFamily="49" charset="0"/>
                <a:cs typeface="Courier New" pitchFamily="49" charset="0"/>
              </a:rPr>
              <a:t> _sec , X                    </a:t>
            </a:r>
          </a:p>
          <a:p>
            <a:pPr algn="l" rtl="0"/>
            <a:r>
              <a:rPr lang="en-US" b="1" dirty="0">
                <a:latin typeface="Courier New" pitchFamily="49" charset="0"/>
                <a:cs typeface="Courier New" pitchFamily="49" charset="0"/>
              </a:rPr>
              <a:t>  </a:t>
            </a:r>
            <a:r>
              <a:rPr lang="en-US" b="1" dirty="0" err="1">
                <a:latin typeface="Courier New" pitchFamily="49" charset="0"/>
                <a:cs typeface="Courier New" pitchFamily="49" charset="0"/>
              </a:rPr>
              <a:t>Ld</a:t>
            </a:r>
            <a:r>
              <a:rPr lang="en-US" b="1" dirty="0">
                <a:latin typeface="Courier New" pitchFamily="49" charset="0"/>
                <a:cs typeface="Courier New" pitchFamily="49" charset="0"/>
              </a:rPr>
              <a:t> r24,X </a:t>
            </a:r>
            <a:r>
              <a:rPr lang="en-US" b="1" dirty="0" smtClean="0">
                <a:latin typeface="Courier New" pitchFamily="49" charset="0"/>
                <a:cs typeface="Courier New" pitchFamily="49" charset="0"/>
              </a:rPr>
              <a:t>                           </a:t>
            </a:r>
          </a:p>
          <a:p>
            <a:pPr algn="l" rtl="0"/>
            <a:r>
              <a:rPr lang="en-US" b="1" dirty="0" smtClean="0">
                <a:latin typeface="Courier New" pitchFamily="49" charset="0"/>
                <a:cs typeface="Courier New" pitchFamily="49" charset="0"/>
              </a:rPr>
              <a:t>  </a:t>
            </a:r>
            <a:r>
              <a:rPr lang="en-US" b="1" dirty="0" err="1" smtClean="0">
                <a:latin typeface="Courier New" pitchFamily="49" charset="0"/>
                <a:cs typeface="Courier New" pitchFamily="49" charset="0"/>
              </a:rPr>
              <a:t>Inc</a:t>
            </a:r>
            <a:r>
              <a:rPr lang="en-US" b="1" dirty="0" smtClean="0">
                <a:latin typeface="Courier New" pitchFamily="49" charset="0"/>
                <a:cs typeface="Courier New" pitchFamily="49" charset="0"/>
              </a:rPr>
              <a:t> r24</a:t>
            </a:r>
          </a:p>
          <a:p>
            <a:pPr algn="l" rtl="0"/>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St X+,</a:t>
            </a:r>
            <a:r>
              <a:rPr lang="en-US" b="1" dirty="0" smtClean="0">
                <a:latin typeface="Courier New" pitchFamily="49" charset="0"/>
                <a:cs typeface="Courier New" pitchFamily="49" charset="0"/>
              </a:rPr>
              <a:t>r24</a:t>
            </a:r>
            <a:endParaRPr lang="en-US" b="1" dirty="0">
              <a:latin typeface="Courier New" pitchFamily="49" charset="0"/>
              <a:cs typeface="Courier New" pitchFamily="49" charset="0"/>
            </a:endParaRPr>
          </a:p>
          <a:p>
            <a:pPr algn="l" rtl="0"/>
            <a:r>
              <a:rPr lang="en-US" b="1" dirty="0">
                <a:latin typeface="Courier New" pitchFamily="49" charset="0"/>
                <a:cs typeface="Courier New" pitchFamily="49" charset="0"/>
              </a:rPr>
              <a:t>  </a:t>
            </a:r>
            <a:r>
              <a:rPr lang="en-US" b="1" dirty="0" err="1">
                <a:latin typeface="Courier New" pitchFamily="49" charset="0"/>
                <a:cs typeface="Courier New" pitchFamily="49" charset="0"/>
              </a:rPr>
              <a:t>cpi</a:t>
            </a:r>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r24,60</a:t>
            </a:r>
            <a:endParaRPr lang="en-US" b="1" dirty="0">
              <a:latin typeface="Courier New" pitchFamily="49" charset="0"/>
              <a:cs typeface="Courier New" pitchFamily="49" charset="0"/>
            </a:endParaRPr>
          </a:p>
          <a:p>
            <a:pPr algn="l" rtl="0"/>
            <a:r>
              <a:rPr lang="en-US" b="1" dirty="0">
                <a:latin typeface="Courier New" pitchFamily="49" charset="0"/>
                <a:cs typeface="Courier New" pitchFamily="49" charset="0"/>
              </a:rPr>
              <a:t>  </a:t>
            </a:r>
            <a:r>
              <a:rPr lang="en-US" b="1" dirty="0" err="1">
                <a:latin typeface="Courier New" pitchFamily="49" charset="0"/>
                <a:cs typeface="Courier New" pitchFamily="49" charset="0"/>
              </a:rPr>
              <a:t>breq</a:t>
            </a:r>
            <a:r>
              <a:rPr lang="en-US" b="1" dirty="0">
                <a:latin typeface="Courier New" pitchFamily="49" charset="0"/>
                <a:cs typeface="Courier New" pitchFamily="49" charset="0"/>
              </a:rPr>
              <a:t> _soft_clock2                   </a:t>
            </a:r>
          </a:p>
          <a:p>
            <a:pPr algn="l" rtl="0"/>
            <a:r>
              <a:rPr lang="en-US" b="1" dirty="0">
                <a:latin typeface="Courier New" pitchFamily="49" charset="0"/>
                <a:cs typeface="Courier New" pitchFamily="49" charset="0"/>
              </a:rPr>
              <a:t>  </a:t>
            </a:r>
            <a:r>
              <a:rPr lang="en-US" b="1" dirty="0" err="1">
                <a:latin typeface="Courier New" pitchFamily="49" charset="0"/>
                <a:cs typeface="Courier New" pitchFamily="49" charset="0"/>
              </a:rPr>
              <a:t>rjmp</a:t>
            </a:r>
            <a:r>
              <a:rPr lang="en-US" b="1" dirty="0">
                <a:latin typeface="Courier New" pitchFamily="49" charset="0"/>
                <a:cs typeface="Courier New" pitchFamily="49" charset="0"/>
              </a:rPr>
              <a:t> _</a:t>
            </a:r>
            <a:r>
              <a:rPr lang="en-US" b="1" dirty="0" err="1" smtClean="0">
                <a:latin typeface="Courier New" pitchFamily="49" charset="0"/>
                <a:cs typeface="Courier New" pitchFamily="49" charset="0"/>
              </a:rPr>
              <a:t>clock_exit</a:t>
            </a:r>
            <a:endParaRPr lang="en-US" b="1" dirty="0">
              <a:latin typeface="Courier New" pitchFamily="49" charset="0"/>
              <a:cs typeface="Courier New" pitchFamily="49" charset="0"/>
            </a:endParaRPr>
          </a:p>
        </p:txBody>
      </p:sp>
      <p:sp>
        <p:nvSpPr>
          <p:cNvPr id="5" name="Rectangle 4"/>
          <p:cNvSpPr/>
          <p:nvPr/>
        </p:nvSpPr>
        <p:spPr>
          <a:xfrm>
            <a:off x="-11112" y="809067"/>
            <a:ext cx="3070944" cy="6100516"/>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l" rtl="0">
              <a:lnSpc>
                <a:spcPct val="115000"/>
              </a:lnSpc>
              <a:spcAft>
                <a:spcPts val="0"/>
              </a:spcAft>
            </a:pPr>
            <a:r>
              <a:rPr lang="en-US" b="1" dirty="0">
                <a:solidFill>
                  <a:srgbClr val="000080"/>
                </a:solidFill>
                <a:latin typeface="Courier New"/>
                <a:ea typeface="Times New Roman"/>
                <a:cs typeface="Arial"/>
              </a:rPr>
              <a:t>$</a:t>
            </a:r>
            <a:r>
              <a:rPr lang="en-US" b="1" dirty="0" err="1">
                <a:solidFill>
                  <a:srgbClr val="000080"/>
                </a:solidFill>
                <a:latin typeface="Courier New"/>
                <a:ea typeface="Times New Roman"/>
                <a:cs typeface="Arial"/>
              </a:rPr>
              <a:t>regfile</a:t>
            </a:r>
            <a:r>
              <a:rPr lang="en-US" dirty="0">
                <a:solidFill>
                  <a:srgbClr val="000000"/>
                </a:solidFill>
                <a:latin typeface="Courier New"/>
                <a:ea typeface="Times New Roman"/>
                <a:cs typeface="Arial"/>
              </a:rPr>
              <a:t> </a:t>
            </a:r>
            <a:r>
              <a:rPr lang="en-US" dirty="0">
                <a:solidFill>
                  <a:srgbClr val="FF0000"/>
                </a:solidFill>
                <a:latin typeface="Courier New"/>
                <a:ea typeface="Times New Roman"/>
                <a:cs typeface="Arial"/>
              </a:rPr>
              <a:t>=</a:t>
            </a:r>
            <a:r>
              <a:rPr lang="en-US" dirty="0">
                <a:solidFill>
                  <a:srgbClr val="000000"/>
                </a:solidFill>
                <a:latin typeface="Courier New"/>
                <a:ea typeface="Times New Roman"/>
                <a:cs typeface="Arial"/>
              </a:rPr>
              <a:t> </a:t>
            </a:r>
            <a:r>
              <a:rPr lang="en-US" dirty="0">
                <a:solidFill>
                  <a:srgbClr val="008080"/>
                </a:solidFill>
                <a:latin typeface="Courier New"/>
                <a:ea typeface="Times New Roman"/>
                <a:cs typeface="Arial"/>
              </a:rPr>
              <a:t>"m32def.dat"</a:t>
            </a:r>
            <a:r>
              <a:rPr lang="en-US" dirty="0">
                <a:solidFill>
                  <a:srgbClr val="000000"/>
                </a:solidFill>
                <a:latin typeface="Courier New"/>
                <a:ea typeface="Times New Roman"/>
                <a:cs typeface="Arial"/>
              </a:rPr>
              <a:t/>
            </a:r>
            <a:br>
              <a:rPr lang="en-US" dirty="0">
                <a:solidFill>
                  <a:srgbClr val="000000"/>
                </a:solidFill>
                <a:latin typeface="Courier New"/>
                <a:ea typeface="Times New Roman"/>
                <a:cs typeface="Arial"/>
              </a:rPr>
            </a:br>
            <a:r>
              <a:rPr lang="en-US" b="1" dirty="0">
                <a:solidFill>
                  <a:srgbClr val="000080"/>
                </a:solidFill>
                <a:latin typeface="Courier New"/>
                <a:ea typeface="Times New Roman"/>
                <a:cs typeface="Arial"/>
              </a:rPr>
              <a:t>$crystal</a:t>
            </a:r>
            <a:r>
              <a:rPr lang="en-US" dirty="0">
                <a:solidFill>
                  <a:srgbClr val="000000"/>
                </a:solidFill>
                <a:latin typeface="Courier New"/>
                <a:ea typeface="Times New Roman"/>
                <a:cs typeface="Arial"/>
              </a:rPr>
              <a:t> </a:t>
            </a:r>
            <a:r>
              <a:rPr lang="en-US" dirty="0">
                <a:solidFill>
                  <a:srgbClr val="FF0000"/>
                </a:solidFill>
                <a:latin typeface="Courier New"/>
                <a:ea typeface="Times New Roman"/>
                <a:cs typeface="Arial"/>
              </a:rPr>
              <a:t>=</a:t>
            </a:r>
            <a:r>
              <a:rPr lang="en-US" dirty="0">
                <a:solidFill>
                  <a:srgbClr val="000000"/>
                </a:solidFill>
                <a:latin typeface="Courier New"/>
                <a:ea typeface="Times New Roman"/>
                <a:cs typeface="Arial"/>
              </a:rPr>
              <a:t> 8000000</a:t>
            </a:r>
            <a:br>
              <a:rPr lang="en-US" dirty="0">
                <a:solidFill>
                  <a:srgbClr val="000000"/>
                </a:solidFill>
                <a:latin typeface="Courier New"/>
                <a:ea typeface="Times New Roman"/>
                <a:cs typeface="Arial"/>
              </a:rPr>
            </a:br>
            <a:endParaRPr lang="en-US" sz="1050" dirty="0" smtClean="0">
              <a:solidFill>
                <a:srgbClr val="000000"/>
              </a:solidFill>
              <a:latin typeface="Courier New"/>
              <a:ea typeface="Times New Roman"/>
              <a:cs typeface="Arial"/>
            </a:endParaRPr>
          </a:p>
          <a:p>
            <a:pPr algn="l" rtl="0">
              <a:lnSpc>
                <a:spcPct val="115000"/>
              </a:lnSpc>
              <a:spcAft>
                <a:spcPts val="0"/>
              </a:spcAft>
            </a:pPr>
            <a:r>
              <a:rPr lang="en-US" sz="1600" b="1" dirty="0" err="1" smtClean="0">
                <a:solidFill>
                  <a:srgbClr val="000080"/>
                </a:solidFill>
                <a:latin typeface="Courier New"/>
                <a:ea typeface="Times New Roman"/>
                <a:cs typeface="Arial"/>
              </a:rPr>
              <a:t>Config</a:t>
            </a:r>
            <a:r>
              <a:rPr lang="en-US" sz="1600" dirty="0" smtClean="0">
                <a:solidFill>
                  <a:srgbClr val="000000"/>
                </a:solidFill>
                <a:latin typeface="Courier New"/>
                <a:ea typeface="Times New Roman"/>
                <a:cs typeface="Arial"/>
              </a:rPr>
              <a:t> </a:t>
            </a:r>
            <a:r>
              <a:rPr lang="en-US" sz="1600" dirty="0" err="1">
                <a:solidFill>
                  <a:srgbClr val="800000"/>
                </a:solidFill>
                <a:latin typeface="Courier New"/>
                <a:ea typeface="Times New Roman"/>
                <a:cs typeface="Arial"/>
              </a:rPr>
              <a:t>Portb</a:t>
            </a:r>
            <a:r>
              <a:rPr lang="en-US" sz="1600" dirty="0">
                <a:solidFill>
                  <a:srgbClr val="000000"/>
                </a:solidFill>
                <a:latin typeface="Courier New"/>
                <a:ea typeface="Times New Roman"/>
                <a:cs typeface="Arial"/>
              </a:rPr>
              <a:t> </a:t>
            </a:r>
            <a:r>
              <a:rPr lang="en-US" sz="1600" dirty="0">
                <a:solidFill>
                  <a:srgbClr val="FF0000"/>
                </a:solidFill>
                <a:latin typeface="Courier New"/>
                <a:ea typeface="Times New Roman"/>
                <a:cs typeface="Arial"/>
              </a:rPr>
              <a:t>=</a:t>
            </a:r>
            <a:r>
              <a:rPr lang="en-US" sz="1600" dirty="0">
                <a:solidFill>
                  <a:srgbClr val="000000"/>
                </a:solidFill>
                <a:latin typeface="Courier New"/>
                <a:ea typeface="Times New Roman"/>
                <a:cs typeface="Arial"/>
              </a:rPr>
              <a:t> </a:t>
            </a:r>
            <a:r>
              <a:rPr lang="en-US" sz="1600" b="1" dirty="0" smtClean="0">
                <a:solidFill>
                  <a:srgbClr val="000080"/>
                </a:solidFill>
                <a:latin typeface="Courier New"/>
                <a:ea typeface="Times New Roman"/>
                <a:cs typeface="Arial"/>
              </a:rPr>
              <a:t>Output</a:t>
            </a:r>
            <a:r>
              <a:rPr lang="en-US" sz="1600" dirty="0">
                <a:solidFill>
                  <a:srgbClr val="000000"/>
                </a:solidFill>
                <a:latin typeface="Courier New"/>
                <a:ea typeface="Times New Roman"/>
                <a:cs typeface="Arial"/>
              </a:rPr>
              <a:t/>
            </a:r>
            <a:br>
              <a:rPr lang="en-US" sz="1600" dirty="0">
                <a:solidFill>
                  <a:srgbClr val="000000"/>
                </a:solidFill>
                <a:latin typeface="Courier New"/>
                <a:ea typeface="Times New Roman"/>
                <a:cs typeface="Arial"/>
              </a:rPr>
            </a:br>
            <a:r>
              <a:rPr lang="en-US" sz="1600" dirty="0" err="1">
                <a:solidFill>
                  <a:srgbClr val="000000"/>
                </a:solidFill>
                <a:latin typeface="Courier New"/>
                <a:ea typeface="Times New Roman"/>
                <a:cs typeface="Arial"/>
              </a:rPr>
              <a:t>Dataout</a:t>
            </a:r>
            <a:r>
              <a:rPr lang="en-US" sz="1600" dirty="0">
                <a:solidFill>
                  <a:srgbClr val="000000"/>
                </a:solidFill>
                <a:latin typeface="Courier New"/>
                <a:ea typeface="Times New Roman"/>
                <a:cs typeface="Arial"/>
              </a:rPr>
              <a:t> </a:t>
            </a:r>
            <a:r>
              <a:rPr lang="en-US" sz="1600" b="1" dirty="0">
                <a:solidFill>
                  <a:srgbClr val="000080"/>
                </a:solidFill>
                <a:latin typeface="Courier New"/>
                <a:ea typeface="Times New Roman"/>
                <a:cs typeface="Arial"/>
              </a:rPr>
              <a:t>Alias</a:t>
            </a:r>
            <a:r>
              <a:rPr lang="en-US" sz="1600" dirty="0">
                <a:solidFill>
                  <a:srgbClr val="000000"/>
                </a:solidFill>
                <a:latin typeface="Courier New"/>
                <a:ea typeface="Times New Roman"/>
                <a:cs typeface="Arial"/>
              </a:rPr>
              <a:t> </a:t>
            </a:r>
            <a:r>
              <a:rPr lang="en-US" sz="1600" dirty="0">
                <a:solidFill>
                  <a:srgbClr val="800000"/>
                </a:solidFill>
                <a:latin typeface="Courier New"/>
                <a:ea typeface="Times New Roman"/>
                <a:cs typeface="Arial"/>
              </a:rPr>
              <a:t>Portb</a:t>
            </a:r>
            <a:r>
              <a:rPr lang="en-US" sz="1600" dirty="0">
                <a:solidFill>
                  <a:srgbClr val="FF0000"/>
                </a:solidFill>
                <a:latin typeface="Courier New"/>
                <a:ea typeface="Times New Roman"/>
                <a:cs typeface="Arial"/>
              </a:rPr>
              <a:t>.</a:t>
            </a:r>
            <a:r>
              <a:rPr lang="en-US" sz="1600" dirty="0">
                <a:solidFill>
                  <a:srgbClr val="000000"/>
                </a:solidFill>
                <a:latin typeface="Courier New"/>
                <a:ea typeface="Times New Roman"/>
                <a:cs typeface="Arial"/>
              </a:rPr>
              <a:t>1</a:t>
            </a:r>
            <a:br>
              <a:rPr lang="en-US" sz="1600" dirty="0">
                <a:solidFill>
                  <a:srgbClr val="000000"/>
                </a:solidFill>
                <a:latin typeface="Courier New"/>
                <a:ea typeface="Times New Roman"/>
                <a:cs typeface="Arial"/>
              </a:rPr>
            </a:br>
            <a:r>
              <a:rPr lang="en-US" sz="1600" dirty="0">
                <a:solidFill>
                  <a:srgbClr val="000000"/>
                </a:solidFill>
                <a:latin typeface="Courier New"/>
                <a:ea typeface="Times New Roman"/>
                <a:cs typeface="Arial"/>
              </a:rPr>
              <a:t>Clock </a:t>
            </a:r>
            <a:r>
              <a:rPr lang="en-US" sz="1600" b="1" dirty="0">
                <a:solidFill>
                  <a:srgbClr val="000080"/>
                </a:solidFill>
                <a:latin typeface="Courier New"/>
                <a:ea typeface="Times New Roman"/>
                <a:cs typeface="Arial"/>
              </a:rPr>
              <a:t>Alias</a:t>
            </a:r>
            <a:r>
              <a:rPr lang="en-US" sz="1600" dirty="0">
                <a:solidFill>
                  <a:srgbClr val="000000"/>
                </a:solidFill>
                <a:latin typeface="Courier New"/>
                <a:ea typeface="Times New Roman"/>
                <a:cs typeface="Arial"/>
              </a:rPr>
              <a:t> </a:t>
            </a:r>
            <a:r>
              <a:rPr lang="en-US" sz="1600" dirty="0">
                <a:solidFill>
                  <a:srgbClr val="800000"/>
                </a:solidFill>
                <a:latin typeface="Courier New"/>
                <a:ea typeface="Times New Roman"/>
                <a:cs typeface="Arial"/>
              </a:rPr>
              <a:t>Portb</a:t>
            </a:r>
            <a:r>
              <a:rPr lang="en-US" sz="1600" dirty="0">
                <a:solidFill>
                  <a:srgbClr val="FF0000"/>
                </a:solidFill>
                <a:latin typeface="Courier New"/>
                <a:ea typeface="Times New Roman"/>
                <a:cs typeface="Arial"/>
              </a:rPr>
              <a:t>.</a:t>
            </a:r>
            <a:r>
              <a:rPr lang="en-US" sz="1600" dirty="0">
                <a:solidFill>
                  <a:srgbClr val="000000"/>
                </a:solidFill>
                <a:latin typeface="Courier New"/>
                <a:ea typeface="Times New Roman"/>
                <a:cs typeface="Arial"/>
              </a:rPr>
              <a:t>3</a:t>
            </a:r>
            <a:br>
              <a:rPr lang="en-US" sz="1600" dirty="0">
                <a:solidFill>
                  <a:srgbClr val="000000"/>
                </a:solidFill>
                <a:latin typeface="Courier New"/>
                <a:ea typeface="Times New Roman"/>
                <a:cs typeface="Arial"/>
              </a:rPr>
            </a:br>
            <a:r>
              <a:rPr lang="en-US" sz="1600" dirty="0" err="1">
                <a:solidFill>
                  <a:srgbClr val="000000"/>
                </a:solidFill>
                <a:latin typeface="Courier New"/>
                <a:ea typeface="Times New Roman"/>
                <a:cs typeface="Arial"/>
              </a:rPr>
              <a:t>Rck</a:t>
            </a:r>
            <a:r>
              <a:rPr lang="en-US" sz="1600" dirty="0">
                <a:solidFill>
                  <a:srgbClr val="000000"/>
                </a:solidFill>
                <a:latin typeface="Courier New"/>
                <a:ea typeface="Times New Roman"/>
                <a:cs typeface="Arial"/>
              </a:rPr>
              <a:t> </a:t>
            </a:r>
            <a:r>
              <a:rPr lang="en-US" sz="1600" b="1" dirty="0">
                <a:solidFill>
                  <a:srgbClr val="000080"/>
                </a:solidFill>
                <a:latin typeface="Courier New"/>
                <a:ea typeface="Times New Roman"/>
                <a:cs typeface="Arial"/>
              </a:rPr>
              <a:t>Alias</a:t>
            </a:r>
            <a:r>
              <a:rPr lang="en-US" sz="1600" dirty="0">
                <a:solidFill>
                  <a:srgbClr val="000000"/>
                </a:solidFill>
                <a:latin typeface="Courier New"/>
                <a:ea typeface="Times New Roman"/>
                <a:cs typeface="Arial"/>
              </a:rPr>
              <a:t> </a:t>
            </a:r>
            <a:r>
              <a:rPr lang="en-US" sz="1600" dirty="0" smtClean="0">
                <a:solidFill>
                  <a:srgbClr val="800000"/>
                </a:solidFill>
                <a:latin typeface="Courier New"/>
                <a:ea typeface="Times New Roman"/>
                <a:cs typeface="Arial"/>
              </a:rPr>
              <a:t>Portb</a:t>
            </a:r>
            <a:r>
              <a:rPr lang="en-US" sz="1600" dirty="0" smtClean="0">
                <a:solidFill>
                  <a:srgbClr val="FF0000"/>
                </a:solidFill>
                <a:latin typeface="Courier New"/>
                <a:ea typeface="Times New Roman"/>
                <a:cs typeface="Arial"/>
              </a:rPr>
              <a:t>.</a:t>
            </a:r>
            <a:r>
              <a:rPr lang="en-US" sz="1600" dirty="0" smtClean="0">
                <a:solidFill>
                  <a:srgbClr val="000000"/>
                </a:solidFill>
                <a:latin typeface="Courier New"/>
                <a:ea typeface="Times New Roman"/>
                <a:cs typeface="Arial"/>
              </a:rPr>
              <a:t>2</a:t>
            </a:r>
            <a:r>
              <a:rPr lang="en-US" sz="1600" dirty="0">
                <a:solidFill>
                  <a:srgbClr val="000000"/>
                </a:solidFill>
                <a:latin typeface="Courier New"/>
                <a:ea typeface="Times New Roman"/>
                <a:cs typeface="Arial"/>
              </a:rPr>
              <a:t/>
            </a:r>
            <a:br>
              <a:rPr lang="en-US" sz="1600" dirty="0">
                <a:solidFill>
                  <a:srgbClr val="000000"/>
                </a:solidFill>
                <a:latin typeface="Courier New"/>
                <a:ea typeface="Times New Roman"/>
                <a:cs typeface="Arial"/>
              </a:rPr>
            </a:br>
            <a:r>
              <a:rPr lang="en-US" sz="1600" b="1" dirty="0">
                <a:solidFill>
                  <a:srgbClr val="000080"/>
                </a:solidFill>
                <a:latin typeface="Courier New"/>
                <a:ea typeface="Times New Roman"/>
                <a:cs typeface="Arial"/>
              </a:rPr>
              <a:t>Reset</a:t>
            </a:r>
            <a:r>
              <a:rPr lang="en-US" sz="1600" dirty="0">
                <a:solidFill>
                  <a:srgbClr val="000000"/>
                </a:solidFill>
                <a:latin typeface="Courier New"/>
                <a:ea typeface="Times New Roman"/>
                <a:cs typeface="Arial"/>
              </a:rPr>
              <a:t> </a:t>
            </a:r>
            <a:r>
              <a:rPr lang="en-US" sz="1600" dirty="0">
                <a:solidFill>
                  <a:srgbClr val="800000"/>
                </a:solidFill>
                <a:latin typeface="Courier New"/>
                <a:ea typeface="Times New Roman"/>
                <a:cs typeface="Arial"/>
              </a:rPr>
              <a:t>Portb</a:t>
            </a:r>
            <a:r>
              <a:rPr lang="en-US" sz="1600" dirty="0">
                <a:solidFill>
                  <a:srgbClr val="FF0000"/>
                </a:solidFill>
                <a:latin typeface="Courier New"/>
                <a:ea typeface="Times New Roman"/>
                <a:cs typeface="Arial"/>
              </a:rPr>
              <a:t>.</a:t>
            </a:r>
            <a:r>
              <a:rPr lang="en-US" sz="1600" dirty="0">
                <a:solidFill>
                  <a:srgbClr val="000000"/>
                </a:solidFill>
                <a:latin typeface="Courier New"/>
                <a:ea typeface="Times New Roman"/>
                <a:cs typeface="Arial"/>
              </a:rPr>
              <a:t>0</a:t>
            </a:r>
            <a:br>
              <a:rPr lang="en-US" sz="1600" dirty="0">
                <a:solidFill>
                  <a:srgbClr val="000000"/>
                </a:solidFill>
                <a:latin typeface="Courier New"/>
                <a:ea typeface="Times New Roman"/>
                <a:cs typeface="Arial"/>
              </a:rPr>
            </a:br>
            <a:r>
              <a:rPr lang="en-US" sz="1600" b="1" dirty="0">
                <a:solidFill>
                  <a:srgbClr val="000080"/>
                </a:solidFill>
                <a:latin typeface="Courier New"/>
                <a:ea typeface="Times New Roman"/>
                <a:cs typeface="Arial"/>
              </a:rPr>
              <a:t>Set</a:t>
            </a:r>
            <a:r>
              <a:rPr lang="en-US" sz="1600" dirty="0">
                <a:solidFill>
                  <a:srgbClr val="000000"/>
                </a:solidFill>
                <a:latin typeface="Courier New"/>
                <a:ea typeface="Times New Roman"/>
                <a:cs typeface="Arial"/>
              </a:rPr>
              <a:t> </a:t>
            </a:r>
            <a:r>
              <a:rPr lang="en-US" sz="1600" dirty="0" smtClean="0">
                <a:solidFill>
                  <a:srgbClr val="800000"/>
                </a:solidFill>
                <a:latin typeface="Courier New"/>
                <a:ea typeface="Times New Roman"/>
                <a:cs typeface="Arial"/>
              </a:rPr>
              <a:t>Portb</a:t>
            </a:r>
            <a:r>
              <a:rPr lang="en-US" sz="1600" dirty="0" smtClean="0">
                <a:solidFill>
                  <a:srgbClr val="FF0000"/>
                </a:solidFill>
                <a:latin typeface="Courier New"/>
                <a:ea typeface="Times New Roman"/>
                <a:cs typeface="Arial"/>
              </a:rPr>
              <a:t>.</a:t>
            </a:r>
            <a:r>
              <a:rPr lang="en-US" sz="1600" dirty="0" smtClean="0">
                <a:solidFill>
                  <a:srgbClr val="000000"/>
                </a:solidFill>
                <a:latin typeface="Courier New"/>
                <a:ea typeface="Times New Roman"/>
                <a:cs typeface="Arial"/>
              </a:rPr>
              <a:t>4</a:t>
            </a:r>
            <a:endParaRPr lang="en-US" sz="6600" dirty="0">
              <a:latin typeface="Calibri"/>
              <a:ea typeface="Times New Roman"/>
              <a:cs typeface="Arial"/>
            </a:endParaRPr>
          </a:p>
          <a:p>
            <a:pPr algn="l" rtl="0">
              <a:lnSpc>
                <a:spcPct val="115000"/>
              </a:lnSpc>
              <a:spcAft>
                <a:spcPts val="0"/>
              </a:spcAft>
            </a:pPr>
            <a:endParaRPr lang="en-US" sz="1400" b="1" dirty="0" smtClean="0">
              <a:solidFill>
                <a:srgbClr val="000080"/>
              </a:solidFill>
              <a:latin typeface="Courier New"/>
              <a:ea typeface="Times New Roman"/>
              <a:cs typeface="Arial"/>
            </a:endParaRPr>
          </a:p>
          <a:p>
            <a:pPr algn="l" rtl="0">
              <a:lnSpc>
                <a:spcPct val="115000"/>
              </a:lnSpc>
              <a:spcAft>
                <a:spcPts val="0"/>
              </a:spcAft>
            </a:pPr>
            <a:r>
              <a:rPr lang="en-US" sz="1500" b="1" dirty="0" smtClean="0">
                <a:solidFill>
                  <a:srgbClr val="000080"/>
                </a:solidFill>
                <a:latin typeface="Courier New"/>
                <a:ea typeface="Times New Roman"/>
                <a:cs typeface="Arial"/>
              </a:rPr>
              <a:t>Dim</a:t>
            </a:r>
            <a:r>
              <a:rPr lang="en-US" sz="1500" dirty="0" smtClean="0">
                <a:solidFill>
                  <a:srgbClr val="000000"/>
                </a:solidFill>
                <a:latin typeface="Courier New"/>
                <a:ea typeface="Times New Roman"/>
                <a:cs typeface="Arial"/>
              </a:rPr>
              <a:t> </a:t>
            </a:r>
            <a:r>
              <a:rPr lang="en-US" sz="1500" dirty="0">
                <a:solidFill>
                  <a:srgbClr val="000000"/>
                </a:solidFill>
                <a:latin typeface="Courier New"/>
                <a:ea typeface="Times New Roman"/>
                <a:cs typeface="Arial"/>
              </a:rPr>
              <a:t>A </a:t>
            </a:r>
            <a:r>
              <a:rPr lang="en-US" sz="1500" b="1" dirty="0">
                <a:solidFill>
                  <a:srgbClr val="000080"/>
                </a:solidFill>
                <a:latin typeface="Courier New"/>
                <a:ea typeface="Times New Roman"/>
                <a:cs typeface="Arial"/>
              </a:rPr>
              <a:t>As</a:t>
            </a:r>
            <a:r>
              <a:rPr lang="en-US" sz="1500" dirty="0">
                <a:solidFill>
                  <a:srgbClr val="000000"/>
                </a:solidFill>
                <a:latin typeface="Courier New"/>
                <a:ea typeface="Times New Roman"/>
                <a:cs typeface="Arial"/>
              </a:rPr>
              <a:t> </a:t>
            </a:r>
            <a:r>
              <a:rPr lang="en-US" sz="1500" b="1" dirty="0">
                <a:solidFill>
                  <a:srgbClr val="000080"/>
                </a:solidFill>
                <a:latin typeface="Courier New"/>
                <a:ea typeface="Times New Roman"/>
                <a:cs typeface="Arial"/>
              </a:rPr>
              <a:t>Byte</a:t>
            </a:r>
            <a:r>
              <a:rPr lang="en-US" sz="1500" dirty="0">
                <a:solidFill>
                  <a:srgbClr val="000000"/>
                </a:solidFill>
                <a:latin typeface="Courier New"/>
                <a:ea typeface="Times New Roman"/>
                <a:cs typeface="Arial"/>
              </a:rPr>
              <a:t> </a:t>
            </a:r>
            <a:r>
              <a:rPr lang="en-US" sz="1500" dirty="0">
                <a:solidFill>
                  <a:srgbClr val="FF0000"/>
                </a:solidFill>
                <a:latin typeface="Courier New"/>
                <a:ea typeface="Times New Roman"/>
                <a:cs typeface="Arial"/>
              </a:rPr>
              <a:t>,</a:t>
            </a:r>
            <a:r>
              <a:rPr lang="en-US" sz="1500" dirty="0">
                <a:solidFill>
                  <a:srgbClr val="000000"/>
                </a:solidFill>
                <a:latin typeface="Courier New"/>
                <a:ea typeface="Times New Roman"/>
                <a:cs typeface="Arial"/>
              </a:rPr>
              <a:t> C </a:t>
            </a:r>
            <a:r>
              <a:rPr lang="en-US" sz="1500" b="1" dirty="0">
                <a:solidFill>
                  <a:srgbClr val="000080"/>
                </a:solidFill>
                <a:latin typeface="Courier New"/>
                <a:ea typeface="Times New Roman"/>
                <a:cs typeface="Arial"/>
              </a:rPr>
              <a:t>As</a:t>
            </a:r>
            <a:r>
              <a:rPr lang="en-US" sz="1500" dirty="0">
                <a:solidFill>
                  <a:srgbClr val="000000"/>
                </a:solidFill>
                <a:latin typeface="Courier New"/>
                <a:ea typeface="Times New Roman"/>
                <a:cs typeface="Arial"/>
              </a:rPr>
              <a:t> </a:t>
            </a:r>
            <a:r>
              <a:rPr lang="en-US" sz="1500" b="1" dirty="0" smtClean="0">
                <a:solidFill>
                  <a:srgbClr val="000080"/>
                </a:solidFill>
                <a:latin typeface="Courier New"/>
                <a:ea typeface="Times New Roman"/>
                <a:cs typeface="Arial"/>
              </a:rPr>
              <a:t>Byte</a:t>
            </a:r>
          </a:p>
          <a:p>
            <a:pPr algn="l" rtl="0">
              <a:lnSpc>
                <a:spcPct val="115000"/>
              </a:lnSpc>
              <a:spcAft>
                <a:spcPts val="0"/>
              </a:spcAft>
            </a:pPr>
            <a:r>
              <a:rPr lang="en-US" sz="1500" dirty="0">
                <a:solidFill>
                  <a:srgbClr val="000000"/>
                </a:solidFill>
                <a:latin typeface="Courier New"/>
                <a:ea typeface="Times New Roman"/>
                <a:cs typeface="Arial"/>
              </a:rPr>
              <a:t/>
            </a:r>
            <a:br>
              <a:rPr lang="en-US" sz="1500" dirty="0">
                <a:solidFill>
                  <a:srgbClr val="000000"/>
                </a:solidFill>
                <a:latin typeface="Courier New"/>
                <a:ea typeface="Times New Roman"/>
                <a:cs typeface="Arial"/>
              </a:rPr>
            </a:br>
            <a:r>
              <a:rPr lang="en-US" sz="1500" b="1" dirty="0" smtClean="0">
                <a:solidFill>
                  <a:srgbClr val="000080"/>
                </a:solidFill>
                <a:latin typeface="Courier New"/>
                <a:ea typeface="Times New Roman"/>
                <a:cs typeface="Arial"/>
              </a:rPr>
              <a:t>Do</a:t>
            </a:r>
            <a:r>
              <a:rPr lang="en-US" sz="1500" dirty="0">
                <a:solidFill>
                  <a:srgbClr val="000000"/>
                </a:solidFill>
                <a:latin typeface="Courier New"/>
                <a:ea typeface="Times New Roman"/>
                <a:cs typeface="Arial"/>
              </a:rPr>
              <a:t/>
            </a:r>
            <a:br>
              <a:rPr lang="en-US" sz="1500" dirty="0">
                <a:solidFill>
                  <a:srgbClr val="000000"/>
                </a:solidFill>
                <a:latin typeface="Courier New"/>
                <a:ea typeface="Times New Roman"/>
                <a:cs typeface="Arial"/>
              </a:rPr>
            </a:br>
            <a:r>
              <a:rPr lang="en-US" sz="1500" dirty="0">
                <a:solidFill>
                  <a:srgbClr val="000000"/>
                </a:solidFill>
                <a:latin typeface="Courier New"/>
                <a:ea typeface="Times New Roman"/>
                <a:cs typeface="Arial"/>
              </a:rPr>
              <a:t>   </a:t>
            </a:r>
            <a:r>
              <a:rPr lang="en-US" sz="1500" b="1" dirty="0">
                <a:solidFill>
                  <a:srgbClr val="000080"/>
                </a:solidFill>
                <a:latin typeface="Courier New"/>
                <a:ea typeface="Times New Roman"/>
                <a:cs typeface="Arial"/>
              </a:rPr>
              <a:t>For</a:t>
            </a:r>
            <a:r>
              <a:rPr lang="en-US" sz="1500" dirty="0">
                <a:solidFill>
                  <a:srgbClr val="000000"/>
                </a:solidFill>
                <a:latin typeface="Courier New"/>
                <a:ea typeface="Times New Roman"/>
                <a:cs typeface="Arial"/>
              </a:rPr>
              <a:t> A </a:t>
            </a:r>
            <a:r>
              <a:rPr lang="en-US" sz="1500" dirty="0">
                <a:solidFill>
                  <a:srgbClr val="FF0000"/>
                </a:solidFill>
                <a:latin typeface="Courier New"/>
                <a:ea typeface="Times New Roman"/>
                <a:cs typeface="Arial"/>
              </a:rPr>
              <a:t>=</a:t>
            </a:r>
            <a:r>
              <a:rPr lang="en-US" sz="1500" dirty="0">
                <a:solidFill>
                  <a:srgbClr val="000000"/>
                </a:solidFill>
                <a:latin typeface="Courier New"/>
                <a:ea typeface="Times New Roman"/>
                <a:cs typeface="Arial"/>
              </a:rPr>
              <a:t> 0 </a:t>
            </a:r>
            <a:r>
              <a:rPr lang="en-US" sz="1500" b="1" dirty="0">
                <a:solidFill>
                  <a:srgbClr val="000080"/>
                </a:solidFill>
                <a:latin typeface="Courier New"/>
                <a:ea typeface="Times New Roman"/>
                <a:cs typeface="Arial"/>
              </a:rPr>
              <a:t>To</a:t>
            </a:r>
            <a:r>
              <a:rPr lang="en-US" sz="1500" dirty="0">
                <a:solidFill>
                  <a:srgbClr val="000000"/>
                </a:solidFill>
                <a:latin typeface="Courier New"/>
                <a:ea typeface="Times New Roman"/>
                <a:cs typeface="Arial"/>
              </a:rPr>
              <a:t> 9</a:t>
            </a:r>
            <a:br>
              <a:rPr lang="en-US" sz="1500" dirty="0">
                <a:solidFill>
                  <a:srgbClr val="000000"/>
                </a:solidFill>
                <a:latin typeface="Courier New"/>
                <a:ea typeface="Times New Roman"/>
                <a:cs typeface="Arial"/>
              </a:rPr>
            </a:br>
            <a:r>
              <a:rPr lang="en-US" sz="1500" dirty="0">
                <a:solidFill>
                  <a:srgbClr val="000000"/>
                </a:solidFill>
                <a:latin typeface="Courier New"/>
                <a:ea typeface="Times New Roman"/>
                <a:cs typeface="Arial"/>
              </a:rPr>
              <a:t>     </a:t>
            </a:r>
            <a:r>
              <a:rPr lang="en-US" sz="1500" dirty="0" smtClean="0">
                <a:solidFill>
                  <a:srgbClr val="000000"/>
                </a:solidFill>
                <a:latin typeface="Courier New"/>
                <a:ea typeface="Times New Roman"/>
                <a:cs typeface="Arial"/>
              </a:rPr>
              <a:t>E </a:t>
            </a:r>
            <a:r>
              <a:rPr lang="en-US" sz="1500" dirty="0">
                <a:solidFill>
                  <a:srgbClr val="FF0000"/>
                </a:solidFill>
                <a:latin typeface="Courier New"/>
                <a:ea typeface="Times New Roman"/>
                <a:cs typeface="Arial"/>
              </a:rPr>
              <a:t>=</a:t>
            </a:r>
            <a:r>
              <a:rPr lang="en-US" sz="1500" dirty="0">
                <a:solidFill>
                  <a:srgbClr val="000000"/>
                </a:solidFill>
                <a:latin typeface="Courier New"/>
                <a:ea typeface="Times New Roman"/>
                <a:cs typeface="Arial"/>
              </a:rPr>
              <a:t> </a:t>
            </a:r>
            <a:r>
              <a:rPr lang="en-US" sz="1500" b="1" dirty="0">
                <a:solidFill>
                  <a:srgbClr val="000080"/>
                </a:solidFill>
                <a:latin typeface="Courier New"/>
                <a:ea typeface="Times New Roman"/>
                <a:cs typeface="Arial"/>
              </a:rPr>
              <a:t>Lookup</a:t>
            </a:r>
            <a:r>
              <a:rPr lang="en-US" sz="1500" dirty="0">
                <a:solidFill>
                  <a:srgbClr val="FF0000"/>
                </a:solidFill>
                <a:latin typeface="Courier New"/>
                <a:ea typeface="Times New Roman"/>
                <a:cs typeface="Arial"/>
              </a:rPr>
              <a:t>(</a:t>
            </a:r>
            <a:r>
              <a:rPr lang="en-US" sz="1500" dirty="0">
                <a:solidFill>
                  <a:srgbClr val="000000"/>
                </a:solidFill>
                <a:latin typeface="Courier New"/>
                <a:ea typeface="Times New Roman"/>
                <a:cs typeface="Arial"/>
              </a:rPr>
              <a:t>a </a:t>
            </a:r>
            <a:r>
              <a:rPr lang="en-US" sz="1500" dirty="0">
                <a:solidFill>
                  <a:srgbClr val="FF0000"/>
                </a:solidFill>
                <a:latin typeface="Courier New"/>
                <a:ea typeface="Times New Roman"/>
                <a:cs typeface="Arial"/>
              </a:rPr>
              <a:t>,</a:t>
            </a:r>
            <a:r>
              <a:rPr lang="en-US" sz="1500" dirty="0">
                <a:solidFill>
                  <a:srgbClr val="000000"/>
                </a:solidFill>
                <a:latin typeface="Courier New"/>
                <a:ea typeface="Times New Roman"/>
                <a:cs typeface="Arial"/>
              </a:rPr>
              <a:t> 7seg</a:t>
            </a:r>
            <a:r>
              <a:rPr lang="en-US" sz="1500" dirty="0">
                <a:solidFill>
                  <a:srgbClr val="FF0000"/>
                </a:solidFill>
                <a:latin typeface="Courier New"/>
                <a:ea typeface="Times New Roman"/>
                <a:cs typeface="Arial"/>
              </a:rPr>
              <a:t>)</a:t>
            </a:r>
            <a:r>
              <a:rPr lang="en-US" sz="1500" dirty="0">
                <a:solidFill>
                  <a:srgbClr val="000000"/>
                </a:solidFill>
                <a:latin typeface="Courier New"/>
                <a:ea typeface="Times New Roman"/>
                <a:cs typeface="Arial"/>
              </a:rPr>
              <a:t/>
            </a:r>
            <a:br>
              <a:rPr lang="en-US" sz="1500" dirty="0">
                <a:solidFill>
                  <a:srgbClr val="000000"/>
                </a:solidFill>
                <a:latin typeface="Courier New"/>
                <a:ea typeface="Times New Roman"/>
                <a:cs typeface="Arial"/>
              </a:rPr>
            </a:br>
            <a:r>
              <a:rPr lang="en-US" sz="1500" dirty="0">
                <a:solidFill>
                  <a:srgbClr val="000000"/>
                </a:solidFill>
                <a:latin typeface="Courier New"/>
                <a:ea typeface="Times New Roman"/>
                <a:cs typeface="Arial"/>
              </a:rPr>
              <a:t>     </a:t>
            </a:r>
            <a:r>
              <a:rPr lang="en-US" sz="1500" dirty="0" smtClean="0">
                <a:solidFill>
                  <a:srgbClr val="000000"/>
                </a:solidFill>
                <a:latin typeface="Courier New"/>
                <a:ea typeface="Times New Roman"/>
                <a:cs typeface="Arial"/>
              </a:rPr>
              <a:t>E </a:t>
            </a:r>
            <a:r>
              <a:rPr lang="en-US" sz="1500" dirty="0">
                <a:solidFill>
                  <a:srgbClr val="FF0000"/>
                </a:solidFill>
                <a:latin typeface="Courier New"/>
                <a:ea typeface="Times New Roman"/>
                <a:cs typeface="Arial"/>
              </a:rPr>
              <a:t>=</a:t>
            </a:r>
            <a:r>
              <a:rPr lang="en-US" sz="1500" dirty="0">
                <a:solidFill>
                  <a:srgbClr val="000000"/>
                </a:solidFill>
                <a:latin typeface="Courier New"/>
                <a:ea typeface="Times New Roman"/>
                <a:cs typeface="Arial"/>
              </a:rPr>
              <a:t> E </a:t>
            </a:r>
            <a:r>
              <a:rPr lang="en-US" sz="1500" dirty="0">
                <a:solidFill>
                  <a:srgbClr val="FF0000"/>
                </a:solidFill>
                <a:latin typeface="Courier New"/>
                <a:ea typeface="Times New Roman"/>
                <a:cs typeface="Arial"/>
              </a:rPr>
              <a:t>+</a:t>
            </a:r>
            <a:r>
              <a:rPr lang="en-US" sz="1500" dirty="0">
                <a:solidFill>
                  <a:srgbClr val="000000"/>
                </a:solidFill>
                <a:latin typeface="Courier New"/>
                <a:ea typeface="Times New Roman"/>
                <a:cs typeface="Arial"/>
              </a:rPr>
              <a:t> 128</a:t>
            </a:r>
            <a:br>
              <a:rPr lang="en-US" sz="1500" dirty="0">
                <a:solidFill>
                  <a:srgbClr val="000000"/>
                </a:solidFill>
                <a:latin typeface="Courier New"/>
                <a:ea typeface="Times New Roman"/>
                <a:cs typeface="Arial"/>
              </a:rPr>
            </a:br>
            <a:r>
              <a:rPr lang="en-US" sz="1500" dirty="0">
                <a:solidFill>
                  <a:srgbClr val="000000"/>
                </a:solidFill>
                <a:latin typeface="Courier New"/>
                <a:ea typeface="Times New Roman"/>
                <a:cs typeface="Arial"/>
              </a:rPr>
              <a:t>    </a:t>
            </a:r>
            <a:r>
              <a:rPr lang="en-US" sz="1500" dirty="0" smtClean="0">
                <a:solidFill>
                  <a:srgbClr val="000000"/>
                </a:solidFill>
                <a:latin typeface="Courier New"/>
                <a:ea typeface="Times New Roman"/>
                <a:cs typeface="Arial"/>
              </a:rPr>
              <a:t> </a:t>
            </a:r>
            <a:r>
              <a:rPr lang="en-US" sz="1500" b="1" dirty="0" err="1" smtClean="0">
                <a:solidFill>
                  <a:srgbClr val="000080"/>
                </a:solidFill>
                <a:latin typeface="Courier New"/>
                <a:ea typeface="Times New Roman"/>
                <a:cs typeface="Arial"/>
              </a:rPr>
              <a:t>Shiftout</a:t>
            </a:r>
            <a:r>
              <a:rPr lang="en-US" sz="1500" dirty="0" smtClean="0">
                <a:solidFill>
                  <a:srgbClr val="000000"/>
                </a:solidFill>
                <a:latin typeface="Courier New"/>
                <a:ea typeface="Times New Roman"/>
                <a:cs typeface="Arial"/>
              </a:rPr>
              <a:t> </a:t>
            </a:r>
            <a:r>
              <a:rPr lang="en-US" sz="1500" dirty="0" err="1" smtClean="0">
                <a:solidFill>
                  <a:srgbClr val="000000"/>
                </a:solidFill>
                <a:latin typeface="Courier New"/>
                <a:ea typeface="Times New Roman"/>
                <a:cs typeface="Arial"/>
              </a:rPr>
              <a:t>Data</a:t>
            </a:r>
            <a:r>
              <a:rPr lang="en-US" sz="1500" dirty="0" err="1" smtClean="0">
                <a:solidFill>
                  <a:srgbClr val="FF0000"/>
                </a:solidFill>
                <a:latin typeface="Courier New"/>
                <a:ea typeface="Times New Roman"/>
                <a:cs typeface="Arial"/>
              </a:rPr>
              <a:t>,</a:t>
            </a:r>
            <a:r>
              <a:rPr lang="en-US" sz="1500" dirty="0" err="1" smtClean="0">
                <a:solidFill>
                  <a:srgbClr val="000000"/>
                </a:solidFill>
                <a:latin typeface="Courier New"/>
                <a:ea typeface="Times New Roman"/>
                <a:cs typeface="Arial"/>
              </a:rPr>
              <a:t>Clk</a:t>
            </a:r>
            <a:r>
              <a:rPr lang="en-US" sz="1500" dirty="0" smtClean="0">
                <a:solidFill>
                  <a:srgbClr val="FF0000"/>
                </a:solidFill>
                <a:latin typeface="Courier New"/>
                <a:ea typeface="Times New Roman"/>
                <a:cs typeface="Arial"/>
              </a:rPr>
              <a:t>, </a:t>
            </a:r>
            <a:r>
              <a:rPr lang="en-US" sz="1500" dirty="0" smtClean="0">
                <a:solidFill>
                  <a:srgbClr val="000000"/>
                </a:solidFill>
                <a:latin typeface="Courier New"/>
                <a:ea typeface="Times New Roman"/>
                <a:cs typeface="Arial"/>
              </a:rPr>
              <a:t>E</a:t>
            </a:r>
            <a:r>
              <a:rPr lang="en-US" sz="1500" dirty="0">
                <a:solidFill>
                  <a:srgbClr val="000000"/>
                </a:solidFill>
                <a:latin typeface="Courier New"/>
                <a:ea typeface="Times New Roman"/>
                <a:cs typeface="Arial"/>
              </a:rPr>
              <a:t/>
            </a:r>
            <a:br>
              <a:rPr lang="en-US" sz="1500" dirty="0">
                <a:solidFill>
                  <a:srgbClr val="000000"/>
                </a:solidFill>
                <a:latin typeface="Courier New"/>
                <a:ea typeface="Times New Roman"/>
                <a:cs typeface="Arial"/>
              </a:rPr>
            </a:br>
            <a:r>
              <a:rPr lang="en-US" sz="1500" dirty="0">
                <a:solidFill>
                  <a:srgbClr val="000000"/>
                </a:solidFill>
                <a:latin typeface="Courier New"/>
                <a:ea typeface="Times New Roman"/>
                <a:cs typeface="Arial"/>
              </a:rPr>
              <a:t>     </a:t>
            </a:r>
            <a:r>
              <a:rPr lang="en-US" sz="1500" b="1" dirty="0" smtClean="0">
                <a:solidFill>
                  <a:srgbClr val="000080"/>
                </a:solidFill>
                <a:latin typeface="Courier New"/>
                <a:ea typeface="Times New Roman"/>
                <a:cs typeface="Arial"/>
              </a:rPr>
              <a:t>Set</a:t>
            </a:r>
            <a:r>
              <a:rPr lang="en-US" sz="1500" dirty="0" smtClean="0">
                <a:solidFill>
                  <a:srgbClr val="000000"/>
                </a:solidFill>
                <a:latin typeface="Courier New"/>
                <a:ea typeface="Times New Roman"/>
                <a:cs typeface="Arial"/>
              </a:rPr>
              <a:t> </a:t>
            </a:r>
            <a:r>
              <a:rPr lang="en-US" sz="1500" dirty="0" err="1" smtClean="0">
                <a:solidFill>
                  <a:srgbClr val="000000"/>
                </a:solidFill>
                <a:latin typeface="Courier New"/>
                <a:ea typeface="Times New Roman"/>
                <a:cs typeface="Arial"/>
              </a:rPr>
              <a:t>Rck</a:t>
            </a:r>
            <a:r>
              <a:rPr lang="en-US" sz="1500" dirty="0" smtClean="0">
                <a:solidFill>
                  <a:srgbClr val="000000"/>
                </a:solidFill>
                <a:latin typeface="Courier New"/>
                <a:ea typeface="Times New Roman"/>
                <a:cs typeface="Arial"/>
              </a:rPr>
              <a:t> </a:t>
            </a:r>
            <a:r>
              <a:rPr lang="en-US" sz="1500" dirty="0" smtClean="0">
                <a:solidFill>
                  <a:srgbClr val="FF0000"/>
                </a:solidFill>
                <a:latin typeface="Courier New"/>
                <a:ea typeface="Times New Roman"/>
                <a:cs typeface="Arial"/>
              </a:rPr>
              <a:t>:</a:t>
            </a:r>
            <a:r>
              <a:rPr lang="en-US" sz="1500" dirty="0" smtClean="0">
                <a:solidFill>
                  <a:srgbClr val="000000"/>
                </a:solidFill>
                <a:latin typeface="Courier New"/>
                <a:ea typeface="Times New Roman"/>
                <a:cs typeface="Arial"/>
              </a:rPr>
              <a:t> </a:t>
            </a:r>
            <a:r>
              <a:rPr lang="en-US" sz="1500" b="1" dirty="0">
                <a:solidFill>
                  <a:srgbClr val="000080"/>
                </a:solidFill>
                <a:latin typeface="Courier New"/>
                <a:ea typeface="Times New Roman"/>
                <a:cs typeface="Arial"/>
              </a:rPr>
              <a:t>Reset</a:t>
            </a:r>
            <a:r>
              <a:rPr lang="en-US" sz="1500" dirty="0">
                <a:solidFill>
                  <a:srgbClr val="000000"/>
                </a:solidFill>
                <a:latin typeface="Courier New"/>
                <a:ea typeface="Times New Roman"/>
                <a:cs typeface="Arial"/>
              </a:rPr>
              <a:t> </a:t>
            </a:r>
            <a:r>
              <a:rPr lang="en-US" sz="1500" dirty="0" err="1">
                <a:solidFill>
                  <a:srgbClr val="000000"/>
                </a:solidFill>
                <a:latin typeface="Courier New"/>
                <a:ea typeface="Times New Roman"/>
                <a:cs typeface="Arial"/>
              </a:rPr>
              <a:t>Rck</a:t>
            </a:r>
            <a:r>
              <a:rPr lang="en-US" sz="1500" dirty="0">
                <a:solidFill>
                  <a:srgbClr val="000000"/>
                </a:solidFill>
                <a:latin typeface="Courier New"/>
                <a:ea typeface="Times New Roman"/>
                <a:cs typeface="Arial"/>
              </a:rPr>
              <a:t/>
            </a:r>
            <a:br>
              <a:rPr lang="en-US" sz="1500" dirty="0">
                <a:solidFill>
                  <a:srgbClr val="000000"/>
                </a:solidFill>
                <a:latin typeface="Courier New"/>
                <a:ea typeface="Times New Roman"/>
                <a:cs typeface="Arial"/>
              </a:rPr>
            </a:br>
            <a:r>
              <a:rPr lang="en-US" sz="1500" dirty="0">
                <a:solidFill>
                  <a:srgbClr val="000000"/>
                </a:solidFill>
                <a:latin typeface="Courier New"/>
                <a:ea typeface="Times New Roman"/>
                <a:cs typeface="Arial"/>
              </a:rPr>
              <a:t>     </a:t>
            </a:r>
            <a:r>
              <a:rPr lang="en-US" sz="1500" b="1" dirty="0" err="1" smtClean="0">
                <a:solidFill>
                  <a:srgbClr val="000080"/>
                </a:solidFill>
                <a:latin typeface="Courier New"/>
                <a:ea typeface="Times New Roman"/>
                <a:cs typeface="Arial"/>
              </a:rPr>
              <a:t>Waitms</a:t>
            </a:r>
            <a:r>
              <a:rPr lang="en-US" sz="1500" dirty="0" smtClean="0">
                <a:solidFill>
                  <a:srgbClr val="000000"/>
                </a:solidFill>
                <a:latin typeface="Courier New"/>
                <a:ea typeface="Times New Roman"/>
                <a:cs typeface="Arial"/>
              </a:rPr>
              <a:t> </a:t>
            </a:r>
            <a:r>
              <a:rPr lang="en-US" sz="1500" dirty="0">
                <a:solidFill>
                  <a:srgbClr val="000000"/>
                </a:solidFill>
                <a:latin typeface="Courier New"/>
                <a:ea typeface="Times New Roman"/>
                <a:cs typeface="Arial"/>
              </a:rPr>
              <a:t>1000</a:t>
            </a:r>
            <a:br>
              <a:rPr lang="en-US" sz="1500" dirty="0">
                <a:solidFill>
                  <a:srgbClr val="000000"/>
                </a:solidFill>
                <a:latin typeface="Courier New"/>
                <a:ea typeface="Times New Roman"/>
                <a:cs typeface="Arial"/>
              </a:rPr>
            </a:br>
            <a:r>
              <a:rPr lang="en-US" sz="1500" dirty="0">
                <a:solidFill>
                  <a:srgbClr val="000000"/>
                </a:solidFill>
                <a:latin typeface="Courier New"/>
                <a:ea typeface="Times New Roman"/>
                <a:cs typeface="Arial"/>
              </a:rPr>
              <a:t>   </a:t>
            </a:r>
            <a:r>
              <a:rPr lang="en-US" sz="1500" b="1" dirty="0">
                <a:solidFill>
                  <a:srgbClr val="000080"/>
                </a:solidFill>
                <a:latin typeface="Courier New"/>
                <a:ea typeface="Times New Roman"/>
                <a:cs typeface="Arial"/>
              </a:rPr>
              <a:t>Next</a:t>
            </a:r>
            <a:r>
              <a:rPr lang="en-US" sz="1500" dirty="0">
                <a:solidFill>
                  <a:srgbClr val="000000"/>
                </a:solidFill>
                <a:latin typeface="Courier New"/>
                <a:ea typeface="Times New Roman"/>
                <a:cs typeface="Arial"/>
              </a:rPr>
              <a:t> A</a:t>
            </a:r>
            <a:br>
              <a:rPr lang="en-US" sz="1500" dirty="0">
                <a:solidFill>
                  <a:srgbClr val="000000"/>
                </a:solidFill>
                <a:latin typeface="Courier New"/>
                <a:ea typeface="Times New Roman"/>
                <a:cs typeface="Arial"/>
              </a:rPr>
            </a:br>
            <a:r>
              <a:rPr lang="en-US" sz="1500" b="1" dirty="0" smtClean="0">
                <a:solidFill>
                  <a:srgbClr val="000080"/>
                </a:solidFill>
                <a:latin typeface="Courier New"/>
                <a:ea typeface="Times New Roman"/>
                <a:cs typeface="Arial"/>
              </a:rPr>
              <a:t>Loop</a:t>
            </a:r>
            <a:endParaRPr lang="en-US" sz="1500" dirty="0">
              <a:effectLst/>
              <a:latin typeface="Calibri"/>
              <a:ea typeface="Times New Roman"/>
              <a:cs typeface="Arial"/>
            </a:endParaRPr>
          </a:p>
        </p:txBody>
      </p:sp>
      <p:sp>
        <p:nvSpPr>
          <p:cNvPr id="11" name="Right Arrow 10"/>
          <p:cNvSpPr/>
          <p:nvPr/>
        </p:nvSpPr>
        <p:spPr>
          <a:xfrm>
            <a:off x="3035139" y="3216388"/>
            <a:ext cx="633921" cy="352060"/>
          </a:xfrm>
          <a:prstGeom prst="rightArrow">
            <a:avLst/>
          </a:prstGeom>
          <a:solidFill>
            <a:srgbClr val="FF0000"/>
          </a:solidFill>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3" name="Right Arrow 12"/>
          <p:cNvSpPr/>
          <p:nvPr/>
        </p:nvSpPr>
        <p:spPr>
          <a:xfrm>
            <a:off x="6410300" y="3216388"/>
            <a:ext cx="633921" cy="352060"/>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6" name="Rectangle 5"/>
          <p:cNvSpPr/>
          <p:nvPr/>
        </p:nvSpPr>
        <p:spPr>
          <a:xfrm>
            <a:off x="7065416" y="1653480"/>
            <a:ext cx="2063082" cy="3477875"/>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algn="justLow" rtl="0"/>
            <a:r>
              <a:rPr lang="en-US" sz="1100" b="1" dirty="0"/>
              <a:t>:100000000C942A001895000018950000189500001F</a:t>
            </a:r>
          </a:p>
          <a:p>
            <a:pPr algn="justLow" rtl="0"/>
            <a:r>
              <a:rPr lang="en-US" sz="1100" b="1" dirty="0"/>
              <a:t>:10001000189500001895000018950000189500002C</a:t>
            </a:r>
          </a:p>
          <a:p>
            <a:pPr algn="justLow" rtl="0"/>
            <a:r>
              <a:rPr lang="en-US" sz="1100" b="1" dirty="0"/>
              <a:t>:10002000189500001895000018950000189500001C</a:t>
            </a:r>
          </a:p>
          <a:p>
            <a:pPr algn="justLow" rtl="0"/>
            <a:r>
              <a:rPr lang="en-US" sz="1100" b="1" dirty="0"/>
              <a:t>:10003000189500001895000018950000189500000C</a:t>
            </a:r>
          </a:p>
          <a:p>
            <a:pPr algn="justLow" rtl="0"/>
            <a:r>
              <a:rPr lang="en-US" sz="1100" b="1" dirty="0"/>
              <a:t>:1000400018950000189500001895000018950000FC</a:t>
            </a:r>
          </a:p>
          <a:p>
            <a:pPr algn="justLow" rtl="0"/>
            <a:r>
              <a:rPr lang="en-US" sz="1100" b="1" dirty="0"/>
              <a:t>:10005000189500008FE58DBFC8E3E0E24E2E88E0E2</a:t>
            </a:r>
          </a:p>
          <a:p>
            <a:pPr algn="justLow" rtl="0"/>
            <a:r>
              <a:rPr lang="en-US" sz="1100" b="1" dirty="0"/>
              <a:t>:100060008EBFD8E0F8E05F2EA89584B7082E877F72</a:t>
            </a:r>
          </a:p>
          <a:p>
            <a:pPr algn="justLow" rtl="0"/>
            <a:r>
              <a:rPr lang="en-US" sz="1100" b="1" dirty="0"/>
              <a:t>:1000700084BF88E1992781BD91BDEEEFF7E0A0E64E</a:t>
            </a:r>
          </a:p>
          <a:p>
            <a:pPr algn="justLow" rtl="0"/>
            <a:r>
              <a:rPr lang="en-US" sz="1100" b="1" dirty="0"/>
              <a:t>:10008000B0E088278D933197E9F766248FEF87BB1F</a:t>
            </a:r>
          </a:p>
          <a:p>
            <a:pPr algn="justLow" rtl="0"/>
            <a:r>
              <a:rPr lang="en-US" sz="1100" b="1" dirty="0"/>
              <a:t>:10009000C098C49AC59AC69AC79A80E080936000B7</a:t>
            </a:r>
          </a:p>
        </p:txBody>
      </p:sp>
      <p:sp>
        <p:nvSpPr>
          <p:cNvPr id="14" name="Rectangle 13"/>
          <p:cNvSpPr/>
          <p:nvPr/>
        </p:nvSpPr>
        <p:spPr>
          <a:xfrm>
            <a:off x="4427984" y="658788"/>
            <a:ext cx="925254" cy="58477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rtl="0"/>
            <a:r>
              <a:rPr lang="en-US" sz="3200" b="1" dirty="0" smtClean="0">
                <a:solidFill>
                  <a:srgbClr val="0000CC"/>
                </a:solidFill>
                <a:effectLst>
                  <a:outerShdw blurRad="38100" dist="38100" dir="2700000" algn="tl">
                    <a:srgbClr val="000000">
                      <a:alpha val="43137"/>
                    </a:srgbClr>
                  </a:outerShdw>
                </a:effectLst>
                <a:latin typeface="Courier"/>
                <a:ea typeface="Times New Roman"/>
                <a:cs typeface="Courier"/>
              </a:rPr>
              <a:t>ASM</a:t>
            </a:r>
            <a:endParaRPr lang="en-US" sz="3200" dirty="0">
              <a:solidFill>
                <a:srgbClr val="0000CC"/>
              </a:solidFill>
              <a:effectLst>
                <a:outerShdw blurRad="38100" dist="38100" dir="2700000" algn="tl">
                  <a:srgbClr val="000000">
                    <a:alpha val="43137"/>
                  </a:srgbClr>
                </a:outerShdw>
              </a:effectLst>
            </a:endParaRPr>
          </a:p>
        </p:txBody>
      </p:sp>
      <p:sp>
        <p:nvSpPr>
          <p:cNvPr id="15" name="Rectangle 14"/>
          <p:cNvSpPr/>
          <p:nvPr/>
        </p:nvSpPr>
        <p:spPr>
          <a:xfrm>
            <a:off x="7634331" y="1052736"/>
            <a:ext cx="925254" cy="58477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rtl="0"/>
            <a:r>
              <a:rPr lang="en-US" sz="3200" b="1" dirty="0" smtClean="0">
                <a:effectLst>
                  <a:outerShdw blurRad="38100" dist="38100" dir="2700000" algn="tl">
                    <a:srgbClr val="000000">
                      <a:alpha val="43137"/>
                    </a:srgbClr>
                  </a:outerShdw>
                </a:effectLst>
                <a:latin typeface="Courier"/>
                <a:ea typeface="Times New Roman"/>
                <a:cs typeface="Courier"/>
              </a:rPr>
              <a:t>HEX</a:t>
            </a:r>
            <a:endParaRPr lang="en-US" sz="3200" dirty="0">
              <a:effectLst>
                <a:outerShdw blurRad="38100" dist="38100" dir="2700000" algn="tl">
                  <a:srgbClr val="000000">
                    <a:alpha val="43137"/>
                  </a:srgbClr>
                </a:outerShdw>
              </a:effectLst>
            </a:endParaRPr>
          </a:p>
        </p:txBody>
      </p:sp>
      <p:sp>
        <p:nvSpPr>
          <p:cNvPr id="16" name="Rectangle 15"/>
          <p:cNvSpPr/>
          <p:nvPr/>
        </p:nvSpPr>
        <p:spPr>
          <a:xfrm>
            <a:off x="899593" y="179929"/>
            <a:ext cx="925254" cy="584775"/>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pPr algn="ctr" rtl="0"/>
            <a:r>
              <a:rPr lang="en-US" sz="3200" b="1" dirty="0" smtClean="0">
                <a:solidFill>
                  <a:srgbClr val="C00000"/>
                </a:solidFill>
                <a:effectLst>
                  <a:outerShdw blurRad="38100" dist="38100" dir="2700000" algn="tl">
                    <a:srgbClr val="000000">
                      <a:alpha val="43137"/>
                    </a:srgbClr>
                  </a:outerShdw>
                </a:effectLst>
                <a:latin typeface="Courier"/>
                <a:ea typeface="Times New Roman"/>
                <a:cs typeface="Courier"/>
              </a:rPr>
              <a:t>BAS</a:t>
            </a:r>
            <a:endParaRPr lang="en-US" sz="3200"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7965507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1" grpId="0" animBg="1"/>
      <p:bldP spid="13" grpId="0" animBg="1"/>
      <p:bldP spid="6" grpId="0" animBg="1"/>
      <p:bldP spid="14" grpId="0" animBg="1"/>
      <p:bldP spid="15"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التعليمات البرمجية في </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البيئة </a:t>
            </a:r>
            <a:r>
              <a:rPr lang="ar-SY" sz="32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باسكوم</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5">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19</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00000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350443056"/>
              </p:ext>
            </p:extLst>
          </p:nvPr>
        </p:nvGraphicFramePr>
        <p:xfrm>
          <a:off x="467544" y="795411"/>
          <a:ext cx="8501921" cy="5076147"/>
        </p:xfrm>
        <a:graphic>
          <a:graphicData uri="http://schemas.openxmlformats.org/presentationml/2006/ole">
            <mc:AlternateContent xmlns:mc="http://schemas.openxmlformats.org/markup-compatibility/2006">
              <mc:Choice xmlns:v="urn:schemas-microsoft-com:vml" Requires="v">
                <p:oleObj spid="_x0000_s1143" r:id="rId6" imgW="11579163" imgH="6896911" progId="Visio.Drawing.11">
                  <p:embed/>
                </p:oleObj>
              </mc:Choice>
              <mc:Fallback>
                <p:oleObj r:id="rId6" imgW="11579163" imgH="6896911"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7544" y="795411"/>
                        <a:ext cx="8501921" cy="5076147"/>
                      </a:xfrm>
                      <a:prstGeom prst="rect">
                        <a:avLst/>
                      </a:prstGeom>
                      <a:noFill/>
                    </p:spPr>
                  </p:pic>
                </p:oleObj>
              </mc:Fallback>
            </mc:AlternateContent>
          </a:graphicData>
        </a:graphic>
      </p:graphicFrame>
      <p:pic>
        <p:nvPicPr>
          <p:cNvPr id="8" name="Picture 7"/>
          <p:cNvPicPr/>
          <p:nvPr/>
        </p:nvPicPr>
        <p:blipFill>
          <a:blip r:embed="rId8"/>
          <a:srcRect/>
          <a:stretch>
            <a:fillRect/>
          </a:stretch>
        </p:blipFill>
        <p:spPr bwMode="auto">
          <a:xfrm>
            <a:off x="357190" y="650757"/>
            <a:ext cx="8679305" cy="5423718"/>
          </a:xfrm>
          <a:prstGeom prst="rect">
            <a:avLst/>
          </a:prstGeom>
          <a:noFill/>
          <a:ln w="9525">
            <a:noFill/>
            <a:miter lim="800000"/>
            <a:headEnd/>
            <a:tailEnd/>
          </a:ln>
        </p:spPr>
      </p:pic>
    </p:spTree>
    <p:extLst>
      <p:ext uri="{BB962C8B-B14F-4D97-AF65-F5344CB8AC3E}">
        <p14:creationId xmlns:p14="http://schemas.microsoft.com/office/powerpoint/2010/main" val="129958080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nodeType="clickEffect">
                                  <p:stCondLst>
                                    <p:cond delay="0"/>
                                  </p:stCondLst>
                                  <p:childTnLst>
                                    <p:anim calcmode="lin" valueType="num">
                                      <p:cBhvr additive="base">
                                        <p:cTn id="10" dur="500"/>
                                        <p:tgtEl>
                                          <p:spTgt spid="8"/>
                                        </p:tgtEl>
                                        <p:attrNameLst>
                                          <p:attrName>ppt_x</p:attrName>
                                        </p:attrNameLst>
                                      </p:cBhvr>
                                      <p:tavLst>
                                        <p:tav tm="0">
                                          <p:val>
                                            <p:strVal val="ppt_x"/>
                                          </p:val>
                                        </p:tav>
                                        <p:tav tm="100000">
                                          <p:val>
                                            <p:strVal val="ppt_x"/>
                                          </p:val>
                                        </p:tav>
                                      </p:tavLst>
                                    </p:anim>
                                    <p:anim calcmode="lin" valueType="num">
                                      <p:cBhvr additive="base">
                                        <p:cTn id="11" dur="500"/>
                                        <p:tgtEl>
                                          <p:spTgt spid="8"/>
                                        </p:tgtEl>
                                        <p:attrNameLst>
                                          <p:attrName>ppt_y</p:attrName>
                                        </p:attrNameLst>
                                      </p:cBhvr>
                                      <p:tavLst>
                                        <p:tav tm="0">
                                          <p:val>
                                            <p:strVal val="ppt_y"/>
                                          </p:val>
                                        </p:tav>
                                        <p:tav tm="100000">
                                          <p:val>
                                            <p:strVal val="1+ppt_h/2"/>
                                          </p:val>
                                        </p:tav>
                                      </p:tavLst>
                                    </p:anim>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المتحكمات المصغرة:</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7" name="Rectangle 6"/>
          <p:cNvSpPr/>
          <p:nvPr/>
        </p:nvSpPr>
        <p:spPr>
          <a:xfrm>
            <a:off x="539552" y="692696"/>
            <a:ext cx="8604448" cy="1107996"/>
          </a:xfrm>
          <a:prstGeom prst="rect">
            <a:avLst/>
          </a:prstGeom>
        </p:spPr>
        <p:txBody>
          <a:bodyPr wrap="square" anchor="ctr">
            <a:spAutoFit/>
          </a:bodyPr>
          <a:lstStyle/>
          <a:p>
            <a:pPr algn="l"/>
            <a:r>
              <a:rPr lang="en-US" sz="4400" b="1" dirty="0" smtClean="0">
                <a:effectLst>
                  <a:outerShdw blurRad="38100" dist="38100" dir="2700000" algn="tl">
                    <a:srgbClr val="000000">
                      <a:alpha val="43137"/>
                    </a:srgbClr>
                  </a:outerShdw>
                </a:effectLst>
                <a:latin typeface="Seriffic Grunge" pitchFamily="18" charset="0"/>
              </a:rPr>
              <a:t>What is </a:t>
            </a:r>
            <a:r>
              <a:rPr lang="en-US" sz="6600" b="1" dirty="0" smtClean="0">
                <a:solidFill>
                  <a:srgbClr val="0000FF"/>
                </a:solidFill>
                <a:effectLst>
                  <a:outerShdw blurRad="38100" dist="38100" dir="2700000" algn="tl">
                    <a:srgbClr val="000000">
                      <a:alpha val="43137"/>
                    </a:srgbClr>
                  </a:outerShdw>
                </a:effectLst>
                <a:latin typeface="Seriffic Grunge" pitchFamily="18" charset="0"/>
              </a:rPr>
              <a:t>Microcontroller </a:t>
            </a:r>
            <a:r>
              <a:rPr lang="en-US" sz="4400" b="1" dirty="0" smtClean="0">
                <a:effectLst>
                  <a:outerShdw blurRad="38100" dist="38100" dir="2700000" algn="tl">
                    <a:srgbClr val="000000">
                      <a:alpha val="43137"/>
                    </a:srgbClr>
                  </a:outerShdw>
                </a:effectLst>
                <a:latin typeface="Seriffic Grunge" pitchFamily="18" charset="0"/>
              </a:rPr>
              <a:t>?</a:t>
            </a:r>
            <a:endParaRPr lang="en-US" sz="4400" b="1" dirty="0">
              <a:effectLst>
                <a:outerShdw blurRad="38100" dist="38100" dir="2700000" algn="tl">
                  <a:srgbClr val="000000">
                    <a:alpha val="43137"/>
                  </a:srgbClr>
                </a:outerShdw>
              </a:effectLst>
              <a:latin typeface="Seriffic Grunge" pitchFamily="18" charset="0"/>
            </a:endParaRPr>
          </a:p>
        </p:txBody>
      </p:sp>
      <p:pic>
        <p:nvPicPr>
          <p:cNvPr id="8" name="Picture 7" descr="arm.jpg"/>
          <p:cNvPicPr>
            <a:picLocks noChangeAspect="1"/>
          </p:cNvPicPr>
          <p:nvPr/>
        </p:nvPicPr>
        <p:blipFill>
          <a:blip r:embed="rId5"/>
          <a:stretch>
            <a:fillRect/>
          </a:stretch>
        </p:blipFill>
        <p:spPr>
          <a:xfrm>
            <a:off x="467544" y="2391033"/>
            <a:ext cx="3240360" cy="3247560"/>
          </a:xfrm>
          <a:prstGeom prst="rect">
            <a:avLst/>
          </a:prstGeom>
        </p:spPr>
      </p:pic>
      <p:grpSp>
        <p:nvGrpSpPr>
          <p:cNvPr id="2" name="Group 1"/>
          <p:cNvGrpSpPr/>
          <p:nvPr/>
        </p:nvGrpSpPr>
        <p:grpSpPr>
          <a:xfrm>
            <a:off x="4067944" y="1803344"/>
            <a:ext cx="4161996" cy="4161996"/>
            <a:chOff x="4573955" y="2453498"/>
            <a:chExt cx="3367953" cy="3367953"/>
          </a:xfrm>
        </p:grpSpPr>
        <p:grpSp>
          <p:nvGrpSpPr>
            <p:cNvPr id="228" name="Group 227"/>
            <p:cNvGrpSpPr>
              <a:grpSpLocks/>
            </p:cNvGrpSpPr>
            <p:nvPr/>
          </p:nvGrpSpPr>
          <p:grpSpPr bwMode="auto">
            <a:xfrm>
              <a:off x="5696606" y="2827715"/>
              <a:ext cx="1122651" cy="372918"/>
              <a:chOff x="2880" y="2016"/>
              <a:chExt cx="864" cy="287"/>
            </a:xfrm>
          </p:grpSpPr>
          <p:grpSp>
            <p:nvGrpSpPr>
              <p:cNvPr id="438" name="Group 51"/>
              <p:cNvGrpSpPr>
                <a:grpSpLocks/>
              </p:cNvGrpSpPr>
              <p:nvPr/>
            </p:nvGrpSpPr>
            <p:grpSpPr bwMode="auto">
              <a:xfrm>
                <a:off x="2880" y="2016"/>
                <a:ext cx="864" cy="287"/>
                <a:chOff x="2016" y="2016"/>
                <a:chExt cx="864" cy="287"/>
              </a:xfrm>
            </p:grpSpPr>
            <p:sp>
              <p:nvSpPr>
                <p:cNvPr id="440" name="Rectangle 52"/>
                <p:cNvSpPr>
                  <a:spLocks noChangeArrowheads="1"/>
                </p:cNvSpPr>
                <p:nvPr/>
              </p:nvSpPr>
              <p:spPr bwMode="gray">
                <a:xfrm>
                  <a:off x="2016" y="2032"/>
                  <a:ext cx="864" cy="142"/>
                </a:xfrm>
                <a:prstGeom prst="rect">
                  <a:avLst/>
                </a:prstGeom>
                <a:solidFill>
                  <a:srgbClr val="DC61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41" name="Picture 53"/>
                <p:cNvPicPr>
                  <a:picLocks noChangeAspect="1" noChangeArrowheads="1"/>
                </p:cNvPicPr>
                <p:nvPr/>
              </p:nvPicPr>
              <p:blipFill>
                <a:blip r:embed="rId6"/>
                <a:srcRect/>
                <a:stretch>
                  <a:fillRect/>
                </a:stretch>
              </p:blipFill>
              <p:spPr bwMode="gray">
                <a:xfrm>
                  <a:off x="2016" y="2016"/>
                  <a:ext cx="862" cy="287"/>
                </a:xfrm>
                <a:prstGeom prst="rect">
                  <a:avLst/>
                </a:prstGeom>
                <a:noFill/>
                <a:ln w="9525">
                  <a:noFill/>
                  <a:miter lim="800000"/>
                  <a:headEnd/>
                  <a:tailEnd/>
                </a:ln>
              </p:spPr>
            </p:pic>
          </p:grpSp>
          <p:sp>
            <p:nvSpPr>
              <p:cNvPr id="439" name="Text Box 54"/>
              <p:cNvSpPr txBox="1">
                <a:spLocks noChangeArrowheads="1"/>
              </p:cNvSpPr>
              <p:nvPr/>
            </p:nvSpPr>
            <p:spPr bwMode="gray">
              <a:xfrm>
                <a:off x="2880" y="2094"/>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Flash</a:t>
                </a:r>
              </a:p>
            </p:txBody>
          </p:sp>
        </p:grpSp>
        <p:grpSp>
          <p:nvGrpSpPr>
            <p:cNvPr id="229" name="Group 55"/>
            <p:cNvGrpSpPr>
              <a:grpSpLocks/>
            </p:cNvGrpSpPr>
            <p:nvPr/>
          </p:nvGrpSpPr>
          <p:grpSpPr bwMode="auto">
            <a:xfrm>
              <a:off x="4573955" y="2827715"/>
              <a:ext cx="1122651" cy="374217"/>
              <a:chOff x="4512" y="3216"/>
              <a:chExt cx="864" cy="288"/>
            </a:xfrm>
          </p:grpSpPr>
          <p:grpSp>
            <p:nvGrpSpPr>
              <p:cNvPr id="432" name="Group 56"/>
              <p:cNvGrpSpPr>
                <a:grpSpLocks/>
              </p:cNvGrpSpPr>
              <p:nvPr/>
            </p:nvGrpSpPr>
            <p:grpSpPr bwMode="auto">
              <a:xfrm>
                <a:off x="4512" y="3216"/>
                <a:ext cx="864" cy="288"/>
                <a:chOff x="2016" y="1440"/>
                <a:chExt cx="864" cy="288"/>
              </a:xfrm>
            </p:grpSpPr>
            <p:sp>
              <p:nvSpPr>
                <p:cNvPr id="436" name="Rectangle 57"/>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37" name="Picture 58"/>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433" name="Group 59"/>
              <p:cNvGrpSpPr>
                <a:grpSpLocks/>
              </p:cNvGrpSpPr>
              <p:nvPr/>
            </p:nvGrpSpPr>
            <p:grpSpPr bwMode="auto">
              <a:xfrm>
                <a:off x="4512" y="3216"/>
                <a:ext cx="864" cy="288"/>
                <a:chOff x="2880" y="1152"/>
                <a:chExt cx="864" cy="288"/>
              </a:xfrm>
            </p:grpSpPr>
            <p:sp>
              <p:nvSpPr>
                <p:cNvPr id="434" name="Text Box 60"/>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Hardware</a:t>
                  </a:r>
                </a:p>
              </p:txBody>
            </p:sp>
            <p:sp>
              <p:nvSpPr>
                <p:cNvPr id="435" name="Text Box 61"/>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Multiplier</a:t>
                  </a:r>
                </a:p>
              </p:txBody>
            </p:sp>
          </p:grpSp>
        </p:grpSp>
        <p:grpSp>
          <p:nvGrpSpPr>
            <p:cNvPr id="230" name="Group 62"/>
            <p:cNvGrpSpPr>
              <a:grpSpLocks/>
            </p:cNvGrpSpPr>
            <p:nvPr/>
          </p:nvGrpSpPr>
          <p:grpSpPr bwMode="auto">
            <a:xfrm>
              <a:off x="4573955" y="2453498"/>
              <a:ext cx="1122651" cy="372918"/>
              <a:chOff x="3744" y="1440"/>
              <a:chExt cx="864" cy="287"/>
            </a:xfrm>
          </p:grpSpPr>
          <p:grpSp>
            <p:nvGrpSpPr>
              <p:cNvPr id="428" name="Group 63"/>
              <p:cNvGrpSpPr>
                <a:grpSpLocks/>
              </p:cNvGrpSpPr>
              <p:nvPr/>
            </p:nvGrpSpPr>
            <p:grpSpPr bwMode="auto">
              <a:xfrm>
                <a:off x="3744" y="1440"/>
                <a:ext cx="864" cy="287"/>
                <a:chOff x="2016" y="1440"/>
                <a:chExt cx="864" cy="287"/>
              </a:xfrm>
            </p:grpSpPr>
            <p:sp>
              <p:nvSpPr>
                <p:cNvPr id="430" name="Rectangle 64"/>
                <p:cNvSpPr>
                  <a:spLocks noChangeArrowheads="1"/>
                </p:cNvSpPr>
                <p:nvPr/>
              </p:nvSpPr>
              <p:spPr bwMode="gray">
                <a:xfrm>
                  <a:off x="2016" y="1456"/>
                  <a:ext cx="864" cy="142"/>
                </a:xfrm>
                <a:prstGeom prst="rect">
                  <a:avLst/>
                </a:prstGeom>
                <a:solidFill>
                  <a:srgbClr val="009FE1"/>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31" name="Picture 65"/>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sp>
            <p:nvSpPr>
              <p:cNvPr id="429" name="Text Box 66"/>
              <p:cNvSpPr txBox="1">
                <a:spLocks noChangeArrowheads="1"/>
              </p:cNvSpPr>
              <p:nvPr/>
            </p:nvSpPr>
            <p:spPr bwMode="gray">
              <a:xfrm>
                <a:off x="3744" y="1518"/>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TWI</a:t>
                </a:r>
              </a:p>
            </p:txBody>
          </p:sp>
        </p:grpSp>
        <p:grpSp>
          <p:nvGrpSpPr>
            <p:cNvPr id="231" name="Group 67"/>
            <p:cNvGrpSpPr>
              <a:grpSpLocks/>
            </p:cNvGrpSpPr>
            <p:nvPr/>
          </p:nvGrpSpPr>
          <p:grpSpPr bwMode="auto">
            <a:xfrm>
              <a:off x="6819257" y="3576149"/>
              <a:ext cx="1122651" cy="372918"/>
              <a:chOff x="3744" y="2016"/>
              <a:chExt cx="864" cy="287"/>
            </a:xfrm>
          </p:grpSpPr>
          <p:grpSp>
            <p:nvGrpSpPr>
              <p:cNvPr id="424" name="Group 68"/>
              <p:cNvGrpSpPr>
                <a:grpSpLocks/>
              </p:cNvGrpSpPr>
              <p:nvPr/>
            </p:nvGrpSpPr>
            <p:grpSpPr bwMode="auto">
              <a:xfrm>
                <a:off x="3744" y="2016"/>
                <a:ext cx="864" cy="287"/>
                <a:chOff x="2016" y="1440"/>
                <a:chExt cx="864" cy="287"/>
              </a:xfrm>
            </p:grpSpPr>
            <p:sp>
              <p:nvSpPr>
                <p:cNvPr id="426" name="Rectangle 69"/>
                <p:cNvSpPr>
                  <a:spLocks noChangeArrowheads="1"/>
                </p:cNvSpPr>
                <p:nvPr/>
              </p:nvSpPr>
              <p:spPr bwMode="gray">
                <a:xfrm>
                  <a:off x="2016" y="1456"/>
                  <a:ext cx="864" cy="142"/>
                </a:xfrm>
                <a:prstGeom prst="rect">
                  <a:avLst/>
                </a:prstGeom>
                <a:solidFill>
                  <a:srgbClr val="009FE1"/>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27" name="Picture 70"/>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sp>
            <p:nvSpPr>
              <p:cNvPr id="425" name="Text Box 71"/>
              <p:cNvSpPr txBox="1">
                <a:spLocks noChangeArrowheads="1"/>
              </p:cNvSpPr>
              <p:nvPr/>
            </p:nvSpPr>
            <p:spPr bwMode="gray">
              <a:xfrm>
                <a:off x="3744" y="2094"/>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I/O pins</a:t>
                </a:r>
              </a:p>
            </p:txBody>
          </p:sp>
        </p:grpSp>
        <p:grpSp>
          <p:nvGrpSpPr>
            <p:cNvPr id="232" name="Group 72"/>
            <p:cNvGrpSpPr>
              <a:grpSpLocks/>
            </p:cNvGrpSpPr>
            <p:nvPr/>
          </p:nvGrpSpPr>
          <p:grpSpPr bwMode="auto">
            <a:xfrm>
              <a:off x="4573955" y="3201932"/>
              <a:ext cx="1122651" cy="374217"/>
              <a:chOff x="2016" y="1440"/>
              <a:chExt cx="864" cy="288"/>
            </a:xfrm>
          </p:grpSpPr>
          <p:grpSp>
            <p:nvGrpSpPr>
              <p:cNvPr id="418" name="Group 73"/>
              <p:cNvGrpSpPr>
                <a:grpSpLocks/>
              </p:cNvGrpSpPr>
              <p:nvPr/>
            </p:nvGrpSpPr>
            <p:grpSpPr bwMode="auto">
              <a:xfrm>
                <a:off x="2016" y="1440"/>
                <a:ext cx="864" cy="288"/>
                <a:chOff x="2448" y="1488"/>
                <a:chExt cx="864" cy="288"/>
              </a:xfrm>
            </p:grpSpPr>
            <p:sp>
              <p:nvSpPr>
                <p:cNvPr id="422" name="Rectangle 74"/>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23" name="Picture 75"/>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419" name="Group 76"/>
              <p:cNvGrpSpPr>
                <a:grpSpLocks/>
              </p:cNvGrpSpPr>
              <p:nvPr/>
            </p:nvGrpSpPr>
            <p:grpSpPr bwMode="auto">
              <a:xfrm>
                <a:off x="2016" y="1440"/>
                <a:ext cx="864" cy="288"/>
                <a:chOff x="2880" y="1152"/>
                <a:chExt cx="864" cy="288"/>
              </a:xfrm>
            </p:grpSpPr>
            <p:sp>
              <p:nvSpPr>
                <p:cNvPr id="420" name="Text Box 77"/>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Analog</a:t>
                  </a:r>
                </a:p>
              </p:txBody>
            </p:sp>
            <p:sp>
              <p:nvSpPr>
                <p:cNvPr id="421" name="Text Box 78"/>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Comparator</a:t>
                  </a:r>
                </a:p>
              </p:txBody>
            </p:sp>
          </p:grpSp>
        </p:grpSp>
        <p:pic>
          <p:nvPicPr>
            <p:cNvPr id="233" name="Picture 79" descr="AVR logo"/>
            <p:cNvPicPr>
              <a:picLocks noChangeAspect="1" noChangeArrowheads="1"/>
            </p:cNvPicPr>
            <p:nvPr/>
          </p:nvPicPr>
          <p:blipFill>
            <a:blip r:embed="rId9"/>
            <a:srcRect/>
            <a:stretch>
              <a:fillRect/>
            </a:stretch>
          </p:blipFill>
          <p:spPr bwMode="auto">
            <a:xfrm>
              <a:off x="5753778" y="4636430"/>
              <a:ext cx="1051186" cy="472969"/>
            </a:xfrm>
            <a:prstGeom prst="rect">
              <a:avLst/>
            </a:prstGeom>
            <a:noFill/>
            <a:ln w="9525">
              <a:noFill/>
              <a:miter lim="800000"/>
              <a:headEnd/>
              <a:tailEnd/>
            </a:ln>
          </p:spPr>
        </p:pic>
        <p:sp>
          <p:nvSpPr>
            <p:cNvPr id="234" name="Rectangle 80"/>
            <p:cNvSpPr>
              <a:spLocks noChangeArrowheads="1"/>
            </p:cNvSpPr>
            <p:nvPr/>
          </p:nvSpPr>
          <p:spPr bwMode="gray">
            <a:xfrm>
              <a:off x="4573955" y="2453498"/>
              <a:ext cx="3367953" cy="3367953"/>
            </a:xfrm>
            <a:prstGeom prst="rect">
              <a:avLst/>
            </a:prstGeom>
            <a:noFill/>
            <a:ln w="12700">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grpSp>
          <p:nvGrpSpPr>
            <p:cNvPr id="247" name="Group 116"/>
            <p:cNvGrpSpPr>
              <a:grpSpLocks/>
            </p:cNvGrpSpPr>
            <p:nvPr/>
          </p:nvGrpSpPr>
          <p:grpSpPr bwMode="auto">
            <a:xfrm>
              <a:off x="4573955" y="4324583"/>
              <a:ext cx="1122651" cy="374217"/>
              <a:chOff x="2016" y="2592"/>
              <a:chExt cx="864" cy="288"/>
            </a:xfrm>
          </p:grpSpPr>
          <p:grpSp>
            <p:nvGrpSpPr>
              <p:cNvPr id="389" name="Group 117"/>
              <p:cNvGrpSpPr>
                <a:grpSpLocks/>
              </p:cNvGrpSpPr>
              <p:nvPr/>
            </p:nvGrpSpPr>
            <p:grpSpPr bwMode="auto">
              <a:xfrm>
                <a:off x="2016" y="2592"/>
                <a:ext cx="864" cy="288"/>
                <a:chOff x="2448" y="1488"/>
                <a:chExt cx="864" cy="288"/>
              </a:xfrm>
            </p:grpSpPr>
            <p:sp>
              <p:nvSpPr>
                <p:cNvPr id="393" name="Rectangle 118"/>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94" name="Picture 119"/>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390" name="Group 120"/>
              <p:cNvGrpSpPr>
                <a:grpSpLocks/>
              </p:cNvGrpSpPr>
              <p:nvPr/>
            </p:nvGrpSpPr>
            <p:grpSpPr bwMode="auto">
              <a:xfrm>
                <a:off x="2016" y="2592"/>
                <a:ext cx="864" cy="288"/>
                <a:chOff x="2880" y="1152"/>
                <a:chExt cx="864" cy="288"/>
              </a:xfrm>
            </p:grpSpPr>
            <p:sp>
              <p:nvSpPr>
                <p:cNvPr id="391" name="Text Box 121"/>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Reset</a:t>
                  </a:r>
                </a:p>
              </p:txBody>
            </p:sp>
            <p:sp>
              <p:nvSpPr>
                <p:cNvPr id="392" name="Text Box 122"/>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Circuitry</a:t>
                  </a:r>
                </a:p>
              </p:txBody>
            </p:sp>
          </p:grpSp>
        </p:grpSp>
        <p:grpSp>
          <p:nvGrpSpPr>
            <p:cNvPr id="248" name="Group 123"/>
            <p:cNvGrpSpPr>
              <a:grpSpLocks/>
            </p:cNvGrpSpPr>
            <p:nvPr/>
          </p:nvGrpSpPr>
          <p:grpSpPr bwMode="auto">
            <a:xfrm>
              <a:off x="6819257" y="5447234"/>
              <a:ext cx="1122651" cy="374217"/>
              <a:chOff x="3168" y="3168"/>
              <a:chExt cx="864" cy="288"/>
            </a:xfrm>
          </p:grpSpPr>
          <p:grpSp>
            <p:nvGrpSpPr>
              <p:cNvPr id="383" name="Group 124"/>
              <p:cNvGrpSpPr>
                <a:grpSpLocks/>
              </p:cNvGrpSpPr>
              <p:nvPr/>
            </p:nvGrpSpPr>
            <p:grpSpPr bwMode="auto">
              <a:xfrm>
                <a:off x="3168" y="3168"/>
                <a:ext cx="864" cy="288"/>
                <a:chOff x="2880" y="3456"/>
                <a:chExt cx="864" cy="288"/>
              </a:xfrm>
            </p:grpSpPr>
            <p:sp>
              <p:nvSpPr>
                <p:cNvPr id="387" name="Rectangle 125"/>
                <p:cNvSpPr>
                  <a:spLocks noChangeArrowheads="1"/>
                </p:cNvSpPr>
                <p:nvPr/>
              </p:nvSpPr>
              <p:spPr bwMode="gray">
                <a:xfrm>
                  <a:off x="2880" y="3456"/>
                  <a:ext cx="864" cy="288"/>
                </a:xfrm>
                <a:prstGeom prst="rect">
                  <a:avLst/>
                </a:prstGeom>
                <a:gradFill rotWithShape="0">
                  <a:gsLst>
                    <a:gs pos="0">
                      <a:srgbClr val="8DC997"/>
                    </a:gs>
                    <a:gs pos="100000">
                      <a:srgbClr val="005F14"/>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88" name="Picture 126"/>
                <p:cNvPicPr>
                  <a:picLocks noChangeAspect="1" noChangeArrowheads="1"/>
                </p:cNvPicPr>
                <p:nvPr/>
              </p:nvPicPr>
              <p:blipFill>
                <a:blip r:embed="rId10"/>
                <a:srcRect/>
                <a:stretch>
                  <a:fillRect/>
                </a:stretch>
              </p:blipFill>
              <p:spPr bwMode="gray">
                <a:xfrm>
                  <a:off x="2880" y="3456"/>
                  <a:ext cx="862" cy="287"/>
                </a:xfrm>
                <a:prstGeom prst="rect">
                  <a:avLst/>
                </a:prstGeom>
                <a:noFill/>
                <a:ln w="9525">
                  <a:noFill/>
                  <a:miter lim="800000"/>
                  <a:headEnd/>
                  <a:tailEnd/>
                </a:ln>
              </p:spPr>
            </p:pic>
          </p:grpSp>
          <p:grpSp>
            <p:nvGrpSpPr>
              <p:cNvPr id="384" name="Group 127"/>
              <p:cNvGrpSpPr>
                <a:grpSpLocks/>
              </p:cNvGrpSpPr>
              <p:nvPr/>
            </p:nvGrpSpPr>
            <p:grpSpPr bwMode="auto">
              <a:xfrm>
                <a:off x="3168" y="3168"/>
                <a:ext cx="864" cy="288"/>
                <a:chOff x="2880" y="1152"/>
                <a:chExt cx="864" cy="288"/>
              </a:xfrm>
            </p:grpSpPr>
            <p:sp>
              <p:nvSpPr>
                <p:cNvPr id="385" name="Text Box 128"/>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LCD</a:t>
                  </a:r>
                </a:p>
              </p:txBody>
            </p:sp>
            <p:sp>
              <p:nvSpPr>
                <p:cNvPr id="386" name="Text Box 129"/>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Interface</a:t>
                  </a:r>
                </a:p>
              </p:txBody>
            </p:sp>
          </p:grpSp>
        </p:grpSp>
        <p:grpSp>
          <p:nvGrpSpPr>
            <p:cNvPr id="249" name="Group 130"/>
            <p:cNvGrpSpPr>
              <a:grpSpLocks/>
            </p:cNvGrpSpPr>
            <p:nvPr/>
          </p:nvGrpSpPr>
          <p:grpSpPr bwMode="auto">
            <a:xfrm>
              <a:off x="5696606" y="5447234"/>
              <a:ext cx="1122651" cy="374217"/>
              <a:chOff x="1920" y="3456"/>
              <a:chExt cx="864" cy="288"/>
            </a:xfrm>
          </p:grpSpPr>
          <p:grpSp>
            <p:nvGrpSpPr>
              <p:cNvPr id="377" name="Group 131"/>
              <p:cNvGrpSpPr>
                <a:grpSpLocks/>
              </p:cNvGrpSpPr>
              <p:nvPr/>
            </p:nvGrpSpPr>
            <p:grpSpPr bwMode="auto">
              <a:xfrm>
                <a:off x="1920" y="3456"/>
                <a:ext cx="864" cy="288"/>
                <a:chOff x="2016" y="1728"/>
                <a:chExt cx="864" cy="288"/>
              </a:xfrm>
            </p:grpSpPr>
            <p:sp>
              <p:nvSpPr>
                <p:cNvPr id="381" name="Rectangle 132"/>
                <p:cNvSpPr>
                  <a:spLocks noChangeArrowheads="1"/>
                </p:cNvSpPr>
                <p:nvPr/>
              </p:nvSpPr>
              <p:spPr bwMode="gray">
                <a:xfrm>
                  <a:off x="2016" y="1728"/>
                  <a:ext cx="864" cy="288"/>
                </a:xfrm>
                <a:prstGeom prst="rect">
                  <a:avLst/>
                </a:prstGeom>
                <a:solidFill>
                  <a:srgbClr val="960000"/>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82" name="Picture 133"/>
                <p:cNvPicPr>
                  <a:picLocks noChangeAspect="1" noChangeArrowheads="1"/>
                </p:cNvPicPr>
                <p:nvPr/>
              </p:nvPicPr>
              <p:blipFill>
                <a:blip r:embed="rId11"/>
                <a:srcRect/>
                <a:stretch>
                  <a:fillRect/>
                </a:stretch>
              </p:blipFill>
              <p:spPr bwMode="gray">
                <a:xfrm>
                  <a:off x="2016" y="1728"/>
                  <a:ext cx="862" cy="287"/>
                </a:xfrm>
                <a:prstGeom prst="rect">
                  <a:avLst/>
                </a:prstGeom>
                <a:noFill/>
                <a:ln w="9525">
                  <a:noFill/>
                  <a:miter lim="800000"/>
                  <a:headEnd/>
                  <a:tailEnd/>
                </a:ln>
              </p:spPr>
            </p:pic>
          </p:grpSp>
          <p:grpSp>
            <p:nvGrpSpPr>
              <p:cNvPr id="378" name="Group 134"/>
              <p:cNvGrpSpPr>
                <a:grpSpLocks/>
              </p:cNvGrpSpPr>
              <p:nvPr/>
            </p:nvGrpSpPr>
            <p:grpSpPr bwMode="auto">
              <a:xfrm>
                <a:off x="1920" y="3456"/>
                <a:ext cx="864" cy="288"/>
                <a:chOff x="2880" y="1152"/>
                <a:chExt cx="864" cy="288"/>
              </a:xfrm>
            </p:grpSpPr>
            <p:sp>
              <p:nvSpPr>
                <p:cNvPr id="379" name="Text Box 135"/>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Boundary</a:t>
                  </a:r>
                </a:p>
              </p:txBody>
            </p:sp>
            <p:sp>
              <p:nvSpPr>
                <p:cNvPr id="380" name="Text Box 136"/>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Scan</a:t>
                  </a:r>
                </a:p>
              </p:txBody>
            </p:sp>
          </p:grpSp>
        </p:grpSp>
        <p:grpSp>
          <p:nvGrpSpPr>
            <p:cNvPr id="250" name="Group 137"/>
            <p:cNvGrpSpPr>
              <a:grpSpLocks/>
            </p:cNvGrpSpPr>
            <p:nvPr/>
          </p:nvGrpSpPr>
          <p:grpSpPr bwMode="auto">
            <a:xfrm>
              <a:off x="4573955" y="5073017"/>
              <a:ext cx="1122651" cy="747135"/>
              <a:chOff x="1200" y="3792"/>
              <a:chExt cx="864" cy="575"/>
            </a:xfrm>
          </p:grpSpPr>
          <p:grpSp>
            <p:nvGrpSpPr>
              <p:cNvPr id="365" name="Group 138"/>
              <p:cNvGrpSpPr>
                <a:grpSpLocks/>
              </p:cNvGrpSpPr>
              <p:nvPr/>
            </p:nvGrpSpPr>
            <p:grpSpPr bwMode="auto">
              <a:xfrm>
                <a:off x="1200" y="4080"/>
                <a:ext cx="864" cy="287"/>
                <a:chOff x="2112" y="2928"/>
                <a:chExt cx="864" cy="287"/>
              </a:xfrm>
            </p:grpSpPr>
            <p:grpSp>
              <p:nvGrpSpPr>
                <p:cNvPr id="373" name="Group 139"/>
                <p:cNvGrpSpPr>
                  <a:grpSpLocks/>
                </p:cNvGrpSpPr>
                <p:nvPr/>
              </p:nvGrpSpPr>
              <p:grpSpPr bwMode="auto">
                <a:xfrm>
                  <a:off x="2112" y="2928"/>
                  <a:ext cx="864" cy="287"/>
                  <a:chOff x="2016" y="1728"/>
                  <a:chExt cx="864" cy="287"/>
                </a:xfrm>
              </p:grpSpPr>
              <p:sp>
                <p:nvSpPr>
                  <p:cNvPr id="375" name="Rectangle 140"/>
                  <p:cNvSpPr>
                    <a:spLocks noChangeArrowheads="1"/>
                  </p:cNvSpPr>
                  <p:nvPr/>
                </p:nvSpPr>
                <p:spPr bwMode="gray">
                  <a:xfrm>
                    <a:off x="2016" y="1744"/>
                    <a:ext cx="864" cy="142"/>
                  </a:xfrm>
                  <a:prstGeom prst="rect">
                    <a:avLst/>
                  </a:prstGeom>
                  <a:solidFill>
                    <a:srgbClr val="9600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76" name="Picture 141"/>
                  <p:cNvPicPr>
                    <a:picLocks noChangeAspect="1" noChangeArrowheads="1"/>
                  </p:cNvPicPr>
                  <p:nvPr/>
                </p:nvPicPr>
                <p:blipFill>
                  <a:blip r:embed="rId11"/>
                  <a:srcRect/>
                  <a:stretch>
                    <a:fillRect/>
                  </a:stretch>
                </p:blipFill>
                <p:spPr bwMode="gray">
                  <a:xfrm>
                    <a:off x="2016" y="1728"/>
                    <a:ext cx="862" cy="287"/>
                  </a:xfrm>
                  <a:prstGeom prst="rect">
                    <a:avLst/>
                  </a:prstGeom>
                  <a:noFill/>
                  <a:ln w="9525">
                    <a:noFill/>
                    <a:miter lim="800000"/>
                    <a:headEnd/>
                    <a:tailEnd/>
                  </a:ln>
                </p:spPr>
              </p:pic>
            </p:grpSp>
            <p:sp>
              <p:nvSpPr>
                <p:cNvPr id="374" name="Text Box 142"/>
                <p:cNvSpPr txBox="1">
                  <a:spLocks noChangeArrowheads="1"/>
                </p:cNvSpPr>
                <p:nvPr/>
              </p:nvSpPr>
              <p:spPr bwMode="gray">
                <a:xfrm>
                  <a:off x="2112" y="3006"/>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JTAG</a:t>
                  </a:r>
                </a:p>
              </p:txBody>
            </p:sp>
          </p:grpSp>
          <p:grpSp>
            <p:nvGrpSpPr>
              <p:cNvPr id="366" name="Group 143"/>
              <p:cNvGrpSpPr>
                <a:grpSpLocks/>
              </p:cNvGrpSpPr>
              <p:nvPr/>
            </p:nvGrpSpPr>
            <p:grpSpPr bwMode="auto">
              <a:xfrm>
                <a:off x="1200" y="3792"/>
                <a:ext cx="864" cy="287"/>
                <a:chOff x="2016" y="3168"/>
                <a:chExt cx="864" cy="287"/>
              </a:xfrm>
            </p:grpSpPr>
            <p:grpSp>
              <p:nvGrpSpPr>
                <p:cNvPr id="367" name="Group 144"/>
                <p:cNvGrpSpPr>
                  <a:grpSpLocks/>
                </p:cNvGrpSpPr>
                <p:nvPr/>
              </p:nvGrpSpPr>
              <p:grpSpPr bwMode="auto">
                <a:xfrm>
                  <a:off x="2016" y="3168"/>
                  <a:ext cx="864" cy="287"/>
                  <a:chOff x="2016" y="1728"/>
                  <a:chExt cx="864" cy="287"/>
                </a:xfrm>
              </p:grpSpPr>
              <p:sp>
                <p:nvSpPr>
                  <p:cNvPr id="371" name="Rectangle 145"/>
                  <p:cNvSpPr>
                    <a:spLocks noChangeArrowheads="1"/>
                  </p:cNvSpPr>
                  <p:nvPr/>
                </p:nvSpPr>
                <p:spPr bwMode="gray">
                  <a:xfrm>
                    <a:off x="2016" y="1744"/>
                    <a:ext cx="864" cy="142"/>
                  </a:xfrm>
                  <a:prstGeom prst="rect">
                    <a:avLst/>
                  </a:prstGeom>
                  <a:solidFill>
                    <a:srgbClr val="9600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72" name="Picture 146"/>
                  <p:cNvPicPr>
                    <a:picLocks noChangeAspect="1" noChangeArrowheads="1"/>
                  </p:cNvPicPr>
                  <p:nvPr/>
                </p:nvPicPr>
                <p:blipFill>
                  <a:blip r:embed="rId11"/>
                  <a:srcRect/>
                  <a:stretch>
                    <a:fillRect/>
                  </a:stretch>
                </p:blipFill>
                <p:spPr bwMode="gray">
                  <a:xfrm>
                    <a:off x="2016" y="1728"/>
                    <a:ext cx="862" cy="287"/>
                  </a:xfrm>
                  <a:prstGeom prst="rect">
                    <a:avLst/>
                  </a:prstGeom>
                  <a:noFill/>
                  <a:ln w="9525">
                    <a:noFill/>
                    <a:miter lim="800000"/>
                    <a:headEnd/>
                    <a:tailEnd/>
                  </a:ln>
                </p:spPr>
              </p:pic>
            </p:grpSp>
            <p:grpSp>
              <p:nvGrpSpPr>
                <p:cNvPr id="368" name="Group 147"/>
                <p:cNvGrpSpPr>
                  <a:grpSpLocks/>
                </p:cNvGrpSpPr>
                <p:nvPr/>
              </p:nvGrpSpPr>
              <p:grpSpPr bwMode="auto">
                <a:xfrm>
                  <a:off x="2016" y="3176"/>
                  <a:ext cx="864" cy="272"/>
                  <a:chOff x="2880" y="1160"/>
                  <a:chExt cx="864" cy="272"/>
                </a:xfrm>
              </p:grpSpPr>
              <p:sp>
                <p:nvSpPr>
                  <p:cNvPr id="369" name="Text Box 148"/>
                  <p:cNvSpPr txBox="1">
                    <a:spLocks noChangeArrowheads="1"/>
                  </p:cNvSpPr>
                  <p:nvPr/>
                </p:nvSpPr>
                <p:spPr bwMode="gray">
                  <a:xfrm>
                    <a:off x="2880" y="1160"/>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On-Chip</a:t>
                    </a:r>
                  </a:p>
                </p:txBody>
              </p:sp>
              <p:sp>
                <p:nvSpPr>
                  <p:cNvPr id="370" name="Text Box 149"/>
                  <p:cNvSpPr txBox="1">
                    <a:spLocks noChangeArrowheads="1"/>
                  </p:cNvSpPr>
                  <p:nvPr/>
                </p:nvSpPr>
                <p:spPr bwMode="gray">
                  <a:xfrm>
                    <a:off x="2880" y="1304"/>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Debug</a:t>
                    </a:r>
                  </a:p>
                </p:txBody>
              </p:sp>
            </p:grpSp>
          </p:grpSp>
        </p:grpSp>
        <p:grpSp>
          <p:nvGrpSpPr>
            <p:cNvPr id="251" name="Group 150"/>
            <p:cNvGrpSpPr>
              <a:grpSpLocks/>
            </p:cNvGrpSpPr>
            <p:nvPr/>
          </p:nvGrpSpPr>
          <p:grpSpPr bwMode="auto">
            <a:xfrm>
              <a:off x="6819257" y="4698800"/>
              <a:ext cx="1122651" cy="374217"/>
              <a:chOff x="2016" y="2592"/>
              <a:chExt cx="864" cy="288"/>
            </a:xfrm>
          </p:grpSpPr>
          <p:grpSp>
            <p:nvGrpSpPr>
              <p:cNvPr id="359" name="Group 151"/>
              <p:cNvGrpSpPr>
                <a:grpSpLocks/>
              </p:cNvGrpSpPr>
              <p:nvPr/>
            </p:nvGrpSpPr>
            <p:grpSpPr bwMode="auto">
              <a:xfrm>
                <a:off x="2016" y="2592"/>
                <a:ext cx="864" cy="288"/>
                <a:chOff x="2448" y="1488"/>
                <a:chExt cx="864" cy="288"/>
              </a:xfrm>
            </p:grpSpPr>
            <p:sp>
              <p:nvSpPr>
                <p:cNvPr id="363" name="Rectangle 152"/>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64" name="Picture 153"/>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360" name="Group 154"/>
              <p:cNvGrpSpPr>
                <a:grpSpLocks/>
              </p:cNvGrpSpPr>
              <p:nvPr/>
            </p:nvGrpSpPr>
            <p:grpSpPr bwMode="auto">
              <a:xfrm>
                <a:off x="2016" y="2592"/>
                <a:ext cx="864" cy="288"/>
                <a:chOff x="2880" y="1152"/>
                <a:chExt cx="864" cy="288"/>
              </a:xfrm>
            </p:grpSpPr>
            <p:sp>
              <p:nvSpPr>
                <p:cNvPr id="361" name="Text Box 155"/>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Calibrated</a:t>
                  </a:r>
                </a:p>
              </p:txBody>
            </p:sp>
            <p:sp>
              <p:nvSpPr>
                <p:cNvPr id="362" name="Text Box 156"/>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Oscillator</a:t>
                  </a:r>
                </a:p>
              </p:txBody>
            </p:sp>
          </p:grpSp>
        </p:grpSp>
        <p:grpSp>
          <p:nvGrpSpPr>
            <p:cNvPr id="252" name="Group 157"/>
            <p:cNvGrpSpPr>
              <a:grpSpLocks/>
            </p:cNvGrpSpPr>
            <p:nvPr/>
          </p:nvGrpSpPr>
          <p:grpSpPr bwMode="auto">
            <a:xfrm>
              <a:off x="6819257" y="5073017"/>
              <a:ext cx="1122651" cy="374217"/>
              <a:chOff x="4752" y="3408"/>
              <a:chExt cx="864" cy="288"/>
            </a:xfrm>
          </p:grpSpPr>
          <p:grpSp>
            <p:nvGrpSpPr>
              <p:cNvPr id="353" name="Group 158"/>
              <p:cNvGrpSpPr>
                <a:grpSpLocks/>
              </p:cNvGrpSpPr>
              <p:nvPr/>
            </p:nvGrpSpPr>
            <p:grpSpPr bwMode="auto">
              <a:xfrm>
                <a:off x="4752" y="3408"/>
                <a:ext cx="864" cy="288"/>
                <a:chOff x="2016" y="1440"/>
                <a:chExt cx="864" cy="288"/>
              </a:xfrm>
            </p:grpSpPr>
            <p:sp>
              <p:nvSpPr>
                <p:cNvPr id="357" name="Rectangle 159"/>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58" name="Picture 160"/>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354" name="Group 161"/>
              <p:cNvGrpSpPr>
                <a:grpSpLocks/>
              </p:cNvGrpSpPr>
              <p:nvPr/>
            </p:nvGrpSpPr>
            <p:grpSpPr bwMode="auto">
              <a:xfrm>
                <a:off x="4752" y="3408"/>
                <a:ext cx="864" cy="288"/>
                <a:chOff x="2880" y="1152"/>
                <a:chExt cx="864" cy="288"/>
              </a:xfrm>
            </p:grpSpPr>
            <p:sp>
              <p:nvSpPr>
                <p:cNvPr id="355" name="Text Box 162"/>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In System </a:t>
                  </a:r>
                </a:p>
              </p:txBody>
            </p:sp>
            <p:sp>
              <p:nvSpPr>
                <p:cNvPr id="356" name="Text Box 163"/>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Programming</a:t>
                  </a:r>
                </a:p>
              </p:txBody>
            </p:sp>
          </p:grpSp>
        </p:grpSp>
        <p:grpSp>
          <p:nvGrpSpPr>
            <p:cNvPr id="253" name="Group 164"/>
            <p:cNvGrpSpPr>
              <a:grpSpLocks/>
            </p:cNvGrpSpPr>
            <p:nvPr/>
          </p:nvGrpSpPr>
          <p:grpSpPr bwMode="auto">
            <a:xfrm>
              <a:off x="4573955" y="4698800"/>
              <a:ext cx="1122651" cy="374217"/>
              <a:chOff x="4752" y="3408"/>
              <a:chExt cx="864" cy="288"/>
            </a:xfrm>
          </p:grpSpPr>
          <p:grpSp>
            <p:nvGrpSpPr>
              <p:cNvPr id="347" name="Group 165"/>
              <p:cNvGrpSpPr>
                <a:grpSpLocks/>
              </p:cNvGrpSpPr>
              <p:nvPr/>
            </p:nvGrpSpPr>
            <p:grpSpPr bwMode="auto">
              <a:xfrm>
                <a:off x="4752" y="3408"/>
                <a:ext cx="864" cy="288"/>
                <a:chOff x="2016" y="1440"/>
                <a:chExt cx="864" cy="288"/>
              </a:xfrm>
            </p:grpSpPr>
            <p:sp>
              <p:nvSpPr>
                <p:cNvPr id="351" name="Rectangle 166"/>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52" name="Picture 167"/>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348" name="Group 168"/>
              <p:cNvGrpSpPr>
                <a:grpSpLocks/>
              </p:cNvGrpSpPr>
              <p:nvPr/>
            </p:nvGrpSpPr>
            <p:grpSpPr bwMode="auto">
              <a:xfrm>
                <a:off x="4752" y="3408"/>
                <a:ext cx="864" cy="288"/>
                <a:chOff x="2880" y="1152"/>
                <a:chExt cx="864" cy="288"/>
              </a:xfrm>
            </p:grpSpPr>
            <p:sp>
              <p:nvSpPr>
                <p:cNvPr id="349" name="Text Box 169"/>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Programmable </a:t>
                  </a:r>
                </a:p>
              </p:txBody>
            </p:sp>
            <p:sp>
              <p:nvSpPr>
                <p:cNvPr id="350" name="Text Box 170"/>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Watchdog</a:t>
                  </a:r>
                </a:p>
              </p:txBody>
            </p:sp>
          </p:grpSp>
        </p:grpSp>
        <p:grpSp>
          <p:nvGrpSpPr>
            <p:cNvPr id="254" name="Group 171"/>
            <p:cNvGrpSpPr>
              <a:grpSpLocks/>
            </p:cNvGrpSpPr>
            <p:nvPr/>
          </p:nvGrpSpPr>
          <p:grpSpPr bwMode="auto">
            <a:xfrm>
              <a:off x="4573955" y="3950366"/>
              <a:ext cx="1122651" cy="374217"/>
              <a:chOff x="2016" y="2592"/>
              <a:chExt cx="864" cy="288"/>
            </a:xfrm>
          </p:grpSpPr>
          <p:grpSp>
            <p:nvGrpSpPr>
              <p:cNvPr id="341" name="Group 172"/>
              <p:cNvGrpSpPr>
                <a:grpSpLocks/>
              </p:cNvGrpSpPr>
              <p:nvPr/>
            </p:nvGrpSpPr>
            <p:grpSpPr bwMode="auto">
              <a:xfrm>
                <a:off x="2016" y="2592"/>
                <a:ext cx="864" cy="288"/>
                <a:chOff x="2448" y="1488"/>
                <a:chExt cx="864" cy="288"/>
              </a:xfrm>
            </p:grpSpPr>
            <p:sp>
              <p:nvSpPr>
                <p:cNvPr id="345" name="Rectangle 173"/>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46" name="Picture 174"/>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342" name="Group 175"/>
              <p:cNvGrpSpPr>
                <a:grpSpLocks/>
              </p:cNvGrpSpPr>
              <p:nvPr/>
            </p:nvGrpSpPr>
            <p:grpSpPr bwMode="auto">
              <a:xfrm>
                <a:off x="2016" y="2592"/>
                <a:ext cx="864" cy="288"/>
                <a:chOff x="2880" y="1152"/>
                <a:chExt cx="864" cy="288"/>
              </a:xfrm>
            </p:grpSpPr>
            <p:sp>
              <p:nvSpPr>
                <p:cNvPr id="343" name="Text Box 176"/>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Brown Out</a:t>
                  </a:r>
                </a:p>
              </p:txBody>
            </p:sp>
            <p:sp>
              <p:nvSpPr>
                <p:cNvPr id="344" name="Text Box 177"/>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Detector</a:t>
                  </a:r>
                </a:p>
              </p:txBody>
            </p:sp>
          </p:grpSp>
        </p:grpSp>
        <p:sp>
          <p:nvSpPr>
            <p:cNvPr id="266" name="Rectangle 199"/>
            <p:cNvSpPr>
              <a:spLocks noChangeArrowheads="1"/>
            </p:cNvSpPr>
            <p:nvPr/>
          </p:nvSpPr>
          <p:spPr bwMode="auto">
            <a:xfrm>
              <a:off x="4573955" y="2453498"/>
              <a:ext cx="3367953" cy="3367953"/>
            </a:xfrm>
            <a:prstGeom prst="rect">
              <a:avLst/>
            </a:prstGeom>
            <a:noFill/>
            <a:ln w="12700">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grpSp>
          <p:nvGrpSpPr>
            <p:cNvPr id="267" name="Group 200"/>
            <p:cNvGrpSpPr>
              <a:grpSpLocks/>
            </p:cNvGrpSpPr>
            <p:nvPr/>
          </p:nvGrpSpPr>
          <p:grpSpPr bwMode="auto">
            <a:xfrm>
              <a:off x="5696606" y="2453498"/>
              <a:ext cx="1122651" cy="372918"/>
              <a:chOff x="2880" y="1152"/>
              <a:chExt cx="864" cy="287"/>
            </a:xfrm>
          </p:grpSpPr>
          <p:grpSp>
            <p:nvGrpSpPr>
              <p:cNvPr id="327" name="Group 201"/>
              <p:cNvGrpSpPr>
                <a:grpSpLocks/>
              </p:cNvGrpSpPr>
              <p:nvPr/>
            </p:nvGrpSpPr>
            <p:grpSpPr bwMode="auto">
              <a:xfrm>
                <a:off x="2880" y="1152"/>
                <a:ext cx="864" cy="287"/>
                <a:chOff x="2016" y="1440"/>
                <a:chExt cx="864" cy="287"/>
              </a:xfrm>
            </p:grpSpPr>
            <p:sp>
              <p:nvSpPr>
                <p:cNvPr id="329" name="Rectangle 202"/>
                <p:cNvSpPr>
                  <a:spLocks noChangeArrowheads="1"/>
                </p:cNvSpPr>
                <p:nvPr/>
              </p:nvSpPr>
              <p:spPr bwMode="gray">
                <a:xfrm>
                  <a:off x="2016" y="1456"/>
                  <a:ext cx="864" cy="142"/>
                </a:xfrm>
                <a:prstGeom prst="rect">
                  <a:avLst/>
                </a:prstGeom>
                <a:solidFill>
                  <a:srgbClr val="009FE1"/>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30" name="Picture 203"/>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sp>
            <p:nvSpPr>
              <p:cNvPr id="328" name="Text Box 204"/>
              <p:cNvSpPr txBox="1">
                <a:spLocks noChangeArrowheads="1"/>
              </p:cNvSpPr>
              <p:nvPr/>
            </p:nvSpPr>
            <p:spPr bwMode="gray">
              <a:xfrm>
                <a:off x="2880" y="1230"/>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USART</a:t>
                </a:r>
              </a:p>
            </p:txBody>
          </p:sp>
        </p:grpSp>
        <p:grpSp>
          <p:nvGrpSpPr>
            <p:cNvPr id="268" name="Group 205"/>
            <p:cNvGrpSpPr>
              <a:grpSpLocks/>
            </p:cNvGrpSpPr>
            <p:nvPr/>
          </p:nvGrpSpPr>
          <p:grpSpPr bwMode="auto">
            <a:xfrm>
              <a:off x="6819257" y="2453498"/>
              <a:ext cx="1122651" cy="372918"/>
              <a:chOff x="3744" y="1152"/>
              <a:chExt cx="864" cy="287"/>
            </a:xfrm>
          </p:grpSpPr>
          <p:grpSp>
            <p:nvGrpSpPr>
              <p:cNvPr id="323" name="Group 206"/>
              <p:cNvGrpSpPr>
                <a:grpSpLocks/>
              </p:cNvGrpSpPr>
              <p:nvPr/>
            </p:nvGrpSpPr>
            <p:grpSpPr bwMode="auto">
              <a:xfrm>
                <a:off x="3744" y="1152"/>
                <a:ext cx="864" cy="287"/>
                <a:chOff x="2016" y="1440"/>
                <a:chExt cx="864" cy="287"/>
              </a:xfrm>
            </p:grpSpPr>
            <p:sp>
              <p:nvSpPr>
                <p:cNvPr id="325" name="Rectangle 207"/>
                <p:cNvSpPr>
                  <a:spLocks noChangeArrowheads="1"/>
                </p:cNvSpPr>
                <p:nvPr/>
              </p:nvSpPr>
              <p:spPr bwMode="gray">
                <a:xfrm>
                  <a:off x="2016" y="1456"/>
                  <a:ext cx="864" cy="142"/>
                </a:xfrm>
                <a:prstGeom prst="rect">
                  <a:avLst/>
                </a:prstGeom>
                <a:solidFill>
                  <a:srgbClr val="009FE1"/>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26" name="Picture 208"/>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sp>
            <p:nvSpPr>
              <p:cNvPr id="324" name="Text Box 209"/>
              <p:cNvSpPr txBox="1">
                <a:spLocks noChangeArrowheads="1"/>
              </p:cNvSpPr>
              <p:nvPr/>
            </p:nvSpPr>
            <p:spPr bwMode="gray">
              <a:xfrm>
                <a:off x="3744" y="1232"/>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SPI</a:t>
                </a:r>
              </a:p>
            </p:txBody>
          </p:sp>
        </p:grpSp>
        <p:grpSp>
          <p:nvGrpSpPr>
            <p:cNvPr id="269" name="Group 210"/>
            <p:cNvGrpSpPr>
              <a:grpSpLocks/>
            </p:cNvGrpSpPr>
            <p:nvPr/>
          </p:nvGrpSpPr>
          <p:grpSpPr bwMode="auto">
            <a:xfrm>
              <a:off x="6819257" y="2827715"/>
              <a:ext cx="1122651" cy="372918"/>
              <a:chOff x="2016" y="2016"/>
              <a:chExt cx="864" cy="287"/>
            </a:xfrm>
          </p:grpSpPr>
          <p:grpSp>
            <p:nvGrpSpPr>
              <p:cNvPr id="319" name="Group 211"/>
              <p:cNvGrpSpPr>
                <a:grpSpLocks/>
              </p:cNvGrpSpPr>
              <p:nvPr/>
            </p:nvGrpSpPr>
            <p:grpSpPr bwMode="auto">
              <a:xfrm>
                <a:off x="2016" y="2016"/>
                <a:ext cx="864" cy="287"/>
                <a:chOff x="2016" y="2016"/>
                <a:chExt cx="864" cy="287"/>
              </a:xfrm>
            </p:grpSpPr>
            <p:sp>
              <p:nvSpPr>
                <p:cNvPr id="321" name="Rectangle 212"/>
                <p:cNvSpPr>
                  <a:spLocks noChangeArrowheads="1"/>
                </p:cNvSpPr>
                <p:nvPr/>
              </p:nvSpPr>
              <p:spPr bwMode="gray">
                <a:xfrm>
                  <a:off x="2016" y="2032"/>
                  <a:ext cx="864" cy="142"/>
                </a:xfrm>
                <a:prstGeom prst="rect">
                  <a:avLst/>
                </a:prstGeom>
                <a:solidFill>
                  <a:srgbClr val="DC61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22" name="Picture 213"/>
                <p:cNvPicPr>
                  <a:picLocks noChangeAspect="1" noChangeArrowheads="1"/>
                </p:cNvPicPr>
                <p:nvPr/>
              </p:nvPicPr>
              <p:blipFill>
                <a:blip r:embed="rId6"/>
                <a:srcRect/>
                <a:stretch>
                  <a:fillRect/>
                </a:stretch>
              </p:blipFill>
              <p:spPr bwMode="gray">
                <a:xfrm>
                  <a:off x="2016" y="2016"/>
                  <a:ext cx="862" cy="287"/>
                </a:xfrm>
                <a:prstGeom prst="rect">
                  <a:avLst/>
                </a:prstGeom>
                <a:noFill/>
                <a:ln w="9525">
                  <a:noFill/>
                  <a:miter lim="800000"/>
                  <a:headEnd/>
                  <a:tailEnd/>
                </a:ln>
              </p:spPr>
            </p:pic>
          </p:grpSp>
          <p:sp>
            <p:nvSpPr>
              <p:cNvPr id="320" name="Text Box 214"/>
              <p:cNvSpPr txBox="1">
                <a:spLocks noChangeArrowheads="1"/>
              </p:cNvSpPr>
              <p:nvPr/>
            </p:nvSpPr>
            <p:spPr bwMode="gray">
              <a:xfrm>
                <a:off x="2016" y="2094"/>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EEPROM</a:t>
                </a:r>
              </a:p>
            </p:txBody>
          </p:sp>
        </p:grpSp>
        <p:grpSp>
          <p:nvGrpSpPr>
            <p:cNvPr id="270" name="Group 215"/>
            <p:cNvGrpSpPr>
              <a:grpSpLocks/>
            </p:cNvGrpSpPr>
            <p:nvPr/>
          </p:nvGrpSpPr>
          <p:grpSpPr bwMode="auto">
            <a:xfrm>
              <a:off x="6819257" y="3201932"/>
              <a:ext cx="1122651" cy="372918"/>
              <a:chOff x="3744" y="1728"/>
              <a:chExt cx="864" cy="287"/>
            </a:xfrm>
          </p:grpSpPr>
          <p:grpSp>
            <p:nvGrpSpPr>
              <p:cNvPr id="315" name="Group 216"/>
              <p:cNvGrpSpPr>
                <a:grpSpLocks/>
              </p:cNvGrpSpPr>
              <p:nvPr/>
            </p:nvGrpSpPr>
            <p:grpSpPr bwMode="auto">
              <a:xfrm>
                <a:off x="3744" y="1728"/>
                <a:ext cx="864" cy="287"/>
                <a:chOff x="2016" y="2016"/>
                <a:chExt cx="864" cy="287"/>
              </a:xfrm>
            </p:grpSpPr>
            <p:sp>
              <p:nvSpPr>
                <p:cNvPr id="317" name="Rectangle 217"/>
                <p:cNvSpPr>
                  <a:spLocks noChangeArrowheads="1"/>
                </p:cNvSpPr>
                <p:nvPr/>
              </p:nvSpPr>
              <p:spPr bwMode="gray">
                <a:xfrm>
                  <a:off x="2016" y="2032"/>
                  <a:ext cx="864" cy="142"/>
                </a:xfrm>
                <a:prstGeom prst="rect">
                  <a:avLst/>
                </a:prstGeom>
                <a:solidFill>
                  <a:srgbClr val="DC61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18" name="Picture 218"/>
                <p:cNvPicPr>
                  <a:picLocks noChangeAspect="1" noChangeArrowheads="1"/>
                </p:cNvPicPr>
                <p:nvPr/>
              </p:nvPicPr>
              <p:blipFill>
                <a:blip r:embed="rId6"/>
                <a:srcRect/>
                <a:stretch>
                  <a:fillRect/>
                </a:stretch>
              </p:blipFill>
              <p:spPr bwMode="gray">
                <a:xfrm>
                  <a:off x="2016" y="2016"/>
                  <a:ext cx="862" cy="287"/>
                </a:xfrm>
                <a:prstGeom prst="rect">
                  <a:avLst/>
                </a:prstGeom>
                <a:noFill/>
                <a:ln w="9525">
                  <a:noFill/>
                  <a:miter lim="800000"/>
                  <a:headEnd/>
                  <a:tailEnd/>
                </a:ln>
              </p:spPr>
            </p:pic>
          </p:grpSp>
          <p:sp>
            <p:nvSpPr>
              <p:cNvPr id="316" name="Text Box 219"/>
              <p:cNvSpPr txBox="1">
                <a:spLocks noChangeArrowheads="1"/>
              </p:cNvSpPr>
              <p:nvPr/>
            </p:nvSpPr>
            <p:spPr bwMode="gray">
              <a:xfrm>
                <a:off x="3744" y="1806"/>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SRAM</a:t>
                </a:r>
              </a:p>
            </p:txBody>
          </p:sp>
        </p:grpSp>
        <p:grpSp>
          <p:nvGrpSpPr>
            <p:cNvPr id="271" name="Group 220"/>
            <p:cNvGrpSpPr>
              <a:grpSpLocks/>
            </p:cNvGrpSpPr>
            <p:nvPr/>
          </p:nvGrpSpPr>
          <p:grpSpPr bwMode="auto">
            <a:xfrm>
              <a:off x="4573955" y="3576149"/>
              <a:ext cx="1122651" cy="372918"/>
              <a:chOff x="2016" y="1152"/>
              <a:chExt cx="864" cy="287"/>
            </a:xfrm>
          </p:grpSpPr>
          <p:grpSp>
            <p:nvGrpSpPr>
              <p:cNvPr id="311" name="Group 221"/>
              <p:cNvGrpSpPr>
                <a:grpSpLocks/>
              </p:cNvGrpSpPr>
              <p:nvPr/>
            </p:nvGrpSpPr>
            <p:grpSpPr bwMode="auto">
              <a:xfrm>
                <a:off x="2016" y="1152"/>
                <a:ext cx="864" cy="287"/>
                <a:chOff x="2448" y="1488"/>
                <a:chExt cx="864" cy="287"/>
              </a:xfrm>
            </p:grpSpPr>
            <p:sp>
              <p:nvSpPr>
                <p:cNvPr id="313" name="Rectangle 222"/>
                <p:cNvSpPr>
                  <a:spLocks noChangeArrowheads="1"/>
                </p:cNvSpPr>
                <p:nvPr/>
              </p:nvSpPr>
              <p:spPr bwMode="gray">
                <a:xfrm>
                  <a:off x="2448" y="1504"/>
                  <a:ext cx="864" cy="142"/>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14" name="Picture 223"/>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sp>
            <p:nvSpPr>
              <p:cNvPr id="312" name="Text Box 224"/>
              <p:cNvSpPr txBox="1">
                <a:spLocks noChangeArrowheads="1"/>
              </p:cNvSpPr>
              <p:nvPr/>
            </p:nvSpPr>
            <p:spPr bwMode="gray">
              <a:xfrm>
                <a:off x="2016" y="1232"/>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A/D Converter</a:t>
                </a:r>
              </a:p>
            </p:txBody>
          </p:sp>
        </p:grpSp>
        <p:grpSp>
          <p:nvGrpSpPr>
            <p:cNvPr id="272" name="Group 225"/>
            <p:cNvGrpSpPr>
              <a:grpSpLocks/>
            </p:cNvGrpSpPr>
            <p:nvPr/>
          </p:nvGrpSpPr>
          <p:grpSpPr bwMode="auto">
            <a:xfrm>
              <a:off x="6819257" y="3950366"/>
              <a:ext cx="1122651" cy="374217"/>
              <a:chOff x="4752" y="3408"/>
              <a:chExt cx="864" cy="288"/>
            </a:xfrm>
          </p:grpSpPr>
          <p:grpSp>
            <p:nvGrpSpPr>
              <p:cNvPr id="305" name="Group 226"/>
              <p:cNvGrpSpPr>
                <a:grpSpLocks/>
              </p:cNvGrpSpPr>
              <p:nvPr/>
            </p:nvGrpSpPr>
            <p:grpSpPr bwMode="auto">
              <a:xfrm>
                <a:off x="4752" y="3408"/>
                <a:ext cx="864" cy="288"/>
                <a:chOff x="2016" y="1440"/>
                <a:chExt cx="864" cy="288"/>
              </a:xfrm>
            </p:grpSpPr>
            <p:sp>
              <p:nvSpPr>
                <p:cNvPr id="309" name="Rectangle 227"/>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10" name="Picture 228"/>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306" name="Group 229"/>
              <p:cNvGrpSpPr>
                <a:grpSpLocks/>
              </p:cNvGrpSpPr>
              <p:nvPr/>
            </p:nvGrpSpPr>
            <p:grpSpPr bwMode="auto">
              <a:xfrm>
                <a:off x="4752" y="3408"/>
                <a:ext cx="864" cy="288"/>
                <a:chOff x="2880" y="1152"/>
                <a:chExt cx="864" cy="288"/>
              </a:xfrm>
            </p:grpSpPr>
            <p:sp>
              <p:nvSpPr>
                <p:cNvPr id="307" name="Text Box 230"/>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Pull-Ups</a:t>
                  </a:r>
                </a:p>
              </p:txBody>
            </p:sp>
            <p:sp>
              <p:nvSpPr>
                <p:cNvPr id="308" name="Text Box 231"/>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On Demand</a:t>
                  </a:r>
                </a:p>
              </p:txBody>
            </p:sp>
          </p:grpSp>
        </p:grpSp>
        <p:grpSp>
          <p:nvGrpSpPr>
            <p:cNvPr id="273" name="Group 232"/>
            <p:cNvGrpSpPr>
              <a:grpSpLocks/>
            </p:cNvGrpSpPr>
            <p:nvPr/>
          </p:nvGrpSpPr>
          <p:grpSpPr bwMode="auto">
            <a:xfrm>
              <a:off x="6819257" y="4324583"/>
              <a:ext cx="1122651" cy="374217"/>
              <a:chOff x="4752" y="3408"/>
              <a:chExt cx="864" cy="288"/>
            </a:xfrm>
          </p:grpSpPr>
          <p:grpSp>
            <p:nvGrpSpPr>
              <p:cNvPr id="299" name="Group 233"/>
              <p:cNvGrpSpPr>
                <a:grpSpLocks/>
              </p:cNvGrpSpPr>
              <p:nvPr/>
            </p:nvGrpSpPr>
            <p:grpSpPr bwMode="auto">
              <a:xfrm>
                <a:off x="4752" y="3408"/>
                <a:ext cx="864" cy="288"/>
                <a:chOff x="2016" y="1440"/>
                <a:chExt cx="864" cy="288"/>
              </a:xfrm>
            </p:grpSpPr>
            <p:sp>
              <p:nvSpPr>
                <p:cNvPr id="303" name="Rectangle 234"/>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04" name="Picture 235"/>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300" name="Group 236"/>
              <p:cNvGrpSpPr>
                <a:grpSpLocks/>
              </p:cNvGrpSpPr>
              <p:nvPr/>
            </p:nvGrpSpPr>
            <p:grpSpPr bwMode="auto">
              <a:xfrm>
                <a:off x="4752" y="3408"/>
                <a:ext cx="864" cy="288"/>
                <a:chOff x="2880" y="1152"/>
                <a:chExt cx="864" cy="288"/>
              </a:xfrm>
            </p:grpSpPr>
            <p:sp>
              <p:nvSpPr>
                <p:cNvPr id="301" name="Text Box 237"/>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High Current</a:t>
                  </a:r>
                </a:p>
              </p:txBody>
            </p:sp>
            <p:sp>
              <p:nvSpPr>
                <p:cNvPr id="302" name="Text Box 238"/>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Outputs</a:t>
                  </a:r>
                </a:p>
              </p:txBody>
            </p:sp>
          </p:grpSp>
        </p:grpSp>
        <p:grpSp>
          <p:nvGrpSpPr>
            <p:cNvPr id="274" name="Group 239"/>
            <p:cNvGrpSpPr>
              <a:grpSpLocks/>
            </p:cNvGrpSpPr>
            <p:nvPr/>
          </p:nvGrpSpPr>
          <p:grpSpPr bwMode="auto">
            <a:xfrm>
              <a:off x="5696606" y="3576149"/>
              <a:ext cx="1122651" cy="372918"/>
              <a:chOff x="2880" y="1440"/>
              <a:chExt cx="864" cy="287"/>
            </a:xfrm>
          </p:grpSpPr>
          <p:grpSp>
            <p:nvGrpSpPr>
              <p:cNvPr id="295" name="Group 240"/>
              <p:cNvGrpSpPr>
                <a:grpSpLocks/>
              </p:cNvGrpSpPr>
              <p:nvPr/>
            </p:nvGrpSpPr>
            <p:grpSpPr bwMode="auto">
              <a:xfrm>
                <a:off x="2880" y="1440"/>
                <a:ext cx="864" cy="287"/>
                <a:chOff x="2016" y="2592"/>
                <a:chExt cx="864" cy="287"/>
              </a:xfrm>
            </p:grpSpPr>
            <p:sp>
              <p:nvSpPr>
                <p:cNvPr id="297" name="Rectangle 241"/>
                <p:cNvSpPr>
                  <a:spLocks noChangeArrowheads="1"/>
                </p:cNvSpPr>
                <p:nvPr/>
              </p:nvSpPr>
              <p:spPr bwMode="gray">
                <a:xfrm>
                  <a:off x="2016" y="2608"/>
                  <a:ext cx="864" cy="142"/>
                </a:xfrm>
                <a:prstGeom prst="rect">
                  <a:avLst/>
                </a:prstGeom>
                <a:solidFill>
                  <a:srgbClr val="965C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298" name="Picture 242"/>
                <p:cNvPicPr>
                  <a:picLocks noChangeAspect="1" noChangeArrowheads="1"/>
                </p:cNvPicPr>
                <p:nvPr/>
              </p:nvPicPr>
              <p:blipFill>
                <a:blip r:embed="rId12"/>
                <a:srcRect/>
                <a:stretch>
                  <a:fillRect/>
                </a:stretch>
              </p:blipFill>
              <p:spPr bwMode="gray">
                <a:xfrm>
                  <a:off x="2016" y="2592"/>
                  <a:ext cx="862" cy="287"/>
                </a:xfrm>
                <a:prstGeom prst="rect">
                  <a:avLst/>
                </a:prstGeom>
                <a:noFill/>
                <a:ln w="9525">
                  <a:noFill/>
                  <a:miter lim="800000"/>
                  <a:headEnd/>
                  <a:tailEnd/>
                </a:ln>
              </p:spPr>
            </p:pic>
          </p:grpSp>
          <p:sp>
            <p:nvSpPr>
              <p:cNvPr id="296" name="Text Box 243"/>
              <p:cNvSpPr txBox="1">
                <a:spLocks noChangeArrowheads="1"/>
              </p:cNvSpPr>
              <p:nvPr/>
            </p:nvSpPr>
            <p:spPr bwMode="gray">
              <a:xfrm>
                <a:off x="2880" y="1518"/>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Register File</a:t>
                </a:r>
              </a:p>
            </p:txBody>
          </p:sp>
        </p:grpSp>
        <p:grpSp>
          <p:nvGrpSpPr>
            <p:cNvPr id="275" name="Group 244"/>
            <p:cNvGrpSpPr>
              <a:grpSpLocks/>
            </p:cNvGrpSpPr>
            <p:nvPr/>
          </p:nvGrpSpPr>
          <p:grpSpPr bwMode="auto">
            <a:xfrm>
              <a:off x="5696606" y="3201932"/>
              <a:ext cx="1122651" cy="372918"/>
              <a:chOff x="2880" y="1728"/>
              <a:chExt cx="864" cy="287"/>
            </a:xfrm>
          </p:grpSpPr>
          <p:grpSp>
            <p:nvGrpSpPr>
              <p:cNvPr id="291" name="Group 245"/>
              <p:cNvGrpSpPr>
                <a:grpSpLocks/>
              </p:cNvGrpSpPr>
              <p:nvPr/>
            </p:nvGrpSpPr>
            <p:grpSpPr bwMode="auto">
              <a:xfrm>
                <a:off x="2880" y="1728"/>
                <a:ext cx="864" cy="287"/>
                <a:chOff x="2016" y="2304"/>
                <a:chExt cx="864" cy="287"/>
              </a:xfrm>
            </p:grpSpPr>
            <p:sp>
              <p:nvSpPr>
                <p:cNvPr id="293" name="Rectangle 246"/>
                <p:cNvSpPr>
                  <a:spLocks noChangeArrowheads="1"/>
                </p:cNvSpPr>
                <p:nvPr/>
              </p:nvSpPr>
              <p:spPr bwMode="gray">
                <a:xfrm>
                  <a:off x="2016" y="2320"/>
                  <a:ext cx="864" cy="142"/>
                </a:xfrm>
                <a:prstGeom prst="rect">
                  <a:avLst/>
                </a:prstGeom>
                <a:solidFill>
                  <a:srgbClr val="828282"/>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294" name="Picture 247"/>
                <p:cNvPicPr>
                  <a:picLocks noChangeAspect="1" noChangeArrowheads="1"/>
                </p:cNvPicPr>
                <p:nvPr/>
              </p:nvPicPr>
              <p:blipFill>
                <a:blip r:embed="rId13"/>
                <a:srcRect/>
                <a:stretch>
                  <a:fillRect/>
                </a:stretch>
              </p:blipFill>
              <p:spPr bwMode="gray">
                <a:xfrm>
                  <a:off x="2016" y="2304"/>
                  <a:ext cx="862" cy="287"/>
                </a:xfrm>
                <a:prstGeom prst="rect">
                  <a:avLst/>
                </a:prstGeom>
                <a:noFill/>
                <a:ln w="9525">
                  <a:noFill/>
                  <a:miter lim="800000"/>
                  <a:headEnd/>
                  <a:tailEnd/>
                </a:ln>
              </p:spPr>
            </p:pic>
          </p:grpSp>
          <p:sp>
            <p:nvSpPr>
              <p:cNvPr id="292" name="Text Box 248"/>
              <p:cNvSpPr txBox="1">
                <a:spLocks noChangeArrowheads="1"/>
              </p:cNvSpPr>
              <p:nvPr/>
            </p:nvSpPr>
            <p:spPr bwMode="gray">
              <a:xfrm>
                <a:off x="2880" y="1806"/>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CPU CORE</a:t>
                </a:r>
              </a:p>
            </p:txBody>
          </p:sp>
        </p:grpSp>
        <p:grpSp>
          <p:nvGrpSpPr>
            <p:cNvPr id="276" name="Group 249"/>
            <p:cNvGrpSpPr>
              <a:grpSpLocks/>
            </p:cNvGrpSpPr>
            <p:nvPr/>
          </p:nvGrpSpPr>
          <p:grpSpPr bwMode="auto">
            <a:xfrm>
              <a:off x="5696606" y="3950366"/>
              <a:ext cx="1122651" cy="374217"/>
              <a:chOff x="2016" y="2592"/>
              <a:chExt cx="864" cy="288"/>
            </a:xfrm>
          </p:grpSpPr>
          <p:grpSp>
            <p:nvGrpSpPr>
              <p:cNvPr id="285" name="Group 250"/>
              <p:cNvGrpSpPr>
                <a:grpSpLocks/>
              </p:cNvGrpSpPr>
              <p:nvPr/>
            </p:nvGrpSpPr>
            <p:grpSpPr bwMode="auto">
              <a:xfrm>
                <a:off x="2016" y="2592"/>
                <a:ext cx="864" cy="288"/>
                <a:chOff x="2448" y="1488"/>
                <a:chExt cx="864" cy="288"/>
              </a:xfrm>
            </p:grpSpPr>
            <p:sp>
              <p:nvSpPr>
                <p:cNvPr id="289" name="Rectangle 251"/>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290" name="Picture 252"/>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286" name="Group 253"/>
              <p:cNvGrpSpPr>
                <a:grpSpLocks/>
              </p:cNvGrpSpPr>
              <p:nvPr/>
            </p:nvGrpSpPr>
            <p:grpSpPr bwMode="auto">
              <a:xfrm>
                <a:off x="2016" y="2592"/>
                <a:ext cx="864" cy="288"/>
                <a:chOff x="2880" y="1152"/>
                <a:chExt cx="864" cy="288"/>
              </a:xfrm>
            </p:grpSpPr>
            <p:sp>
              <p:nvSpPr>
                <p:cNvPr id="287" name="Text Box 254"/>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Analog</a:t>
                  </a:r>
                </a:p>
              </p:txBody>
            </p:sp>
            <p:sp>
              <p:nvSpPr>
                <p:cNvPr id="288" name="Text Box 255"/>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Reference</a:t>
                  </a:r>
                </a:p>
              </p:txBody>
            </p:sp>
          </p:grpSp>
        </p:grpSp>
      </p:grpSp>
    </p:spTree>
    <p:extLst>
      <p:ext uri="{BB962C8B-B14F-4D97-AF65-F5344CB8AC3E}">
        <p14:creationId xmlns:p14="http://schemas.microsoft.com/office/powerpoint/2010/main" val="330845056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البرمجة في البيئة </a:t>
            </a:r>
            <a:r>
              <a:rPr lang="ar-SY" sz="40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باسكوم</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20</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graphicFrame>
        <p:nvGraphicFramePr>
          <p:cNvPr id="7" name="Diagram 6"/>
          <p:cNvGraphicFramePr/>
          <p:nvPr>
            <p:extLst>
              <p:ext uri="{D42A27DB-BD31-4B8C-83A1-F6EECF244321}">
                <p14:modId xmlns:p14="http://schemas.microsoft.com/office/powerpoint/2010/main" val="455750128"/>
              </p:ext>
            </p:extLst>
          </p:nvPr>
        </p:nvGraphicFramePr>
        <p:xfrm>
          <a:off x="539552" y="771600"/>
          <a:ext cx="8208912" cy="510567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89643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graphicEl>
                                              <a:dgm id="{59E73F70-DAFD-4DB3-AB3F-AE7BBB22023F}"/>
                                            </p:graphicEl>
                                          </p:spTgt>
                                        </p:tgtEl>
                                        <p:attrNameLst>
                                          <p:attrName>style.visibility</p:attrName>
                                        </p:attrNameLst>
                                      </p:cBhvr>
                                      <p:to>
                                        <p:strVal val="visible"/>
                                      </p:to>
                                    </p:set>
                                    <p:anim calcmode="lin" valueType="num">
                                      <p:cBhvr additive="base">
                                        <p:cTn id="7" dur="500" fill="hold"/>
                                        <p:tgtEl>
                                          <p:spTgt spid="7">
                                            <p:graphicEl>
                                              <a:dgm id="{59E73F70-DAFD-4DB3-AB3F-AE7BBB22023F}"/>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graphicEl>
                                              <a:dgm id="{59E73F70-DAFD-4DB3-AB3F-AE7BBB22023F}"/>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graphicEl>
                                              <a:dgm id="{C15CD1FE-7A00-42EC-B9A3-43DBEDD714DD}"/>
                                            </p:graphicEl>
                                          </p:spTgt>
                                        </p:tgtEl>
                                        <p:attrNameLst>
                                          <p:attrName>style.visibility</p:attrName>
                                        </p:attrNameLst>
                                      </p:cBhvr>
                                      <p:to>
                                        <p:strVal val="visible"/>
                                      </p:to>
                                    </p:set>
                                    <p:anim calcmode="lin" valueType="num">
                                      <p:cBhvr additive="base">
                                        <p:cTn id="13" dur="500" fill="hold"/>
                                        <p:tgtEl>
                                          <p:spTgt spid="7">
                                            <p:graphicEl>
                                              <a:dgm id="{C15CD1FE-7A00-42EC-B9A3-43DBEDD714D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graphicEl>
                                              <a:dgm id="{C15CD1FE-7A00-42EC-B9A3-43DBEDD714D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graphicEl>
                                              <a:dgm id="{5E87BCAE-C897-408E-B6DA-3508B293E3C1}"/>
                                            </p:graphicEl>
                                          </p:spTgt>
                                        </p:tgtEl>
                                        <p:attrNameLst>
                                          <p:attrName>style.visibility</p:attrName>
                                        </p:attrNameLst>
                                      </p:cBhvr>
                                      <p:to>
                                        <p:strVal val="visible"/>
                                      </p:to>
                                    </p:set>
                                    <p:anim calcmode="lin" valueType="num">
                                      <p:cBhvr additive="base">
                                        <p:cTn id="19" dur="500" fill="hold"/>
                                        <p:tgtEl>
                                          <p:spTgt spid="7">
                                            <p:graphicEl>
                                              <a:dgm id="{5E87BCAE-C897-408E-B6DA-3508B293E3C1}"/>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graphicEl>
                                              <a:dgm id="{5E87BCAE-C897-408E-B6DA-3508B293E3C1}"/>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graphicEl>
                                              <a:dgm id="{0796A5B3-1D28-43DA-85BE-E552251887C2}"/>
                                            </p:graphicEl>
                                          </p:spTgt>
                                        </p:tgtEl>
                                        <p:attrNameLst>
                                          <p:attrName>style.visibility</p:attrName>
                                        </p:attrNameLst>
                                      </p:cBhvr>
                                      <p:to>
                                        <p:strVal val="visible"/>
                                      </p:to>
                                    </p:set>
                                    <p:anim calcmode="lin" valueType="num">
                                      <p:cBhvr additive="base">
                                        <p:cTn id="25" dur="500" fill="hold"/>
                                        <p:tgtEl>
                                          <p:spTgt spid="7">
                                            <p:graphicEl>
                                              <a:dgm id="{0796A5B3-1D28-43DA-85BE-E552251887C2}"/>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graphicEl>
                                              <a:dgm id="{0796A5B3-1D28-43DA-85BE-E552251887C2}"/>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graphicEl>
                                              <a:dgm id="{9777DA94-6857-486A-9A7A-4D95E0636C07}"/>
                                            </p:graphicEl>
                                          </p:spTgt>
                                        </p:tgtEl>
                                        <p:attrNameLst>
                                          <p:attrName>style.visibility</p:attrName>
                                        </p:attrNameLst>
                                      </p:cBhvr>
                                      <p:to>
                                        <p:strVal val="visible"/>
                                      </p:to>
                                    </p:set>
                                    <p:anim calcmode="lin" valueType="num">
                                      <p:cBhvr additive="base">
                                        <p:cTn id="31" dur="500" fill="hold"/>
                                        <p:tgtEl>
                                          <p:spTgt spid="7">
                                            <p:graphicEl>
                                              <a:dgm id="{9777DA94-6857-486A-9A7A-4D95E0636C07}"/>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graphicEl>
                                              <a:dgm id="{9777DA94-6857-486A-9A7A-4D95E0636C07}"/>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graphicEl>
                                              <a:dgm id="{132C1D8F-0B87-407F-A59A-0424101A2906}"/>
                                            </p:graphicEl>
                                          </p:spTgt>
                                        </p:tgtEl>
                                        <p:attrNameLst>
                                          <p:attrName>style.visibility</p:attrName>
                                        </p:attrNameLst>
                                      </p:cBhvr>
                                      <p:to>
                                        <p:strVal val="visible"/>
                                      </p:to>
                                    </p:set>
                                    <p:anim calcmode="lin" valueType="num">
                                      <p:cBhvr additive="base">
                                        <p:cTn id="37" dur="500" fill="hold"/>
                                        <p:tgtEl>
                                          <p:spTgt spid="7">
                                            <p:graphicEl>
                                              <a:dgm id="{132C1D8F-0B87-407F-A59A-0424101A2906}"/>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graphicEl>
                                              <a:dgm id="{132C1D8F-0B87-407F-A59A-0424101A2906}"/>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graphicEl>
                                              <a:dgm id="{7D104CD6-DCFF-4B3D-B1B3-C048AF0C50E3}"/>
                                            </p:graphicEl>
                                          </p:spTgt>
                                        </p:tgtEl>
                                        <p:attrNameLst>
                                          <p:attrName>style.visibility</p:attrName>
                                        </p:attrNameLst>
                                      </p:cBhvr>
                                      <p:to>
                                        <p:strVal val="visible"/>
                                      </p:to>
                                    </p:set>
                                    <p:anim calcmode="lin" valueType="num">
                                      <p:cBhvr additive="base">
                                        <p:cTn id="43" dur="500" fill="hold"/>
                                        <p:tgtEl>
                                          <p:spTgt spid="7">
                                            <p:graphicEl>
                                              <a:dgm id="{7D104CD6-DCFF-4B3D-B1B3-C048AF0C50E3}"/>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graphicEl>
                                              <a:dgm id="{7D104CD6-DCFF-4B3D-B1B3-C048AF0C50E3}"/>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graphicEl>
                                              <a:dgm id="{E21693F5-E057-4038-82B9-A7F0084F8B0E}"/>
                                            </p:graphicEl>
                                          </p:spTgt>
                                        </p:tgtEl>
                                        <p:attrNameLst>
                                          <p:attrName>style.visibility</p:attrName>
                                        </p:attrNameLst>
                                      </p:cBhvr>
                                      <p:to>
                                        <p:strVal val="visible"/>
                                      </p:to>
                                    </p:set>
                                    <p:anim calcmode="lin" valueType="num">
                                      <p:cBhvr additive="base">
                                        <p:cTn id="49" dur="500" fill="hold"/>
                                        <p:tgtEl>
                                          <p:spTgt spid="7">
                                            <p:graphicEl>
                                              <a:dgm id="{E21693F5-E057-4038-82B9-A7F0084F8B0E}"/>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graphicEl>
                                              <a:dgm id="{E21693F5-E057-4038-82B9-A7F0084F8B0E}"/>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graphicEl>
                                              <a:dgm id="{F78ACA05-7A16-48D1-97BC-DBF372096175}"/>
                                            </p:graphicEl>
                                          </p:spTgt>
                                        </p:tgtEl>
                                        <p:attrNameLst>
                                          <p:attrName>style.visibility</p:attrName>
                                        </p:attrNameLst>
                                      </p:cBhvr>
                                      <p:to>
                                        <p:strVal val="visible"/>
                                      </p:to>
                                    </p:set>
                                    <p:anim calcmode="lin" valueType="num">
                                      <p:cBhvr additive="base">
                                        <p:cTn id="55" dur="500" fill="hold"/>
                                        <p:tgtEl>
                                          <p:spTgt spid="7">
                                            <p:graphicEl>
                                              <a:dgm id="{F78ACA05-7A16-48D1-97BC-DBF372096175}"/>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7">
                                            <p:graphicEl>
                                              <a:dgm id="{F78ACA05-7A16-48D1-97BC-DBF372096175}"/>
                                            </p:graphic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graphicEl>
                                              <a:dgm id="{718355EF-D99E-4CF3-98BC-F16B1796F536}"/>
                                            </p:graphicEl>
                                          </p:spTgt>
                                        </p:tgtEl>
                                        <p:attrNameLst>
                                          <p:attrName>style.visibility</p:attrName>
                                        </p:attrNameLst>
                                      </p:cBhvr>
                                      <p:to>
                                        <p:strVal val="visible"/>
                                      </p:to>
                                    </p:set>
                                    <p:anim calcmode="lin" valueType="num">
                                      <p:cBhvr additive="base">
                                        <p:cTn id="61" dur="500" fill="hold"/>
                                        <p:tgtEl>
                                          <p:spTgt spid="7">
                                            <p:graphicEl>
                                              <a:dgm id="{718355EF-D99E-4CF3-98BC-F16B1796F536}"/>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7">
                                            <p:graphicEl>
                                              <a:dgm id="{718355EF-D99E-4CF3-98BC-F16B1796F536}"/>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البرمجة في البيئة </a:t>
            </a:r>
            <a:r>
              <a:rPr lang="ar-SY" sz="40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باسكوم</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21</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grpSp>
        <p:nvGrpSpPr>
          <p:cNvPr id="40" name="مجموعة 25"/>
          <p:cNvGrpSpPr/>
          <p:nvPr/>
        </p:nvGrpSpPr>
        <p:grpSpPr>
          <a:xfrm>
            <a:off x="0" y="764704"/>
            <a:ext cx="9144032" cy="1643074"/>
            <a:chOff x="0" y="2902"/>
            <a:chExt cx="9001156" cy="1315584"/>
          </a:xfrm>
          <a:scene3d>
            <a:camera prst="orthographicFront">
              <a:rot lat="0" lon="0" rev="0"/>
            </a:camera>
            <a:lightRig rig="contrasting" dir="t">
              <a:rot lat="0" lon="0" rev="1200000"/>
            </a:lightRig>
          </a:scene3d>
        </p:grpSpPr>
        <p:sp>
          <p:nvSpPr>
            <p:cNvPr id="41" name="وسيلة شرح مع سهم إلى الأعلى 29"/>
            <p:cNvSpPr/>
            <p:nvPr/>
          </p:nvSpPr>
          <p:spPr>
            <a:xfrm rot="10800000">
              <a:off x="0" y="2902"/>
              <a:ext cx="9001156" cy="1315584"/>
            </a:xfrm>
            <a:prstGeom prst="upArrowCallout">
              <a:avLst/>
            </a:prstGeom>
            <a:solidFill>
              <a:srgbClr val="1AB39F">
                <a:hueOff val="0"/>
                <a:satOff val="0"/>
                <a:lumOff val="0"/>
                <a:alphaOff val="0"/>
              </a:srgbClr>
            </a:solidFill>
            <a:ln>
              <a:noFill/>
            </a:ln>
            <a:effectLst>
              <a:glow rad="63500">
                <a:srgbClr val="1AB39F">
                  <a:hueOff val="0"/>
                  <a:satOff val="0"/>
                  <a:lumOff val="0"/>
                  <a:alphaOff val="0"/>
                  <a:alpha val="45000"/>
                  <a:satMod val="120000"/>
                </a:srgbClr>
              </a:glow>
            </a:effectLst>
            <a:scene3d>
              <a:camera prst="orthographicFront" fov="0">
                <a:rot lat="0" lon="0" rev="0"/>
              </a:camera>
              <a:lightRig rig="brightRoom" dir="tl">
                <a:rot lat="0" lon="0" rev="8700000"/>
              </a:lightRig>
            </a:scene3d>
            <a:sp3d contourW="19050" prstMaterial="metal">
              <a:bevelT w="88900" h="203200"/>
              <a:bevelB w="165100" h="254000"/>
            </a:sp3d>
          </p:spPr>
        </p:sp>
        <p:sp>
          <p:nvSpPr>
            <p:cNvPr id="42" name="وسيلة شرح مع سهم إلى الأعلى 4"/>
            <p:cNvSpPr/>
            <p:nvPr/>
          </p:nvSpPr>
          <p:spPr>
            <a:xfrm>
              <a:off x="0" y="2902"/>
              <a:ext cx="9001156" cy="461770"/>
            </a:xfrm>
            <a:prstGeom prst="rect">
              <a:avLst/>
            </a:prstGeom>
            <a:noFill/>
            <a:ln>
              <a:noFill/>
            </a:ln>
            <a:effectLst/>
            <a:sp3d/>
          </p:spPr>
          <p:txBody>
            <a:bodyPr spcFirstLastPara="0" vert="horz" wrap="square" lIns="199136" tIns="199136" rIns="199136" bIns="199136" numCol="1" spcCol="1270" anchor="ctr" anchorCtr="0">
              <a:noAutofit/>
            </a:bodyPr>
            <a:lstStyle/>
            <a:p>
              <a:pPr algn="ctr" defTabSz="1244600">
                <a:lnSpc>
                  <a:spcPct val="90000"/>
                </a:lnSpc>
                <a:spcBef>
                  <a:spcPct val="0"/>
                </a:spcBef>
                <a:spcAft>
                  <a:spcPct val="35000"/>
                </a:spcAft>
                <a:defRPr/>
              </a:pPr>
              <a:r>
                <a:rPr lang="en-US" sz="2800" b="1" i="1" dirty="0" smtClean="0">
                  <a:solidFill>
                    <a:sysClr val="window" lastClr="FFFFFF"/>
                  </a:solidFill>
                  <a:effectLst>
                    <a:outerShdw blurRad="38100" dist="38100" dir="2700000" algn="tl">
                      <a:srgbClr val="000000">
                        <a:alpha val="43137"/>
                      </a:srgbClr>
                    </a:outerShdw>
                  </a:effectLst>
                  <a:latin typeface="Corbel"/>
                </a:rPr>
                <a:t>Directives </a:t>
              </a:r>
              <a:endParaRPr lang="en-US" sz="2800" b="1" i="1" dirty="0">
                <a:solidFill>
                  <a:sysClr val="window" lastClr="FFFFFF"/>
                </a:solidFill>
                <a:effectLst>
                  <a:outerShdw blurRad="38100" dist="38100" dir="2700000" algn="tl">
                    <a:srgbClr val="000000">
                      <a:alpha val="43137"/>
                    </a:srgbClr>
                  </a:outerShdw>
                </a:effectLst>
                <a:latin typeface="Corbel"/>
              </a:endParaRPr>
            </a:p>
          </p:txBody>
        </p:sp>
      </p:grpSp>
      <p:grpSp>
        <p:nvGrpSpPr>
          <p:cNvPr id="43" name="مجموعة 26"/>
          <p:cNvGrpSpPr/>
          <p:nvPr/>
        </p:nvGrpSpPr>
        <p:grpSpPr>
          <a:xfrm>
            <a:off x="0" y="1264770"/>
            <a:ext cx="9144032" cy="491278"/>
            <a:chOff x="0" y="464672"/>
            <a:chExt cx="9001156" cy="393359"/>
          </a:xfrm>
          <a:scene3d>
            <a:camera prst="orthographicFront">
              <a:rot lat="0" lon="0" rev="0"/>
            </a:camera>
            <a:lightRig rig="contrasting" dir="t">
              <a:rot lat="0" lon="0" rev="1200000"/>
            </a:lightRig>
          </a:scene3d>
        </p:grpSpPr>
        <p:sp>
          <p:nvSpPr>
            <p:cNvPr id="44" name="مستطيل 27"/>
            <p:cNvSpPr/>
            <p:nvPr/>
          </p:nvSpPr>
          <p:spPr>
            <a:xfrm>
              <a:off x="0" y="464672"/>
              <a:ext cx="9001156" cy="393359"/>
            </a:xfrm>
            <a:prstGeom prst="rect">
              <a:avLst/>
            </a:prstGeom>
            <a:solidFill>
              <a:srgbClr val="1AB39F">
                <a:tint val="40000"/>
                <a:alpha val="90000"/>
                <a:hueOff val="0"/>
                <a:satOff val="0"/>
                <a:lumOff val="0"/>
                <a:alphaOff val="0"/>
              </a:srgbClr>
            </a:solidFill>
            <a:ln>
              <a:noFill/>
            </a:ln>
            <a:effectLst/>
            <a:sp3d z="300000" contourW="19050" prstMaterial="metal">
              <a:bevelT w="88900" h="203200"/>
              <a:bevelB w="165100" h="254000"/>
            </a:sp3d>
          </p:spPr>
        </p:sp>
        <p:sp>
          <p:nvSpPr>
            <p:cNvPr id="45" name="مستطيل 28"/>
            <p:cNvSpPr/>
            <p:nvPr/>
          </p:nvSpPr>
          <p:spPr>
            <a:xfrm>
              <a:off x="0" y="464672"/>
              <a:ext cx="9001156" cy="393359"/>
            </a:xfrm>
            <a:prstGeom prst="rect">
              <a:avLst/>
            </a:prstGeom>
            <a:noFill/>
            <a:ln>
              <a:noFill/>
            </a:ln>
            <a:effectLst/>
            <a:sp3d z="300000"/>
          </p:spPr>
          <p:txBody>
            <a:bodyPr spcFirstLastPara="0" vert="horz" wrap="square" lIns="113792" tIns="20320" rIns="113792" bIns="20320" numCol="1" spcCol="1270" anchor="ctr" anchorCtr="0">
              <a:noAutofit/>
            </a:bodyPr>
            <a:lstStyle/>
            <a:p>
              <a:pPr algn="ctr" defTabSz="711200">
                <a:lnSpc>
                  <a:spcPct val="90000"/>
                </a:lnSpc>
                <a:spcBef>
                  <a:spcPct val="0"/>
                </a:spcBef>
                <a:spcAft>
                  <a:spcPct val="35000"/>
                </a:spcAft>
                <a:defRPr/>
              </a:pPr>
              <a:r>
                <a:rPr lang="en-US" sz="1600" b="1"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orbel"/>
                </a:rPr>
                <a:t>Directives are special instructions for the compiler. They can override a setting from the IDE.</a:t>
              </a:r>
              <a:endParaRPr lang="en-US" sz="1600" b="1" dirty="0">
                <a:solidFill>
                  <a:sysClr val="windowText" lastClr="000000">
                    <a:hueOff val="0"/>
                    <a:satOff val="0"/>
                    <a:lumOff val="0"/>
                    <a:alphaOff val="0"/>
                  </a:sysClr>
                </a:solidFill>
                <a:effectLst>
                  <a:outerShdw blurRad="38100" dist="38100" dir="2700000" algn="tl">
                    <a:srgbClr val="000000">
                      <a:alpha val="43137"/>
                    </a:srgbClr>
                  </a:outerShdw>
                </a:effectLst>
                <a:latin typeface="Corbel"/>
              </a:endParaRPr>
            </a:p>
          </p:txBody>
        </p:sp>
      </p:grpSp>
      <p:sp>
        <p:nvSpPr>
          <p:cNvPr id="46" name="مستطيل 33"/>
          <p:cNvSpPr/>
          <p:nvPr/>
        </p:nvSpPr>
        <p:spPr>
          <a:xfrm>
            <a:off x="357158" y="3126148"/>
            <a:ext cx="8607330" cy="2308324"/>
          </a:xfrm>
          <a:prstGeom prst="rect">
            <a:avLst/>
          </a:prstGeom>
        </p:spPr>
        <p:txBody>
          <a:bodyPr wrap="square">
            <a:spAutoFit/>
          </a:bodyPr>
          <a:lstStyle/>
          <a:p>
            <a:pPr algn="l" rtl="0">
              <a:defRPr/>
            </a:pPr>
            <a:r>
              <a:rPr lang="en-US" sz="4800" b="1" kern="0" dirty="0" smtClean="0">
                <a:solidFill>
                  <a:srgbClr val="000080"/>
                </a:solidFill>
                <a:latin typeface="Courier"/>
                <a:ea typeface="Times New Roman"/>
                <a:cs typeface="Courier"/>
              </a:rPr>
              <a:t>$</a:t>
            </a:r>
            <a:r>
              <a:rPr lang="en-US" sz="4800" b="1" kern="0" dirty="0" err="1" smtClean="0">
                <a:solidFill>
                  <a:srgbClr val="000080"/>
                </a:solidFill>
                <a:latin typeface="Courier"/>
                <a:ea typeface="Times New Roman"/>
                <a:cs typeface="Courier"/>
              </a:rPr>
              <a:t>regfile</a:t>
            </a:r>
            <a:r>
              <a:rPr lang="en-US" sz="4800" kern="0" dirty="0" smtClean="0">
                <a:solidFill>
                  <a:srgbClr val="000000"/>
                </a:solidFill>
                <a:latin typeface="Courier"/>
                <a:ea typeface="Times New Roman"/>
                <a:cs typeface="Courier"/>
              </a:rPr>
              <a:t> </a:t>
            </a:r>
            <a:r>
              <a:rPr lang="en-US" sz="4800" kern="0" dirty="0" smtClean="0">
                <a:solidFill>
                  <a:srgbClr val="FF0000"/>
                </a:solidFill>
                <a:latin typeface="Courier"/>
                <a:ea typeface="Times New Roman"/>
                <a:cs typeface="Courier"/>
              </a:rPr>
              <a:t>=</a:t>
            </a:r>
            <a:r>
              <a:rPr lang="en-US" sz="4800" kern="0" dirty="0" smtClean="0">
                <a:solidFill>
                  <a:srgbClr val="000000"/>
                </a:solidFill>
                <a:latin typeface="Courier"/>
                <a:ea typeface="Times New Roman"/>
                <a:cs typeface="Courier"/>
              </a:rPr>
              <a:t> </a:t>
            </a:r>
            <a:r>
              <a:rPr lang="en-US" sz="4800" kern="0" dirty="0" smtClean="0">
                <a:solidFill>
                  <a:srgbClr val="008080"/>
                </a:solidFill>
                <a:latin typeface="Courier"/>
                <a:ea typeface="Times New Roman"/>
                <a:cs typeface="Courier"/>
              </a:rPr>
              <a:t>"m8def.dat"</a:t>
            </a:r>
            <a:r>
              <a:rPr lang="en-US" sz="4800" kern="0" dirty="0" smtClean="0">
                <a:solidFill>
                  <a:srgbClr val="000000"/>
                </a:solidFill>
                <a:latin typeface="Courier"/>
                <a:ea typeface="Times New Roman"/>
                <a:cs typeface="Courier"/>
              </a:rPr>
              <a:t/>
            </a:r>
            <a:br>
              <a:rPr lang="en-US" sz="4800" kern="0" dirty="0" smtClean="0">
                <a:solidFill>
                  <a:srgbClr val="000000"/>
                </a:solidFill>
                <a:latin typeface="Courier"/>
                <a:ea typeface="Times New Roman"/>
                <a:cs typeface="Courier"/>
              </a:rPr>
            </a:br>
            <a:r>
              <a:rPr lang="en-US" sz="4800" b="1" kern="0" dirty="0" smtClean="0">
                <a:solidFill>
                  <a:srgbClr val="000080"/>
                </a:solidFill>
                <a:latin typeface="Courier"/>
                <a:ea typeface="Times New Roman"/>
                <a:cs typeface="Courier"/>
              </a:rPr>
              <a:t>$crystal</a:t>
            </a:r>
            <a:r>
              <a:rPr lang="en-US" sz="4800" kern="0" dirty="0" smtClean="0">
                <a:solidFill>
                  <a:srgbClr val="000000"/>
                </a:solidFill>
                <a:latin typeface="Courier"/>
                <a:ea typeface="Times New Roman"/>
                <a:cs typeface="Courier"/>
              </a:rPr>
              <a:t> </a:t>
            </a:r>
            <a:r>
              <a:rPr lang="en-US" sz="4800" kern="0" dirty="0" smtClean="0">
                <a:solidFill>
                  <a:srgbClr val="FF0000"/>
                </a:solidFill>
                <a:latin typeface="Courier"/>
                <a:ea typeface="Times New Roman"/>
                <a:cs typeface="Courier"/>
              </a:rPr>
              <a:t>=</a:t>
            </a:r>
            <a:r>
              <a:rPr lang="en-US" sz="4800" kern="0" dirty="0" smtClean="0">
                <a:solidFill>
                  <a:srgbClr val="000000"/>
                </a:solidFill>
                <a:latin typeface="Courier"/>
                <a:ea typeface="Times New Roman"/>
                <a:cs typeface="Courier"/>
              </a:rPr>
              <a:t> 2000000</a:t>
            </a:r>
            <a:br>
              <a:rPr lang="en-US" sz="4800" kern="0" dirty="0" smtClean="0">
                <a:solidFill>
                  <a:srgbClr val="000000"/>
                </a:solidFill>
                <a:latin typeface="Courier"/>
                <a:ea typeface="Times New Roman"/>
                <a:cs typeface="Courier"/>
              </a:rPr>
            </a:br>
            <a:r>
              <a:rPr lang="en-US" sz="4800" b="1" kern="0" dirty="0" smtClean="0">
                <a:solidFill>
                  <a:srgbClr val="000080"/>
                </a:solidFill>
                <a:latin typeface="Courier"/>
                <a:ea typeface="Times New Roman"/>
                <a:cs typeface="Courier"/>
              </a:rPr>
              <a:t>$baud</a:t>
            </a:r>
            <a:r>
              <a:rPr lang="en-US" sz="4800" kern="0" dirty="0" smtClean="0">
                <a:solidFill>
                  <a:srgbClr val="000000"/>
                </a:solidFill>
                <a:latin typeface="Courier"/>
                <a:ea typeface="Times New Roman"/>
                <a:cs typeface="Courier"/>
              </a:rPr>
              <a:t> </a:t>
            </a:r>
            <a:r>
              <a:rPr lang="en-US" sz="4800" kern="0" dirty="0" smtClean="0">
                <a:solidFill>
                  <a:srgbClr val="FF0000"/>
                </a:solidFill>
                <a:latin typeface="Courier"/>
                <a:ea typeface="Times New Roman"/>
                <a:cs typeface="Courier"/>
              </a:rPr>
              <a:t>=</a:t>
            </a:r>
            <a:r>
              <a:rPr lang="en-US" sz="4800" kern="0" dirty="0" smtClean="0">
                <a:solidFill>
                  <a:srgbClr val="000000"/>
                </a:solidFill>
                <a:latin typeface="Courier"/>
                <a:ea typeface="Times New Roman"/>
                <a:cs typeface="Courier"/>
              </a:rPr>
              <a:t> 2400</a:t>
            </a:r>
            <a:endParaRPr lang="ar-SY" sz="4800" kern="0" dirty="0">
              <a:solidFill>
                <a:sysClr val="windowText" lastClr="000000"/>
              </a:solidFill>
            </a:endParaRPr>
          </a:p>
        </p:txBody>
      </p:sp>
    </p:spTree>
    <p:extLst>
      <p:ext uri="{BB962C8B-B14F-4D97-AF65-F5344CB8AC3E}">
        <p14:creationId xmlns:p14="http://schemas.microsoft.com/office/powerpoint/2010/main" val="802937367"/>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البرمجة في البيئة </a:t>
            </a:r>
            <a:r>
              <a:rPr lang="ar-SY" sz="40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باسكوم</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22</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grpSp>
        <p:nvGrpSpPr>
          <p:cNvPr id="13" name="مجموعة 7"/>
          <p:cNvGrpSpPr/>
          <p:nvPr/>
        </p:nvGrpSpPr>
        <p:grpSpPr>
          <a:xfrm>
            <a:off x="0" y="764704"/>
            <a:ext cx="9144000" cy="1714512"/>
            <a:chOff x="0" y="1305656"/>
            <a:chExt cx="9001156" cy="1315584"/>
          </a:xfrm>
          <a:scene3d>
            <a:camera prst="orthographicFront">
              <a:rot lat="0" lon="0" rev="0"/>
            </a:camera>
            <a:lightRig rig="contrasting" dir="t">
              <a:rot lat="0" lon="0" rev="1200000"/>
            </a:lightRig>
          </a:scene3d>
        </p:grpSpPr>
        <p:sp>
          <p:nvSpPr>
            <p:cNvPr id="14" name="وسيلة شرح مع سهم إلى الأعلى 11"/>
            <p:cNvSpPr/>
            <p:nvPr/>
          </p:nvSpPr>
          <p:spPr>
            <a:xfrm rot="10800000">
              <a:off x="0" y="1305656"/>
              <a:ext cx="9001156" cy="1315584"/>
            </a:xfrm>
            <a:prstGeom prst="upArrowCallout">
              <a:avLst/>
            </a:prstGeom>
            <a:solidFill>
              <a:srgbClr val="738AC8">
                <a:hueOff val="0"/>
                <a:satOff val="0"/>
                <a:lumOff val="0"/>
                <a:alphaOff val="0"/>
              </a:srgbClr>
            </a:solidFill>
            <a:ln>
              <a:noFill/>
            </a:ln>
            <a:effectLst>
              <a:glow rad="63500">
                <a:srgbClr val="738AC8">
                  <a:hueOff val="0"/>
                  <a:satOff val="0"/>
                  <a:lumOff val="0"/>
                  <a:alphaOff val="0"/>
                  <a:alpha val="45000"/>
                  <a:satMod val="120000"/>
                </a:srgbClr>
              </a:glow>
            </a:effectLst>
            <a:scene3d>
              <a:camera prst="orthographicFront" fov="0">
                <a:rot lat="0" lon="0" rev="0"/>
              </a:camera>
              <a:lightRig rig="brightRoom" dir="tl">
                <a:rot lat="0" lon="0" rev="8700000"/>
              </a:lightRig>
            </a:scene3d>
            <a:sp3d contourW="19050" prstMaterial="metal">
              <a:bevelT w="88900" h="203200"/>
              <a:bevelB w="165100" h="254000"/>
            </a:sp3d>
          </p:spPr>
        </p:sp>
        <p:sp>
          <p:nvSpPr>
            <p:cNvPr id="15" name="وسيلة شرح مع سهم إلى الأعلى 4"/>
            <p:cNvSpPr/>
            <p:nvPr/>
          </p:nvSpPr>
          <p:spPr>
            <a:xfrm>
              <a:off x="0" y="1305656"/>
              <a:ext cx="9001156" cy="461770"/>
            </a:xfrm>
            <a:prstGeom prst="rect">
              <a:avLst/>
            </a:prstGeom>
            <a:noFill/>
            <a:ln>
              <a:noFill/>
            </a:ln>
            <a:effectLst/>
            <a:sp3d/>
          </p:spPr>
          <p:txBody>
            <a:bodyPr spcFirstLastPara="0" vert="horz" wrap="square" lIns="199136" tIns="199136" rIns="199136" bIns="199136" numCol="1" spcCol="1270" anchor="ctr" anchorCtr="0">
              <a:noAutofit/>
            </a:bodyPr>
            <a:lstStyle/>
            <a:p>
              <a:pPr algn="ctr" defTabSz="1244600">
                <a:lnSpc>
                  <a:spcPct val="90000"/>
                </a:lnSpc>
                <a:spcBef>
                  <a:spcPct val="0"/>
                </a:spcBef>
                <a:spcAft>
                  <a:spcPct val="35000"/>
                </a:spcAft>
                <a:defRPr/>
              </a:pPr>
              <a:r>
                <a:rPr lang="en-US" sz="2800" b="1" i="1" dirty="0" smtClean="0">
                  <a:solidFill>
                    <a:sysClr val="window" lastClr="FFFFFF"/>
                  </a:solidFill>
                  <a:effectLst>
                    <a:outerShdw blurRad="38100" dist="38100" dir="2700000" algn="tl">
                      <a:srgbClr val="000000">
                        <a:alpha val="43137"/>
                      </a:srgbClr>
                    </a:outerShdw>
                  </a:effectLst>
                  <a:latin typeface="Corbel"/>
                </a:rPr>
                <a:t>Configuration </a:t>
              </a:r>
              <a:endParaRPr lang="en-US" sz="2800" b="1" i="1" dirty="0">
                <a:solidFill>
                  <a:sysClr val="window" lastClr="FFFFFF"/>
                </a:solidFill>
                <a:effectLst>
                  <a:outerShdw blurRad="38100" dist="38100" dir="2700000" algn="tl">
                    <a:srgbClr val="000000">
                      <a:alpha val="43137"/>
                    </a:srgbClr>
                  </a:outerShdw>
                </a:effectLst>
                <a:latin typeface="Corbel"/>
              </a:endParaRPr>
            </a:p>
          </p:txBody>
        </p:sp>
      </p:grpSp>
      <p:grpSp>
        <p:nvGrpSpPr>
          <p:cNvPr id="16" name="مجموعة 8"/>
          <p:cNvGrpSpPr/>
          <p:nvPr/>
        </p:nvGrpSpPr>
        <p:grpSpPr>
          <a:xfrm>
            <a:off x="0" y="1323636"/>
            <a:ext cx="9144000" cy="512638"/>
            <a:chOff x="0" y="1748049"/>
            <a:chExt cx="9001156" cy="393359"/>
          </a:xfrm>
          <a:scene3d>
            <a:camera prst="orthographicFront">
              <a:rot lat="0" lon="0" rev="0"/>
            </a:camera>
            <a:lightRig rig="contrasting" dir="t">
              <a:rot lat="0" lon="0" rev="1200000"/>
            </a:lightRig>
          </a:scene3d>
        </p:grpSpPr>
        <p:sp>
          <p:nvSpPr>
            <p:cNvPr id="17" name="مستطيل 9"/>
            <p:cNvSpPr/>
            <p:nvPr/>
          </p:nvSpPr>
          <p:spPr>
            <a:xfrm>
              <a:off x="0" y="1748049"/>
              <a:ext cx="9001156" cy="393359"/>
            </a:xfrm>
            <a:prstGeom prst="rect">
              <a:avLst/>
            </a:prstGeom>
            <a:solidFill>
              <a:srgbClr val="738AC8">
                <a:tint val="40000"/>
                <a:alpha val="90000"/>
                <a:hueOff val="0"/>
                <a:satOff val="0"/>
                <a:lumOff val="0"/>
                <a:alphaOff val="0"/>
              </a:srgbClr>
            </a:solidFill>
            <a:ln>
              <a:noFill/>
            </a:ln>
            <a:effectLst/>
            <a:sp3d z="300000" contourW="19050" prstMaterial="metal">
              <a:bevelT w="88900" h="203200"/>
              <a:bevelB w="165100" h="254000"/>
            </a:sp3d>
          </p:spPr>
        </p:sp>
        <p:sp>
          <p:nvSpPr>
            <p:cNvPr id="18" name="مستطيل 10"/>
            <p:cNvSpPr/>
            <p:nvPr/>
          </p:nvSpPr>
          <p:spPr>
            <a:xfrm>
              <a:off x="0" y="1748049"/>
              <a:ext cx="9001156" cy="393359"/>
            </a:xfrm>
            <a:prstGeom prst="rect">
              <a:avLst/>
            </a:prstGeom>
            <a:noFill/>
            <a:ln>
              <a:noFill/>
            </a:ln>
            <a:effectLst/>
            <a:sp3d z="300000"/>
          </p:spPr>
          <p:txBody>
            <a:bodyPr spcFirstLastPara="0" vert="horz" wrap="square" lIns="113792" tIns="20320" rIns="113792" bIns="20320" numCol="1" spcCol="1270" anchor="ctr" anchorCtr="0">
              <a:noAutofit/>
            </a:bodyPr>
            <a:lstStyle/>
            <a:p>
              <a:pPr algn="ctr" defTabSz="711200">
                <a:lnSpc>
                  <a:spcPct val="90000"/>
                </a:lnSpc>
                <a:spcBef>
                  <a:spcPct val="0"/>
                </a:spcBef>
                <a:spcAft>
                  <a:spcPct val="35000"/>
                </a:spcAft>
                <a:defRPr/>
              </a:pPr>
              <a:r>
                <a:rPr lang="en-US" sz="2000" b="1"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orbel"/>
                </a:rPr>
                <a:t>Configuration commands initialize the hardware to the desired state.</a:t>
              </a:r>
              <a:endParaRPr lang="en-US" sz="2000" b="1" dirty="0">
                <a:solidFill>
                  <a:sysClr val="windowText" lastClr="000000">
                    <a:hueOff val="0"/>
                    <a:satOff val="0"/>
                    <a:lumOff val="0"/>
                    <a:alphaOff val="0"/>
                  </a:sysClr>
                </a:solidFill>
                <a:effectLst>
                  <a:outerShdw blurRad="38100" dist="38100" dir="2700000" algn="tl">
                    <a:srgbClr val="000000">
                      <a:alpha val="43137"/>
                    </a:srgbClr>
                  </a:outerShdw>
                </a:effectLst>
                <a:latin typeface="Corbel"/>
              </a:endParaRPr>
            </a:p>
          </p:txBody>
        </p:sp>
      </p:grpSp>
      <p:sp>
        <p:nvSpPr>
          <p:cNvPr id="19" name="مستطيل 13"/>
          <p:cNvSpPr/>
          <p:nvPr/>
        </p:nvSpPr>
        <p:spPr>
          <a:xfrm>
            <a:off x="71406" y="3216662"/>
            <a:ext cx="8643998" cy="830997"/>
          </a:xfrm>
          <a:prstGeom prst="rect">
            <a:avLst/>
          </a:prstGeom>
        </p:spPr>
        <p:txBody>
          <a:bodyPr wrap="square">
            <a:spAutoFit/>
          </a:bodyPr>
          <a:lstStyle/>
          <a:p>
            <a:pPr algn="l" rtl="0"/>
            <a:r>
              <a:rPr lang="en-US" sz="2400" b="1" dirty="0" err="1" smtClean="0">
                <a:solidFill>
                  <a:srgbClr val="000080"/>
                </a:solidFill>
                <a:latin typeface="Courier"/>
                <a:ea typeface="Times New Roman"/>
                <a:cs typeface="Courier"/>
              </a:rPr>
              <a:t>Config</a:t>
            </a:r>
            <a:r>
              <a:rPr lang="en-US" sz="2400" dirty="0" smtClean="0">
                <a:solidFill>
                  <a:srgbClr val="000000"/>
                </a:solidFill>
                <a:latin typeface="Courier"/>
                <a:ea typeface="Times New Roman"/>
                <a:cs typeface="Courier"/>
              </a:rPr>
              <a:t> </a:t>
            </a:r>
            <a:r>
              <a:rPr lang="en-US" sz="2400" dirty="0" err="1" smtClean="0">
                <a:solidFill>
                  <a:srgbClr val="800080"/>
                </a:solidFill>
                <a:latin typeface="Courier"/>
                <a:ea typeface="Times New Roman"/>
                <a:cs typeface="Courier"/>
              </a:rPr>
              <a:t>Adc</a:t>
            </a:r>
            <a:r>
              <a:rPr lang="en-US" sz="2400" dirty="0" smtClean="0">
                <a:solidFill>
                  <a:srgbClr val="000000"/>
                </a:solidFill>
                <a:latin typeface="Courier"/>
                <a:ea typeface="Times New Roman"/>
                <a:cs typeface="Courier"/>
              </a:rPr>
              <a:t>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a:t>
            </a:r>
            <a:r>
              <a:rPr lang="en-US" sz="2400" b="1" dirty="0" smtClean="0">
                <a:solidFill>
                  <a:srgbClr val="000080"/>
                </a:solidFill>
                <a:latin typeface="Courier"/>
                <a:ea typeface="Times New Roman"/>
                <a:cs typeface="Courier"/>
              </a:rPr>
              <a:t>Single</a:t>
            </a:r>
            <a:r>
              <a:rPr lang="en-US" sz="2400" dirty="0" smtClean="0">
                <a:solidFill>
                  <a:srgbClr val="000000"/>
                </a:solidFill>
                <a:latin typeface="Courier"/>
                <a:ea typeface="Times New Roman"/>
                <a:cs typeface="Courier"/>
              </a:rPr>
              <a:t>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a:t>
            </a:r>
            <a:r>
              <a:rPr lang="en-US" sz="2400" dirty="0" err="1" smtClean="0">
                <a:solidFill>
                  <a:srgbClr val="000000"/>
                </a:solidFill>
                <a:latin typeface="Courier"/>
                <a:ea typeface="Times New Roman"/>
                <a:cs typeface="Courier"/>
              </a:rPr>
              <a:t>Prescaler</a:t>
            </a:r>
            <a:r>
              <a:rPr lang="en-US" sz="2400" dirty="0" smtClean="0">
                <a:solidFill>
                  <a:srgbClr val="000000"/>
                </a:solidFill>
                <a:latin typeface="Courier"/>
                <a:ea typeface="Times New Roman"/>
                <a:cs typeface="Courier"/>
              </a:rPr>
              <a:t>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Auto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Reference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a:t>
            </a:r>
            <a:r>
              <a:rPr lang="en-US" sz="2400" b="1" dirty="0" smtClean="0">
                <a:solidFill>
                  <a:srgbClr val="000080"/>
                </a:solidFill>
                <a:latin typeface="Courier"/>
                <a:ea typeface="Times New Roman"/>
                <a:cs typeface="Courier"/>
              </a:rPr>
              <a:t>Internal</a:t>
            </a:r>
            <a:r>
              <a:rPr lang="en-US" sz="2400" dirty="0" smtClean="0">
                <a:solidFill>
                  <a:srgbClr val="000000"/>
                </a:solidFill>
                <a:latin typeface="Courier"/>
                <a:ea typeface="Times New Roman"/>
                <a:cs typeface="Courier"/>
              </a:rPr>
              <a:t/>
            </a:r>
            <a:br>
              <a:rPr lang="en-US" sz="2400" dirty="0" smtClean="0">
                <a:solidFill>
                  <a:srgbClr val="000000"/>
                </a:solidFill>
                <a:latin typeface="Courier"/>
                <a:ea typeface="Times New Roman"/>
                <a:cs typeface="Courier"/>
              </a:rPr>
            </a:br>
            <a:endParaRPr lang="ar-SY" sz="2400" dirty="0">
              <a:solidFill>
                <a:srgbClr val="000000"/>
              </a:solidFill>
            </a:endParaRPr>
          </a:p>
        </p:txBody>
      </p:sp>
      <p:sp>
        <p:nvSpPr>
          <p:cNvPr id="20" name="مستطيل 14"/>
          <p:cNvSpPr/>
          <p:nvPr/>
        </p:nvSpPr>
        <p:spPr>
          <a:xfrm>
            <a:off x="71438" y="4145356"/>
            <a:ext cx="8715404" cy="461665"/>
          </a:xfrm>
          <a:prstGeom prst="rect">
            <a:avLst/>
          </a:prstGeom>
        </p:spPr>
        <p:txBody>
          <a:bodyPr wrap="square">
            <a:spAutoFit/>
          </a:bodyPr>
          <a:lstStyle/>
          <a:p>
            <a:pPr algn="l" rtl="0"/>
            <a:r>
              <a:rPr lang="en-US" sz="2400" b="1" dirty="0" err="1" smtClean="0">
                <a:solidFill>
                  <a:srgbClr val="000080"/>
                </a:solidFill>
                <a:latin typeface="Courier"/>
                <a:ea typeface="Times New Roman"/>
                <a:cs typeface="Courier"/>
              </a:rPr>
              <a:t>Config</a:t>
            </a:r>
            <a:r>
              <a:rPr lang="en-US" sz="2400" dirty="0" smtClean="0">
                <a:solidFill>
                  <a:srgbClr val="000000"/>
                </a:solidFill>
                <a:latin typeface="Courier"/>
                <a:ea typeface="Times New Roman"/>
                <a:cs typeface="Courier"/>
              </a:rPr>
              <a:t> </a:t>
            </a:r>
            <a:r>
              <a:rPr lang="en-US" sz="2400" b="1" dirty="0" smtClean="0">
                <a:solidFill>
                  <a:srgbClr val="000080"/>
                </a:solidFill>
                <a:latin typeface="Courier"/>
                <a:ea typeface="Times New Roman"/>
                <a:cs typeface="Courier"/>
              </a:rPr>
              <a:t>Timer1</a:t>
            </a:r>
            <a:r>
              <a:rPr lang="en-US" sz="2400" dirty="0" smtClean="0">
                <a:solidFill>
                  <a:srgbClr val="000000"/>
                </a:solidFill>
                <a:latin typeface="Courier"/>
                <a:ea typeface="Times New Roman"/>
                <a:cs typeface="Courier"/>
              </a:rPr>
              <a:t>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a:t>
            </a:r>
            <a:r>
              <a:rPr lang="en-US" sz="2400" b="1" dirty="0" smtClean="0">
                <a:solidFill>
                  <a:srgbClr val="000080"/>
                </a:solidFill>
                <a:latin typeface="Courier"/>
                <a:ea typeface="Times New Roman"/>
                <a:cs typeface="Courier"/>
              </a:rPr>
              <a:t>Timer</a:t>
            </a:r>
            <a:r>
              <a:rPr lang="en-US" sz="2400" dirty="0" smtClean="0">
                <a:solidFill>
                  <a:srgbClr val="000000"/>
                </a:solidFill>
                <a:latin typeface="Courier"/>
                <a:ea typeface="Times New Roman"/>
                <a:cs typeface="Courier"/>
              </a:rPr>
              <a:t>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a:t>
            </a:r>
            <a:r>
              <a:rPr lang="en-US" sz="2400" dirty="0" err="1" smtClean="0">
                <a:solidFill>
                  <a:srgbClr val="000000"/>
                </a:solidFill>
                <a:latin typeface="Courier"/>
                <a:ea typeface="Times New Roman"/>
                <a:cs typeface="Courier"/>
              </a:rPr>
              <a:t>Prescale</a:t>
            </a:r>
            <a:r>
              <a:rPr lang="en-US" sz="2400" dirty="0" smtClean="0">
                <a:solidFill>
                  <a:srgbClr val="000000"/>
                </a:solidFill>
                <a:latin typeface="Courier"/>
                <a:ea typeface="Times New Roman"/>
                <a:cs typeface="Courier"/>
              </a:rPr>
              <a:t>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256</a:t>
            </a:r>
            <a:endParaRPr lang="ar-SY" sz="2400" dirty="0">
              <a:solidFill>
                <a:srgbClr val="000000"/>
              </a:solidFill>
            </a:endParaRPr>
          </a:p>
        </p:txBody>
      </p:sp>
      <p:sp>
        <p:nvSpPr>
          <p:cNvPr id="21" name="مستطيل 15"/>
          <p:cNvSpPr/>
          <p:nvPr/>
        </p:nvSpPr>
        <p:spPr>
          <a:xfrm>
            <a:off x="71406" y="4797152"/>
            <a:ext cx="4572000" cy="1569660"/>
          </a:xfrm>
          <a:prstGeom prst="rect">
            <a:avLst/>
          </a:prstGeom>
        </p:spPr>
        <p:txBody>
          <a:bodyPr>
            <a:spAutoFit/>
          </a:bodyPr>
          <a:lstStyle/>
          <a:p>
            <a:pPr algn="l" rtl="0"/>
            <a:r>
              <a:rPr lang="en-US" sz="2400" b="1" dirty="0" err="1" smtClean="0">
                <a:solidFill>
                  <a:srgbClr val="000080"/>
                </a:solidFill>
                <a:latin typeface="Courier"/>
                <a:ea typeface="Times New Roman"/>
                <a:cs typeface="Courier"/>
              </a:rPr>
              <a:t>Config</a:t>
            </a:r>
            <a:r>
              <a:rPr lang="en-US" sz="2400" dirty="0" smtClean="0">
                <a:solidFill>
                  <a:srgbClr val="000000"/>
                </a:solidFill>
                <a:latin typeface="Courier"/>
                <a:ea typeface="Times New Roman"/>
                <a:cs typeface="Courier"/>
              </a:rPr>
              <a:t> Int1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Falling</a:t>
            </a:r>
            <a:br>
              <a:rPr lang="en-US" sz="2400" dirty="0" smtClean="0">
                <a:solidFill>
                  <a:srgbClr val="000000"/>
                </a:solidFill>
                <a:latin typeface="Courier"/>
                <a:ea typeface="Times New Roman"/>
                <a:cs typeface="Courier"/>
              </a:rPr>
            </a:br>
            <a:r>
              <a:rPr lang="en-US" sz="2400" b="1" dirty="0" smtClean="0">
                <a:solidFill>
                  <a:srgbClr val="000080"/>
                </a:solidFill>
                <a:latin typeface="Courier"/>
                <a:ea typeface="Times New Roman"/>
                <a:cs typeface="Courier"/>
              </a:rPr>
              <a:t>On</a:t>
            </a:r>
            <a:r>
              <a:rPr lang="en-US" sz="2400" dirty="0" smtClean="0">
                <a:solidFill>
                  <a:srgbClr val="000000"/>
                </a:solidFill>
                <a:latin typeface="Courier"/>
                <a:ea typeface="Times New Roman"/>
                <a:cs typeface="Courier"/>
              </a:rPr>
              <a:t> Int1 Int1_isr</a:t>
            </a:r>
            <a:br>
              <a:rPr lang="en-US" sz="2400" dirty="0" smtClean="0">
                <a:solidFill>
                  <a:srgbClr val="000000"/>
                </a:solidFill>
                <a:latin typeface="Courier"/>
                <a:ea typeface="Times New Roman"/>
                <a:cs typeface="Courier"/>
              </a:rPr>
            </a:br>
            <a:r>
              <a:rPr lang="en-US" sz="2400" b="1" dirty="0" smtClean="0">
                <a:solidFill>
                  <a:srgbClr val="000080"/>
                </a:solidFill>
                <a:latin typeface="Courier"/>
                <a:ea typeface="Times New Roman"/>
                <a:cs typeface="Courier"/>
              </a:rPr>
              <a:t>Enable</a:t>
            </a:r>
            <a:r>
              <a:rPr lang="en-US" sz="2400" dirty="0" smtClean="0">
                <a:solidFill>
                  <a:srgbClr val="000000"/>
                </a:solidFill>
                <a:latin typeface="Courier"/>
                <a:ea typeface="Times New Roman"/>
                <a:cs typeface="Courier"/>
              </a:rPr>
              <a:t> Int1</a:t>
            </a:r>
            <a:br>
              <a:rPr lang="en-US" sz="2400" dirty="0" smtClean="0">
                <a:solidFill>
                  <a:srgbClr val="000000"/>
                </a:solidFill>
                <a:latin typeface="Courier"/>
                <a:ea typeface="Times New Roman"/>
                <a:cs typeface="Courier"/>
              </a:rPr>
            </a:br>
            <a:r>
              <a:rPr lang="en-US" sz="2400" b="1" dirty="0" smtClean="0">
                <a:solidFill>
                  <a:srgbClr val="000080"/>
                </a:solidFill>
                <a:latin typeface="Courier"/>
                <a:ea typeface="Times New Roman"/>
                <a:cs typeface="Courier"/>
              </a:rPr>
              <a:t>Enable</a:t>
            </a:r>
            <a:r>
              <a:rPr lang="en-US" sz="2400" dirty="0" smtClean="0">
                <a:solidFill>
                  <a:srgbClr val="000000"/>
                </a:solidFill>
                <a:latin typeface="Courier"/>
                <a:ea typeface="Times New Roman"/>
                <a:cs typeface="Courier"/>
              </a:rPr>
              <a:t> </a:t>
            </a:r>
            <a:r>
              <a:rPr lang="en-US" sz="2400" b="1" dirty="0" smtClean="0">
                <a:solidFill>
                  <a:srgbClr val="000080"/>
                </a:solidFill>
                <a:latin typeface="Courier"/>
                <a:ea typeface="Times New Roman"/>
                <a:cs typeface="Courier"/>
              </a:rPr>
              <a:t>Interrupts</a:t>
            </a:r>
            <a:endParaRPr lang="ar-SY" sz="2400" dirty="0">
              <a:solidFill>
                <a:srgbClr val="000000"/>
              </a:solidFill>
            </a:endParaRPr>
          </a:p>
        </p:txBody>
      </p:sp>
      <p:sp>
        <p:nvSpPr>
          <p:cNvPr id="22" name="مستطيل 16"/>
          <p:cNvSpPr/>
          <p:nvPr/>
        </p:nvSpPr>
        <p:spPr>
          <a:xfrm>
            <a:off x="142844" y="2492896"/>
            <a:ext cx="3573414" cy="461665"/>
          </a:xfrm>
          <a:prstGeom prst="rect">
            <a:avLst/>
          </a:prstGeom>
        </p:spPr>
        <p:txBody>
          <a:bodyPr wrap="none">
            <a:spAutoFit/>
          </a:bodyPr>
          <a:lstStyle/>
          <a:p>
            <a:pPr algn="l" rtl="0"/>
            <a:r>
              <a:rPr lang="en-US" sz="2400" b="1" dirty="0" err="1" smtClean="0">
                <a:solidFill>
                  <a:srgbClr val="000080"/>
                </a:solidFill>
                <a:latin typeface="Courier"/>
                <a:ea typeface="Times New Roman"/>
                <a:cs typeface="Courier"/>
              </a:rPr>
              <a:t>Config</a:t>
            </a:r>
            <a:r>
              <a:rPr lang="en-US" sz="2400" dirty="0" smtClean="0">
                <a:solidFill>
                  <a:srgbClr val="000000"/>
                </a:solidFill>
                <a:latin typeface="Courier"/>
                <a:ea typeface="Times New Roman"/>
                <a:cs typeface="Courier"/>
              </a:rPr>
              <a:t> </a:t>
            </a:r>
            <a:r>
              <a:rPr lang="en-US" sz="2400" dirty="0" smtClean="0">
                <a:solidFill>
                  <a:srgbClr val="800000"/>
                </a:solidFill>
                <a:latin typeface="Courier"/>
                <a:ea typeface="Times New Roman"/>
                <a:cs typeface="Courier"/>
              </a:rPr>
              <a:t>Portc</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5 </a:t>
            </a:r>
            <a:r>
              <a:rPr lang="en-US" sz="2400" dirty="0" smtClean="0">
                <a:solidFill>
                  <a:srgbClr val="FF0000"/>
                </a:solidFill>
                <a:latin typeface="Courier"/>
                <a:ea typeface="Times New Roman"/>
                <a:cs typeface="Courier"/>
              </a:rPr>
              <a:t>=</a:t>
            </a:r>
            <a:r>
              <a:rPr lang="en-US" sz="2400" dirty="0" smtClean="0">
                <a:solidFill>
                  <a:srgbClr val="000000"/>
                </a:solidFill>
                <a:latin typeface="Courier"/>
                <a:ea typeface="Times New Roman"/>
                <a:cs typeface="Courier"/>
              </a:rPr>
              <a:t> </a:t>
            </a:r>
            <a:r>
              <a:rPr lang="en-US" sz="2400" b="1" dirty="0" smtClean="0">
                <a:solidFill>
                  <a:srgbClr val="000080"/>
                </a:solidFill>
                <a:latin typeface="Courier"/>
                <a:ea typeface="Times New Roman"/>
                <a:cs typeface="Courier"/>
              </a:rPr>
              <a:t>Output</a:t>
            </a:r>
            <a:endParaRPr lang="ar-SY" sz="2400" dirty="0">
              <a:solidFill>
                <a:srgbClr val="000000"/>
              </a:solidFill>
            </a:endParaRPr>
          </a:p>
        </p:txBody>
      </p:sp>
    </p:spTree>
    <p:extLst>
      <p:ext uri="{BB962C8B-B14F-4D97-AF65-F5344CB8AC3E}">
        <p14:creationId xmlns:p14="http://schemas.microsoft.com/office/powerpoint/2010/main" val="14302474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البرمجة في البيئة </a:t>
            </a:r>
            <a:r>
              <a:rPr lang="ar-SY" sz="40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باسكوم</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23</a:t>
            </a:fld>
            <a:endParaRPr lang="en-US" sz="1800" dirty="0">
              <a:solidFill>
                <a:srgbClr val="FF6600"/>
              </a:solidFill>
              <a:effectLst>
                <a:outerShdw blurRad="38100" dist="38100" dir="2700000" algn="tl">
                  <a:srgbClr val="000000">
                    <a:alpha val="43137"/>
                  </a:srgbClr>
                </a:outerShdw>
              </a:effectLst>
            </a:endParaRPr>
          </a:p>
        </p:txBody>
      </p:sp>
      <p:grpSp>
        <p:nvGrpSpPr>
          <p:cNvPr id="23" name="مجموعة 7"/>
          <p:cNvGrpSpPr/>
          <p:nvPr/>
        </p:nvGrpSpPr>
        <p:grpSpPr>
          <a:xfrm>
            <a:off x="0" y="764704"/>
            <a:ext cx="9144000" cy="1500174"/>
            <a:chOff x="0" y="2608409"/>
            <a:chExt cx="9001156" cy="1315584"/>
          </a:xfrm>
          <a:scene3d>
            <a:camera prst="orthographicFront">
              <a:rot lat="0" lon="0" rev="0"/>
            </a:camera>
            <a:lightRig rig="contrasting" dir="t">
              <a:rot lat="0" lon="0" rev="1200000"/>
            </a:lightRig>
          </a:scene3d>
        </p:grpSpPr>
        <p:sp>
          <p:nvSpPr>
            <p:cNvPr id="24" name="وسيلة شرح مع سهم إلى الأعلى 11"/>
            <p:cNvSpPr/>
            <p:nvPr/>
          </p:nvSpPr>
          <p:spPr>
            <a:xfrm rot="10800000">
              <a:off x="0" y="2608409"/>
              <a:ext cx="9001156" cy="1315584"/>
            </a:xfrm>
            <a:prstGeom prst="upArrowCallout">
              <a:avLst/>
            </a:prstGeom>
            <a:solidFill>
              <a:srgbClr val="00ADDC">
                <a:hueOff val="0"/>
                <a:satOff val="0"/>
                <a:lumOff val="0"/>
                <a:alphaOff val="0"/>
              </a:srgbClr>
            </a:solidFill>
            <a:ln>
              <a:noFill/>
            </a:ln>
            <a:effectLst>
              <a:glow rad="63500">
                <a:srgbClr val="00ADDC">
                  <a:hueOff val="0"/>
                  <a:satOff val="0"/>
                  <a:lumOff val="0"/>
                  <a:alphaOff val="0"/>
                  <a:alpha val="45000"/>
                  <a:satMod val="120000"/>
                </a:srgbClr>
              </a:glow>
            </a:effectLst>
            <a:scene3d>
              <a:camera prst="orthographicFront" fov="0">
                <a:rot lat="0" lon="0" rev="0"/>
              </a:camera>
              <a:lightRig rig="brightRoom" dir="tl">
                <a:rot lat="0" lon="0" rev="8700000"/>
              </a:lightRig>
            </a:scene3d>
            <a:sp3d contourW="19050" prstMaterial="metal">
              <a:bevelT w="88900" h="203200"/>
              <a:bevelB w="165100" h="254000"/>
            </a:sp3d>
          </p:spPr>
        </p:sp>
        <p:sp>
          <p:nvSpPr>
            <p:cNvPr id="25" name="وسيلة شرح مع سهم إلى الأعلى 4"/>
            <p:cNvSpPr/>
            <p:nvPr/>
          </p:nvSpPr>
          <p:spPr>
            <a:xfrm>
              <a:off x="0" y="2608409"/>
              <a:ext cx="9001156" cy="461770"/>
            </a:xfrm>
            <a:prstGeom prst="rect">
              <a:avLst/>
            </a:prstGeom>
            <a:noFill/>
            <a:ln>
              <a:noFill/>
            </a:ln>
            <a:effectLst/>
            <a:sp3d/>
          </p:spPr>
          <p:txBody>
            <a:bodyPr spcFirstLastPara="0" vert="horz" wrap="square" lIns="199136" tIns="199136" rIns="199136" bIns="199136" numCol="1" spcCol="1270" anchor="ctr" anchorCtr="0">
              <a:noAutofit/>
            </a:bodyPr>
            <a:lstStyle/>
            <a:p>
              <a:pPr algn="ctr" defTabSz="1244600">
                <a:lnSpc>
                  <a:spcPct val="90000"/>
                </a:lnSpc>
                <a:spcBef>
                  <a:spcPct val="0"/>
                </a:spcBef>
                <a:spcAft>
                  <a:spcPct val="35000"/>
                </a:spcAft>
                <a:defRPr/>
              </a:pPr>
              <a:r>
                <a:rPr lang="en-US" sz="2800" b="1" i="1" dirty="0" smtClean="0">
                  <a:solidFill>
                    <a:sysClr val="window" lastClr="FFFFFF"/>
                  </a:solidFill>
                  <a:effectLst>
                    <a:outerShdw blurRad="38100" dist="38100" dir="2700000" algn="tl">
                      <a:srgbClr val="000000">
                        <a:alpha val="43137"/>
                      </a:srgbClr>
                    </a:outerShdw>
                  </a:effectLst>
                  <a:latin typeface="Corbel"/>
                </a:rPr>
                <a:t>Variables</a:t>
              </a:r>
              <a:endParaRPr lang="en-US" sz="2800" b="1" i="1" dirty="0">
                <a:solidFill>
                  <a:sysClr val="window" lastClr="FFFFFF"/>
                </a:solidFill>
                <a:effectLst>
                  <a:outerShdw blurRad="38100" dist="38100" dir="2700000" algn="tl">
                    <a:srgbClr val="000000">
                      <a:alpha val="43137"/>
                    </a:srgbClr>
                  </a:outerShdw>
                </a:effectLst>
                <a:latin typeface="Corbel"/>
              </a:endParaRPr>
            </a:p>
          </p:txBody>
        </p:sp>
      </p:grpSp>
      <p:grpSp>
        <p:nvGrpSpPr>
          <p:cNvPr id="26" name="مجموعة 8"/>
          <p:cNvGrpSpPr/>
          <p:nvPr/>
        </p:nvGrpSpPr>
        <p:grpSpPr>
          <a:xfrm>
            <a:off x="0" y="1264746"/>
            <a:ext cx="9144000" cy="448551"/>
            <a:chOff x="0" y="3070179"/>
            <a:chExt cx="9001156" cy="393359"/>
          </a:xfrm>
          <a:scene3d>
            <a:camera prst="orthographicFront">
              <a:rot lat="0" lon="0" rev="0"/>
            </a:camera>
            <a:lightRig rig="contrasting" dir="t">
              <a:rot lat="0" lon="0" rev="1200000"/>
            </a:lightRig>
          </a:scene3d>
        </p:grpSpPr>
        <p:sp>
          <p:nvSpPr>
            <p:cNvPr id="27" name="مستطيل 9"/>
            <p:cNvSpPr/>
            <p:nvPr/>
          </p:nvSpPr>
          <p:spPr>
            <a:xfrm>
              <a:off x="0" y="3070179"/>
              <a:ext cx="9001156" cy="393359"/>
            </a:xfrm>
            <a:prstGeom prst="rect">
              <a:avLst/>
            </a:prstGeom>
            <a:solidFill>
              <a:srgbClr val="00ADDC">
                <a:tint val="40000"/>
                <a:alpha val="90000"/>
                <a:hueOff val="0"/>
                <a:satOff val="0"/>
                <a:lumOff val="0"/>
                <a:alphaOff val="0"/>
              </a:srgbClr>
            </a:solidFill>
            <a:ln>
              <a:noFill/>
            </a:ln>
            <a:effectLst/>
            <a:sp3d z="300000" contourW="19050" prstMaterial="metal">
              <a:bevelT w="88900" h="203200"/>
              <a:bevelB w="165100" h="254000"/>
            </a:sp3d>
          </p:spPr>
        </p:sp>
        <p:sp>
          <p:nvSpPr>
            <p:cNvPr id="28" name="مستطيل 10"/>
            <p:cNvSpPr/>
            <p:nvPr/>
          </p:nvSpPr>
          <p:spPr>
            <a:xfrm>
              <a:off x="0" y="3070179"/>
              <a:ext cx="9001156" cy="393359"/>
            </a:xfrm>
            <a:prstGeom prst="rect">
              <a:avLst/>
            </a:prstGeom>
            <a:noFill/>
            <a:ln>
              <a:noFill/>
            </a:ln>
            <a:effectLst/>
            <a:sp3d z="300000"/>
          </p:spPr>
          <p:txBody>
            <a:bodyPr spcFirstLastPara="0" vert="horz" wrap="square" lIns="113792" tIns="20320" rIns="113792" bIns="20320" numCol="1" spcCol="1270" anchor="ctr" anchorCtr="0">
              <a:noAutofit/>
            </a:bodyPr>
            <a:lstStyle/>
            <a:p>
              <a:pPr algn="ctr" defTabSz="711200">
                <a:lnSpc>
                  <a:spcPct val="90000"/>
                </a:lnSpc>
                <a:spcBef>
                  <a:spcPct val="0"/>
                </a:spcBef>
                <a:spcAft>
                  <a:spcPct val="35000"/>
                </a:spcAft>
                <a:defRPr/>
              </a:pPr>
              <a:r>
                <a:rPr lang="en-US" sz="2000" b="1"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orbel"/>
                </a:rPr>
                <a:t>Dimension all required variables.</a:t>
              </a:r>
              <a:endParaRPr lang="en-US" sz="2000" b="1" dirty="0">
                <a:solidFill>
                  <a:sysClr val="windowText" lastClr="000000">
                    <a:hueOff val="0"/>
                    <a:satOff val="0"/>
                    <a:lumOff val="0"/>
                    <a:alphaOff val="0"/>
                  </a:sysClr>
                </a:solidFill>
                <a:effectLst>
                  <a:outerShdw blurRad="38100" dist="38100" dir="2700000" algn="tl">
                    <a:srgbClr val="000000">
                      <a:alpha val="43137"/>
                    </a:srgbClr>
                  </a:outerShdw>
                </a:effectLst>
                <a:latin typeface="Corbel"/>
              </a:endParaRPr>
            </a:p>
          </p:txBody>
        </p:sp>
      </p:grpSp>
      <p:sp>
        <p:nvSpPr>
          <p:cNvPr id="17" name="Rectangle 16"/>
          <p:cNvSpPr/>
          <p:nvPr/>
        </p:nvSpPr>
        <p:spPr>
          <a:xfrm>
            <a:off x="-372" y="2428868"/>
            <a:ext cx="9144000" cy="378565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l" rtl="0"/>
            <a:r>
              <a:rPr lang="en-US" sz="2400" dirty="0">
                <a:solidFill>
                  <a:srgbClr val="008000"/>
                </a:solidFill>
                <a:latin typeface="Courier New"/>
                <a:ea typeface="Times New Roman"/>
              </a:rPr>
              <a:t>'&gt; Bit     (0 or 1)?</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b="1" dirty="0">
                <a:solidFill>
                  <a:srgbClr val="000080"/>
                </a:solidFill>
                <a:latin typeface="Courier New"/>
                <a:ea typeface="Times New Roman"/>
              </a:rPr>
              <a:t>Dim</a:t>
            </a:r>
            <a:r>
              <a:rPr lang="en-US" sz="2400" dirty="0">
                <a:solidFill>
                  <a:srgbClr val="000000"/>
                </a:solidFill>
                <a:latin typeface="Courier New"/>
                <a:ea typeface="Times New Roman"/>
              </a:rPr>
              <a:t> A </a:t>
            </a:r>
            <a:r>
              <a:rPr lang="en-US" sz="2400" b="1" dirty="0">
                <a:solidFill>
                  <a:srgbClr val="000080"/>
                </a:solidFill>
                <a:latin typeface="Courier New"/>
                <a:ea typeface="Times New Roman"/>
              </a:rPr>
              <a:t>As</a:t>
            </a:r>
            <a:r>
              <a:rPr lang="en-US" sz="2400" dirty="0">
                <a:solidFill>
                  <a:srgbClr val="000000"/>
                </a:solidFill>
                <a:latin typeface="Courier New"/>
                <a:ea typeface="Times New Roman"/>
              </a:rPr>
              <a:t> </a:t>
            </a:r>
            <a:r>
              <a:rPr lang="en-US" sz="2400" b="1" dirty="0" smtClean="0">
                <a:solidFill>
                  <a:srgbClr val="000080"/>
                </a:solidFill>
                <a:latin typeface="Courier New"/>
                <a:ea typeface="Times New Roman"/>
              </a:rPr>
              <a:t>Bit</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dirty="0">
                <a:solidFill>
                  <a:srgbClr val="008000"/>
                </a:solidFill>
                <a:latin typeface="Courier New"/>
                <a:ea typeface="Times New Roman"/>
              </a:rPr>
              <a:t>'&gt; Byte    (8bit; 0 to 255)?</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b="1" dirty="0">
                <a:solidFill>
                  <a:srgbClr val="000080"/>
                </a:solidFill>
                <a:latin typeface="Courier New"/>
                <a:ea typeface="Times New Roman"/>
              </a:rPr>
              <a:t>Dim</a:t>
            </a:r>
            <a:r>
              <a:rPr lang="en-US" sz="2400" dirty="0">
                <a:solidFill>
                  <a:srgbClr val="000000"/>
                </a:solidFill>
                <a:latin typeface="Courier New"/>
                <a:ea typeface="Times New Roman"/>
              </a:rPr>
              <a:t> B </a:t>
            </a:r>
            <a:r>
              <a:rPr lang="en-US" sz="2400" b="1" dirty="0">
                <a:solidFill>
                  <a:srgbClr val="000080"/>
                </a:solidFill>
                <a:latin typeface="Courier New"/>
                <a:ea typeface="Times New Roman"/>
              </a:rPr>
              <a:t>As</a:t>
            </a:r>
            <a:r>
              <a:rPr lang="en-US" sz="2400" dirty="0">
                <a:solidFill>
                  <a:srgbClr val="000000"/>
                </a:solidFill>
                <a:latin typeface="Courier New"/>
                <a:ea typeface="Times New Roman"/>
              </a:rPr>
              <a:t> </a:t>
            </a:r>
            <a:r>
              <a:rPr lang="en-US" sz="2400" b="1" dirty="0" smtClean="0">
                <a:solidFill>
                  <a:srgbClr val="000080"/>
                </a:solidFill>
                <a:latin typeface="Courier New"/>
                <a:ea typeface="Times New Roman"/>
              </a:rPr>
              <a:t>Byte</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dirty="0">
                <a:solidFill>
                  <a:srgbClr val="008000"/>
                </a:solidFill>
                <a:latin typeface="Courier New"/>
                <a:ea typeface="Times New Roman"/>
              </a:rPr>
              <a:t>'&gt; Word    (16bit; 0 to 65535)?</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b="1" dirty="0">
                <a:solidFill>
                  <a:srgbClr val="000080"/>
                </a:solidFill>
                <a:latin typeface="Courier New"/>
                <a:ea typeface="Times New Roman"/>
              </a:rPr>
              <a:t>Dim</a:t>
            </a:r>
            <a:r>
              <a:rPr lang="en-US" sz="2400" dirty="0">
                <a:solidFill>
                  <a:srgbClr val="000000"/>
                </a:solidFill>
                <a:latin typeface="Courier New"/>
                <a:ea typeface="Times New Roman"/>
              </a:rPr>
              <a:t> C </a:t>
            </a:r>
            <a:r>
              <a:rPr lang="en-US" sz="2400" b="1" dirty="0">
                <a:solidFill>
                  <a:srgbClr val="000080"/>
                </a:solidFill>
                <a:latin typeface="Courier New"/>
                <a:ea typeface="Times New Roman"/>
              </a:rPr>
              <a:t>As</a:t>
            </a:r>
            <a:r>
              <a:rPr lang="en-US" sz="2400" dirty="0">
                <a:solidFill>
                  <a:srgbClr val="000000"/>
                </a:solidFill>
                <a:latin typeface="Courier New"/>
                <a:ea typeface="Times New Roman"/>
              </a:rPr>
              <a:t> </a:t>
            </a:r>
            <a:r>
              <a:rPr lang="en-US" sz="2400" b="1" dirty="0">
                <a:solidFill>
                  <a:srgbClr val="000080"/>
                </a:solidFill>
                <a:latin typeface="Courier New"/>
                <a:ea typeface="Times New Roman"/>
              </a:rPr>
              <a:t>Word</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dirty="0">
                <a:solidFill>
                  <a:srgbClr val="008000"/>
                </a:solidFill>
                <a:latin typeface="Courier New"/>
                <a:ea typeface="Times New Roman"/>
              </a:rPr>
              <a:t>'&gt; Integer (16bit; -32,768 to +32,767)?</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b="1" dirty="0">
                <a:solidFill>
                  <a:srgbClr val="000080"/>
                </a:solidFill>
                <a:latin typeface="Courier New"/>
                <a:ea typeface="Times New Roman"/>
              </a:rPr>
              <a:t>Dim</a:t>
            </a:r>
            <a:r>
              <a:rPr lang="en-US" sz="2400" dirty="0">
                <a:solidFill>
                  <a:srgbClr val="000000"/>
                </a:solidFill>
                <a:latin typeface="Courier New"/>
                <a:ea typeface="Times New Roman"/>
              </a:rPr>
              <a:t> D </a:t>
            </a:r>
            <a:r>
              <a:rPr lang="en-US" sz="2400" b="1" dirty="0">
                <a:solidFill>
                  <a:srgbClr val="000080"/>
                </a:solidFill>
                <a:latin typeface="Courier New"/>
                <a:ea typeface="Times New Roman"/>
              </a:rPr>
              <a:t>As</a:t>
            </a:r>
            <a:r>
              <a:rPr lang="en-US" sz="2400" dirty="0">
                <a:solidFill>
                  <a:srgbClr val="000000"/>
                </a:solidFill>
                <a:latin typeface="Courier New"/>
                <a:ea typeface="Times New Roman"/>
              </a:rPr>
              <a:t> </a:t>
            </a:r>
            <a:r>
              <a:rPr lang="en-US" sz="2400" b="1" dirty="0">
                <a:solidFill>
                  <a:srgbClr val="000080"/>
                </a:solidFill>
                <a:latin typeface="Courier New"/>
                <a:ea typeface="Times New Roman"/>
              </a:rPr>
              <a:t>Integer</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dirty="0">
                <a:solidFill>
                  <a:srgbClr val="008000"/>
                </a:solidFill>
                <a:latin typeface="Courier New"/>
                <a:ea typeface="Times New Roman"/>
              </a:rPr>
              <a:t>'&gt; Long    (32bit; -2147483648 to 2147483647)?</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b="1" dirty="0" smtClean="0">
                <a:solidFill>
                  <a:srgbClr val="000080"/>
                </a:solidFill>
                <a:latin typeface="Courier New"/>
                <a:ea typeface="Times New Roman"/>
              </a:rPr>
              <a:t>Dim</a:t>
            </a:r>
            <a:r>
              <a:rPr lang="en-US" sz="2400" dirty="0" smtClean="0">
                <a:solidFill>
                  <a:srgbClr val="000000"/>
                </a:solidFill>
                <a:latin typeface="Courier New"/>
                <a:ea typeface="Times New Roman"/>
              </a:rPr>
              <a:t> E </a:t>
            </a:r>
            <a:r>
              <a:rPr lang="en-US" sz="2400" b="1" dirty="0" smtClean="0">
                <a:solidFill>
                  <a:srgbClr val="000080"/>
                </a:solidFill>
                <a:latin typeface="Courier New"/>
                <a:ea typeface="Times New Roman"/>
              </a:rPr>
              <a:t>As</a:t>
            </a:r>
            <a:r>
              <a:rPr lang="en-US" sz="2400" dirty="0" smtClean="0">
                <a:solidFill>
                  <a:srgbClr val="000000"/>
                </a:solidFill>
                <a:latin typeface="Courier New"/>
                <a:ea typeface="Times New Roman"/>
              </a:rPr>
              <a:t> </a:t>
            </a:r>
            <a:r>
              <a:rPr lang="en-US" sz="2400" b="1" dirty="0" smtClean="0">
                <a:solidFill>
                  <a:srgbClr val="000080"/>
                </a:solidFill>
                <a:latin typeface="Courier New"/>
                <a:ea typeface="Times New Roman"/>
              </a:rPr>
              <a:t>Long</a:t>
            </a:r>
            <a:endParaRPr lang="ar-SY" sz="2400" dirty="0">
              <a:solidFill>
                <a:srgbClr val="000000"/>
              </a:solidFill>
            </a:endParaRPr>
          </a:p>
        </p:txBody>
      </p:sp>
      <p:sp>
        <p:nvSpPr>
          <p:cNvPr id="6" name="Rectangle 5"/>
          <p:cNvSpPr/>
          <p:nvPr/>
        </p:nvSpPr>
        <p:spPr>
          <a:xfrm>
            <a:off x="0" y="2428868"/>
            <a:ext cx="9143628" cy="304698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0" algn="l" rtl="0"/>
            <a:r>
              <a:rPr lang="en-US" sz="2400" dirty="0">
                <a:solidFill>
                  <a:srgbClr val="008000"/>
                </a:solidFill>
                <a:latin typeface="Courier New"/>
                <a:ea typeface="Times New Roman"/>
              </a:rPr>
              <a:t>'&gt; Single  (32bit; 1.5 x 10^-45 to 3.4 x 10^38)?</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b="1" dirty="0">
                <a:solidFill>
                  <a:srgbClr val="000080"/>
                </a:solidFill>
                <a:latin typeface="Courier New"/>
                <a:ea typeface="Times New Roman"/>
              </a:rPr>
              <a:t>Dim</a:t>
            </a:r>
            <a:r>
              <a:rPr lang="en-US" sz="2400" dirty="0">
                <a:solidFill>
                  <a:srgbClr val="000000"/>
                </a:solidFill>
                <a:latin typeface="Courier New"/>
                <a:ea typeface="Times New Roman"/>
              </a:rPr>
              <a:t> F </a:t>
            </a:r>
            <a:r>
              <a:rPr lang="en-US" sz="2400" b="1" dirty="0">
                <a:solidFill>
                  <a:srgbClr val="000080"/>
                </a:solidFill>
                <a:latin typeface="Courier New"/>
                <a:ea typeface="Times New Roman"/>
              </a:rPr>
              <a:t>As</a:t>
            </a:r>
            <a:r>
              <a:rPr lang="en-US" sz="2400" dirty="0">
                <a:solidFill>
                  <a:srgbClr val="000000"/>
                </a:solidFill>
                <a:latin typeface="Courier New"/>
                <a:ea typeface="Times New Roman"/>
              </a:rPr>
              <a:t> </a:t>
            </a:r>
            <a:r>
              <a:rPr lang="en-US" sz="2400" b="1" dirty="0">
                <a:solidFill>
                  <a:srgbClr val="000080"/>
                </a:solidFill>
                <a:latin typeface="Courier New"/>
                <a:ea typeface="Times New Roman"/>
              </a:rPr>
              <a:t>Single</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dirty="0">
                <a:solidFill>
                  <a:srgbClr val="008000"/>
                </a:solidFill>
                <a:latin typeface="Courier New"/>
                <a:ea typeface="Times New Roman"/>
              </a:rPr>
              <a:t>'&gt; Double  (64bit; 5 x 10^–324 to 1.7 x 10^308)?</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b="1" dirty="0">
                <a:solidFill>
                  <a:srgbClr val="000080"/>
                </a:solidFill>
                <a:latin typeface="Courier New"/>
                <a:ea typeface="Times New Roman"/>
              </a:rPr>
              <a:t>Dim</a:t>
            </a:r>
            <a:r>
              <a:rPr lang="en-US" sz="2400" dirty="0">
                <a:solidFill>
                  <a:srgbClr val="000000"/>
                </a:solidFill>
                <a:latin typeface="Courier New"/>
                <a:ea typeface="Times New Roman"/>
              </a:rPr>
              <a:t> J </a:t>
            </a:r>
            <a:r>
              <a:rPr lang="en-US" sz="2400" b="1" dirty="0">
                <a:solidFill>
                  <a:srgbClr val="000080"/>
                </a:solidFill>
                <a:latin typeface="Courier New"/>
                <a:ea typeface="Times New Roman"/>
              </a:rPr>
              <a:t>As</a:t>
            </a:r>
            <a:r>
              <a:rPr lang="en-US" sz="2400" dirty="0">
                <a:solidFill>
                  <a:srgbClr val="000000"/>
                </a:solidFill>
                <a:latin typeface="Courier New"/>
                <a:ea typeface="Times New Roman"/>
              </a:rPr>
              <a:t> </a:t>
            </a:r>
            <a:r>
              <a:rPr lang="en-US" sz="2400" b="1" dirty="0">
                <a:solidFill>
                  <a:srgbClr val="000080"/>
                </a:solidFill>
                <a:latin typeface="Courier New"/>
                <a:ea typeface="Times New Roman"/>
              </a:rPr>
              <a:t>Double</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dirty="0">
                <a:solidFill>
                  <a:srgbClr val="008000"/>
                </a:solidFill>
                <a:latin typeface="Courier New"/>
                <a:ea typeface="Times New Roman"/>
              </a:rPr>
              <a:t>'&gt; String  (8bit; up to 254 bytes)?</a:t>
            </a:r>
            <a:r>
              <a:rPr lang="en-US" sz="2400" dirty="0">
                <a:solidFill>
                  <a:srgbClr val="000000"/>
                </a:solidFill>
                <a:latin typeface="Courier New"/>
                <a:ea typeface="Times New Roman"/>
              </a:rPr>
              <a:t/>
            </a:r>
            <a:br>
              <a:rPr lang="en-US" sz="2400" dirty="0">
                <a:solidFill>
                  <a:srgbClr val="000000"/>
                </a:solidFill>
                <a:latin typeface="Courier New"/>
                <a:ea typeface="Times New Roman"/>
              </a:rPr>
            </a:br>
            <a:r>
              <a:rPr lang="en-US" sz="2400" b="1" dirty="0">
                <a:solidFill>
                  <a:srgbClr val="000080"/>
                </a:solidFill>
                <a:latin typeface="Courier New"/>
                <a:ea typeface="Times New Roman"/>
              </a:rPr>
              <a:t>Dim</a:t>
            </a:r>
            <a:r>
              <a:rPr lang="en-US" sz="2400" dirty="0">
                <a:solidFill>
                  <a:srgbClr val="000000"/>
                </a:solidFill>
                <a:latin typeface="Courier New"/>
                <a:ea typeface="Times New Roman"/>
              </a:rPr>
              <a:t> S </a:t>
            </a:r>
            <a:r>
              <a:rPr lang="en-US" sz="2400" b="1" dirty="0">
                <a:solidFill>
                  <a:srgbClr val="000080"/>
                </a:solidFill>
                <a:latin typeface="Courier New"/>
                <a:ea typeface="Times New Roman"/>
              </a:rPr>
              <a:t>As</a:t>
            </a:r>
            <a:r>
              <a:rPr lang="en-US" sz="2400" dirty="0">
                <a:solidFill>
                  <a:srgbClr val="000000"/>
                </a:solidFill>
                <a:latin typeface="Courier New"/>
                <a:ea typeface="Times New Roman"/>
              </a:rPr>
              <a:t> </a:t>
            </a:r>
            <a:r>
              <a:rPr lang="en-US" sz="2400" b="1" dirty="0">
                <a:solidFill>
                  <a:srgbClr val="000080"/>
                </a:solidFill>
                <a:latin typeface="Courier New"/>
                <a:ea typeface="Times New Roman"/>
              </a:rPr>
              <a:t>String</a:t>
            </a:r>
            <a:r>
              <a:rPr lang="en-US" sz="2400" dirty="0">
                <a:solidFill>
                  <a:srgbClr val="000000"/>
                </a:solidFill>
                <a:latin typeface="Courier New"/>
                <a:ea typeface="Times New Roman"/>
              </a:rPr>
              <a:t> </a:t>
            </a:r>
            <a:r>
              <a:rPr lang="en-US" sz="2400" dirty="0">
                <a:solidFill>
                  <a:srgbClr val="FF0000"/>
                </a:solidFill>
                <a:latin typeface="Courier New"/>
                <a:ea typeface="Times New Roman"/>
              </a:rPr>
              <a:t>*</a:t>
            </a:r>
            <a:r>
              <a:rPr lang="en-US" sz="2400" dirty="0">
                <a:solidFill>
                  <a:srgbClr val="000000"/>
                </a:solidFill>
                <a:latin typeface="Courier New"/>
                <a:ea typeface="Times New Roman"/>
              </a:rPr>
              <a:t> 1</a:t>
            </a:r>
            <a:br>
              <a:rPr lang="en-US" sz="2400" dirty="0">
                <a:solidFill>
                  <a:srgbClr val="000000"/>
                </a:solidFill>
                <a:latin typeface="Courier New"/>
                <a:ea typeface="Times New Roman"/>
              </a:rPr>
            </a:br>
            <a:r>
              <a:rPr lang="en-US" sz="2400" dirty="0">
                <a:solidFill>
                  <a:srgbClr val="008000"/>
                </a:solidFill>
                <a:latin typeface="Courier New"/>
                <a:ea typeface="Times New Roman"/>
              </a:rPr>
              <a:t>'&gt; Array?</a:t>
            </a:r>
          </a:p>
          <a:p>
            <a:pPr lvl="0" algn="l" rtl="0"/>
            <a:r>
              <a:rPr lang="en-US" sz="2400" b="1" dirty="0">
                <a:solidFill>
                  <a:srgbClr val="000080"/>
                </a:solidFill>
                <a:latin typeface="Courier"/>
                <a:ea typeface="Times New Roman"/>
                <a:cs typeface="Courier"/>
              </a:rPr>
              <a:t>Dim</a:t>
            </a:r>
            <a:r>
              <a:rPr lang="en-US" sz="2400" dirty="0">
                <a:solidFill>
                  <a:srgbClr val="000000"/>
                </a:solidFill>
                <a:latin typeface="Courier"/>
                <a:ea typeface="Times New Roman"/>
                <a:cs typeface="Courier"/>
              </a:rPr>
              <a:t> Temp</a:t>
            </a:r>
            <a:r>
              <a:rPr lang="en-US" sz="2400" dirty="0">
                <a:solidFill>
                  <a:srgbClr val="FF0000"/>
                </a:solidFill>
                <a:latin typeface="Courier"/>
                <a:ea typeface="Times New Roman"/>
                <a:cs typeface="Courier"/>
              </a:rPr>
              <a:t>(</a:t>
            </a:r>
            <a:r>
              <a:rPr lang="en-US" sz="2400" dirty="0">
                <a:solidFill>
                  <a:srgbClr val="000000"/>
                </a:solidFill>
                <a:latin typeface="Courier"/>
                <a:ea typeface="Times New Roman"/>
                <a:cs typeface="Courier"/>
              </a:rPr>
              <a:t>2</a:t>
            </a:r>
            <a:r>
              <a:rPr lang="en-US" sz="2400" dirty="0">
                <a:solidFill>
                  <a:srgbClr val="FF0000"/>
                </a:solidFill>
                <a:latin typeface="Courier"/>
                <a:ea typeface="Times New Roman"/>
                <a:cs typeface="Courier"/>
              </a:rPr>
              <a:t>)</a:t>
            </a:r>
            <a:r>
              <a:rPr lang="en-US" sz="2400" dirty="0">
                <a:solidFill>
                  <a:srgbClr val="000000"/>
                </a:solidFill>
                <a:latin typeface="Courier"/>
                <a:ea typeface="Times New Roman"/>
                <a:cs typeface="Courier"/>
              </a:rPr>
              <a:t> </a:t>
            </a:r>
            <a:r>
              <a:rPr lang="en-US" sz="2400" b="1" dirty="0">
                <a:solidFill>
                  <a:srgbClr val="000080"/>
                </a:solidFill>
                <a:latin typeface="Courier"/>
                <a:ea typeface="Times New Roman"/>
                <a:cs typeface="Courier"/>
              </a:rPr>
              <a:t>As</a:t>
            </a:r>
            <a:r>
              <a:rPr lang="en-US" sz="2400" dirty="0">
                <a:solidFill>
                  <a:srgbClr val="000000"/>
                </a:solidFill>
                <a:latin typeface="Courier"/>
                <a:ea typeface="Times New Roman"/>
                <a:cs typeface="Courier"/>
              </a:rPr>
              <a:t> </a:t>
            </a:r>
            <a:r>
              <a:rPr lang="en-US" sz="2400" b="1" dirty="0">
                <a:solidFill>
                  <a:srgbClr val="000080"/>
                </a:solidFill>
                <a:latin typeface="Courier"/>
                <a:ea typeface="Times New Roman"/>
                <a:cs typeface="Courier"/>
              </a:rPr>
              <a:t>Byte</a:t>
            </a:r>
            <a:r>
              <a:rPr lang="en-US" sz="2400" dirty="0">
                <a:solidFill>
                  <a:srgbClr val="000000"/>
                </a:solidFill>
                <a:latin typeface="Courier"/>
                <a:ea typeface="Times New Roman"/>
                <a:cs typeface="Courier"/>
              </a:rPr>
              <a:t> </a:t>
            </a:r>
            <a:endParaRPr lang="ar-SY" sz="2400" dirty="0">
              <a:solidFill>
                <a:srgbClr val="000000"/>
              </a:solidFill>
            </a:endParaRPr>
          </a:p>
        </p:txBody>
      </p:sp>
    </p:spTree>
    <p:extLst>
      <p:ext uri="{BB962C8B-B14F-4D97-AF65-F5344CB8AC3E}">
        <p14:creationId xmlns:p14="http://schemas.microsoft.com/office/powerpoint/2010/main" val="262379624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1" nodeType="clickEffect">
                                  <p:stCondLst>
                                    <p:cond delay="0"/>
                                  </p:stCondLst>
                                  <p:childTnLst>
                                    <p:anim calcmode="lin" valueType="num">
                                      <p:cBhvr additive="base">
                                        <p:cTn id="10" dur="500"/>
                                        <p:tgtEl>
                                          <p:spTgt spid="17"/>
                                        </p:tgtEl>
                                        <p:attrNameLst>
                                          <p:attrName>ppt_x</p:attrName>
                                        </p:attrNameLst>
                                      </p:cBhvr>
                                      <p:tavLst>
                                        <p:tav tm="0">
                                          <p:val>
                                            <p:strVal val="ppt_x"/>
                                          </p:val>
                                        </p:tav>
                                        <p:tav tm="100000">
                                          <p:val>
                                            <p:strVal val="ppt_x"/>
                                          </p:val>
                                        </p:tav>
                                      </p:tavLst>
                                    </p:anim>
                                    <p:anim calcmode="lin" valueType="num">
                                      <p:cBhvr additive="base">
                                        <p:cTn id="11" dur="500"/>
                                        <p:tgtEl>
                                          <p:spTgt spid="17"/>
                                        </p:tgtEl>
                                        <p:attrNameLst>
                                          <p:attrName>ppt_y</p:attrName>
                                        </p:attrNameLst>
                                      </p:cBhvr>
                                      <p:tavLst>
                                        <p:tav tm="0">
                                          <p:val>
                                            <p:strVal val="ppt_y"/>
                                          </p:val>
                                        </p:tav>
                                        <p:tav tm="100000">
                                          <p:val>
                                            <p:strVal val="1+ppt_h/2"/>
                                          </p:val>
                                        </p:tav>
                                      </p:tavLst>
                                    </p:anim>
                                    <p:set>
                                      <p:cBhvr>
                                        <p:cTn id="12" dur="1" fill="hold">
                                          <p:stCondLst>
                                            <p:cond delay="499"/>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البرمجة في البيئة </a:t>
            </a:r>
            <a:r>
              <a:rPr lang="ar-SY" sz="40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باسكوم</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24</a:t>
            </a:fld>
            <a:endParaRPr lang="en-US" sz="1800" dirty="0">
              <a:solidFill>
                <a:srgbClr val="FF6600"/>
              </a:solidFill>
              <a:effectLst>
                <a:outerShdw blurRad="38100" dist="38100" dir="2700000" algn="tl">
                  <a:srgbClr val="000000">
                    <a:alpha val="43137"/>
                  </a:srgbClr>
                </a:outerShdw>
              </a:effectLst>
            </a:endParaRPr>
          </a:p>
        </p:txBody>
      </p:sp>
      <p:grpSp>
        <p:nvGrpSpPr>
          <p:cNvPr id="15" name="مجموعة 7"/>
          <p:cNvGrpSpPr/>
          <p:nvPr/>
        </p:nvGrpSpPr>
        <p:grpSpPr>
          <a:xfrm>
            <a:off x="0" y="776698"/>
            <a:ext cx="9144000" cy="1500174"/>
            <a:chOff x="0" y="3911163"/>
            <a:chExt cx="9001156" cy="1315584"/>
          </a:xfrm>
          <a:scene3d>
            <a:camera prst="orthographicFront">
              <a:rot lat="0" lon="0" rev="0"/>
            </a:camera>
            <a:lightRig rig="contrasting" dir="t">
              <a:rot lat="0" lon="0" rev="1200000"/>
            </a:lightRig>
          </a:scene3d>
        </p:grpSpPr>
        <p:sp>
          <p:nvSpPr>
            <p:cNvPr id="16" name="وسيلة شرح مع سهم إلى الأعلى 11"/>
            <p:cNvSpPr/>
            <p:nvPr/>
          </p:nvSpPr>
          <p:spPr>
            <a:xfrm rot="10800000">
              <a:off x="0" y="3911163"/>
              <a:ext cx="9001156" cy="1315584"/>
            </a:xfrm>
            <a:prstGeom prst="upArrowCallout">
              <a:avLst/>
            </a:prstGeom>
            <a:solidFill>
              <a:srgbClr val="FEB80A">
                <a:hueOff val="0"/>
                <a:satOff val="0"/>
                <a:lumOff val="0"/>
                <a:alphaOff val="0"/>
              </a:srgbClr>
            </a:solidFill>
            <a:ln>
              <a:noFill/>
            </a:ln>
            <a:effectLst>
              <a:glow rad="63500">
                <a:srgbClr val="FEB80A">
                  <a:hueOff val="0"/>
                  <a:satOff val="0"/>
                  <a:lumOff val="0"/>
                  <a:alphaOff val="0"/>
                  <a:alpha val="45000"/>
                  <a:satMod val="120000"/>
                </a:srgbClr>
              </a:glow>
            </a:effectLst>
            <a:scene3d>
              <a:camera prst="orthographicFront" fov="0">
                <a:rot lat="0" lon="0" rev="0"/>
              </a:camera>
              <a:lightRig rig="brightRoom" dir="tl">
                <a:rot lat="0" lon="0" rev="8700000"/>
              </a:lightRig>
            </a:scene3d>
            <a:sp3d contourW="19050" prstMaterial="metal">
              <a:bevelT w="88900" h="203200"/>
              <a:bevelB w="165100" h="254000"/>
            </a:sp3d>
          </p:spPr>
        </p:sp>
        <p:sp>
          <p:nvSpPr>
            <p:cNvPr id="17" name="وسيلة شرح مع سهم إلى الأعلى 4"/>
            <p:cNvSpPr/>
            <p:nvPr/>
          </p:nvSpPr>
          <p:spPr>
            <a:xfrm>
              <a:off x="0" y="3911163"/>
              <a:ext cx="9001156" cy="461770"/>
            </a:xfrm>
            <a:prstGeom prst="rect">
              <a:avLst/>
            </a:prstGeom>
            <a:noFill/>
            <a:ln>
              <a:noFill/>
            </a:ln>
            <a:effectLst/>
            <a:sp3d/>
          </p:spPr>
          <p:txBody>
            <a:bodyPr spcFirstLastPara="0" vert="horz" wrap="square" lIns="199136" tIns="199136" rIns="199136" bIns="199136" numCol="1" spcCol="1270" anchor="ctr" anchorCtr="0">
              <a:noAutofit/>
            </a:bodyPr>
            <a:lstStyle/>
            <a:p>
              <a:pPr algn="ctr" defTabSz="1244600">
                <a:lnSpc>
                  <a:spcPct val="90000"/>
                </a:lnSpc>
                <a:spcBef>
                  <a:spcPct val="0"/>
                </a:spcBef>
                <a:spcAft>
                  <a:spcPct val="35000"/>
                </a:spcAft>
                <a:defRPr/>
              </a:pPr>
              <a:r>
                <a:rPr lang="en-US" sz="2800" b="1" i="1" dirty="0" smtClean="0">
                  <a:solidFill>
                    <a:sysClr val="window" lastClr="FFFFFF"/>
                  </a:solidFill>
                  <a:effectLst>
                    <a:outerShdw blurRad="38100" dist="38100" dir="2700000" algn="tl">
                      <a:srgbClr val="000000">
                        <a:alpha val="43137"/>
                      </a:srgbClr>
                    </a:outerShdw>
                  </a:effectLst>
                  <a:latin typeface="Corbel"/>
                </a:rPr>
                <a:t>Main Program</a:t>
              </a:r>
              <a:endParaRPr lang="en-US" sz="2800" b="1" i="1" dirty="0">
                <a:solidFill>
                  <a:sysClr val="window" lastClr="FFFFFF"/>
                </a:solidFill>
                <a:effectLst>
                  <a:outerShdw blurRad="38100" dist="38100" dir="2700000" algn="tl">
                    <a:srgbClr val="000000">
                      <a:alpha val="43137"/>
                    </a:srgbClr>
                  </a:outerShdw>
                </a:effectLst>
                <a:latin typeface="Corbel"/>
              </a:endParaRPr>
            </a:p>
          </p:txBody>
        </p:sp>
      </p:grpSp>
      <p:grpSp>
        <p:nvGrpSpPr>
          <p:cNvPr id="18" name="مجموعة 8"/>
          <p:cNvGrpSpPr/>
          <p:nvPr/>
        </p:nvGrpSpPr>
        <p:grpSpPr>
          <a:xfrm>
            <a:off x="0" y="1223646"/>
            <a:ext cx="9144000" cy="481722"/>
            <a:chOff x="0" y="4343844"/>
            <a:chExt cx="9001156" cy="422448"/>
          </a:xfrm>
          <a:scene3d>
            <a:camera prst="orthographicFront">
              <a:rot lat="0" lon="0" rev="0"/>
            </a:camera>
            <a:lightRig rig="contrasting" dir="t">
              <a:rot lat="0" lon="0" rev="1200000"/>
            </a:lightRig>
          </a:scene3d>
        </p:grpSpPr>
        <p:sp>
          <p:nvSpPr>
            <p:cNvPr id="19" name="مستطيل 9"/>
            <p:cNvSpPr/>
            <p:nvPr/>
          </p:nvSpPr>
          <p:spPr>
            <a:xfrm>
              <a:off x="0" y="4372933"/>
              <a:ext cx="9001156" cy="393359"/>
            </a:xfrm>
            <a:prstGeom prst="rect">
              <a:avLst/>
            </a:prstGeom>
            <a:solidFill>
              <a:srgbClr val="FEB80A">
                <a:tint val="40000"/>
                <a:alpha val="90000"/>
                <a:hueOff val="0"/>
                <a:satOff val="0"/>
                <a:lumOff val="0"/>
                <a:alphaOff val="0"/>
              </a:srgbClr>
            </a:solidFill>
            <a:ln>
              <a:noFill/>
            </a:ln>
            <a:effectLst/>
            <a:sp3d z="300000" contourW="19050" prstMaterial="metal">
              <a:bevelT w="88900" h="203200"/>
              <a:bevelB w="165100" h="254000"/>
            </a:sp3d>
          </p:spPr>
        </p:sp>
        <p:sp>
          <p:nvSpPr>
            <p:cNvPr id="20" name="مستطيل 10"/>
            <p:cNvSpPr/>
            <p:nvPr/>
          </p:nvSpPr>
          <p:spPr>
            <a:xfrm>
              <a:off x="0" y="4343844"/>
              <a:ext cx="9001156" cy="393359"/>
            </a:xfrm>
            <a:prstGeom prst="rect">
              <a:avLst/>
            </a:prstGeom>
            <a:noFill/>
            <a:ln>
              <a:noFill/>
            </a:ln>
            <a:effectLst/>
            <a:sp3d z="300000"/>
          </p:spPr>
          <p:txBody>
            <a:bodyPr spcFirstLastPara="0" vert="horz" wrap="square" lIns="113792" tIns="20320" rIns="113792" bIns="20320" numCol="1" spcCol="1270" anchor="ctr" anchorCtr="0">
              <a:noAutofit/>
            </a:bodyPr>
            <a:lstStyle/>
            <a:p>
              <a:pPr algn="ctr" defTabSz="711200">
                <a:lnSpc>
                  <a:spcPct val="90000"/>
                </a:lnSpc>
                <a:spcBef>
                  <a:spcPct val="0"/>
                </a:spcBef>
                <a:spcAft>
                  <a:spcPct val="35000"/>
                </a:spcAft>
                <a:defRPr/>
              </a:pPr>
              <a:r>
                <a:rPr lang="en-US" sz="1600" b="1"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orbel"/>
                </a:rPr>
                <a:t>Contains all executive instructions such as: Mathematical Instruction. Also you can call subroutines. </a:t>
              </a:r>
              <a:endParaRPr lang="en-US" sz="1600" b="1" dirty="0">
                <a:solidFill>
                  <a:sysClr val="windowText" lastClr="000000">
                    <a:hueOff val="0"/>
                    <a:satOff val="0"/>
                    <a:lumOff val="0"/>
                    <a:alphaOff val="0"/>
                  </a:sysClr>
                </a:solidFill>
                <a:effectLst>
                  <a:outerShdw blurRad="38100" dist="38100" dir="2700000" algn="tl">
                    <a:srgbClr val="000000">
                      <a:alpha val="43137"/>
                    </a:srgbClr>
                  </a:outerShdw>
                </a:effectLst>
                <a:latin typeface="Corbel"/>
              </a:endParaRPr>
            </a:p>
          </p:txBody>
        </p:sp>
      </p:grpSp>
      <p:sp>
        <p:nvSpPr>
          <p:cNvPr id="21" name="مستطيل 13"/>
          <p:cNvSpPr/>
          <p:nvPr/>
        </p:nvSpPr>
        <p:spPr>
          <a:xfrm>
            <a:off x="285720" y="2060848"/>
            <a:ext cx="6572280" cy="4401205"/>
          </a:xfrm>
          <a:prstGeom prst="rect">
            <a:avLst/>
          </a:prstGeom>
        </p:spPr>
        <p:txBody>
          <a:bodyPr wrap="square">
            <a:spAutoFit/>
          </a:bodyPr>
          <a:lstStyle/>
          <a:p>
            <a:pPr algn="l" rtl="0"/>
            <a:r>
              <a:rPr lang="en-US" sz="2800" b="1" dirty="0" smtClean="0">
                <a:solidFill>
                  <a:srgbClr val="000080"/>
                </a:solidFill>
                <a:latin typeface="Courier"/>
                <a:ea typeface="Times New Roman"/>
                <a:cs typeface="Courier"/>
              </a:rPr>
              <a:t>Do</a:t>
            </a:r>
            <a:r>
              <a:rPr lang="en-US" sz="2800" dirty="0" smtClean="0">
                <a:solidFill>
                  <a:srgbClr val="000000"/>
                </a:solidFill>
                <a:latin typeface="Courier"/>
                <a:ea typeface="Times New Roman"/>
                <a:cs typeface="Courier"/>
              </a:rPr>
              <a:t/>
            </a:r>
            <a:br>
              <a:rPr lang="en-US" sz="2800" dirty="0" smtClean="0">
                <a:solidFill>
                  <a:srgbClr val="000000"/>
                </a:solidFill>
                <a:latin typeface="Courier"/>
                <a:ea typeface="Times New Roman"/>
                <a:cs typeface="Courier"/>
              </a:rPr>
            </a:br>
            <a:r>
              <a:rPr lang="en-US" sz="2800" dirty="0" smtClean="0">
                <a:solidFill>
                  <a:srgbClr val="000000"/>
                </a:solidFill>
                <a:latin typeface="Courier"/>
                <a:ea typeface="Times New Roman"/>
                <a:cs typeface="Courier"/>
              </a:rPr>
              <a:t>   </a:t>
            </a:r>
            <a:r>
              <a:rPr lang="en-US" sz="2800" b="1" dirty="0" smtClean="0">
                <a:solidFill>
                  <a:srgbClr val="000080"/>
                </a:solidFill>
                <a:latin typeface="Courier"/>
                <a:ea typeface="Times New Roman"/>
                <a:cs typeface="Courier"/>
              </a:rPr>
              <a:t>If</a:t>
            </a:r>
            <a:r>
              <a:rPr lang="en-US" sz="2800" dirty="0" smtClean="0">
                <a:solidFill>
                  <a:srgbClr val="000000"/>
                </a:solidFill>
                <a:latin typeface="Courier"/>
                <a:ea typeface="Times New Roman"/>
                <a:cs typeface="Courier"/>
              </a:rPr>
              <a:t> </a:t>
            </a:r>
            <a:r>
              <a:rPr lang="en-US" sz="2800" dirty="0" err="1" smtClean="0">
                <a:solidFill>
                  <a:srgbClr val="000000"/>
                </a:solidFill>
                <a:latin typeface="Courier"/>
                <a:ea typeface="Times New Roman"/>
                <a:cs typeface="Courier"/>
              </a:rPr>
              <a:t>Get_temp_flag</a:t>
            </a:r>
            <a:r>
              <a:rPr lang="en-US" sz="2800" dirty="0" smtClean="0">
                <a:solidFill>
                  <a:srgbClr val="000000"/>
                </a:solidFill>
                <a:latin typeface="Courier"/>
                <a:ea typeface="Times New Roman"/>
                <a:cs typeface="Courier"/>
              </a:rPr>
              <a:t> </a:t>
            </a:r>
            <a:r>
              <a:rPr lang="en-US" sz="2800" dirty="0" smtClean="0">
                <a:solidFill>
                  <a:srgbClr val="FF0000"/>
                </a:solidFill>
                <a:latin typeface="Courier"/>
                <a:ea typeface="Times New Roman"/>
                <a:cs typeface="Courier"/>
              </a:rPr>
              <a:t>=</a:t>
            </a:r>
            <a:r>
              <a:rPr lang="en-US" sz="2800" dirty="0" smtClean="0">
                <a:solidFill>
                  <a:srgbClr val="000000"/>
                </a:solidFill>
                <a:latin typeface="Courier"/>
                <a:ea typeface="Times New Roman"/>
                <a:cs typeface="Courier"/>
              </a:rPr>
              <a:t> 1 </a:t>
            </a:r>
            <a:r>
              <a:rPr lang="en-US" sz="2800" b="1" dirty="0" smtClean="0">
                <a:solidFill>
                  <a:srgbClr val="000080"/>
                </a:solidFill>
                <a:latin typeface="Courier"/>
                <a:ea typeface="Times New Roman"/>
                <a:cs typeface="Courier"/>
              </a:rPr>
              <a:t>Then</a:t>
            </a:r>
            <a:r>
              <a:rPr lang="en-US" sz="2800" dirty="0" smtClean="0">
                <a:solidFill>
                  <a:srgbClr val="000000"/>
                </a:solidFill>
                <a:latin typeface="Courier"/>
                <a:ea typeface="Times New Roman"/>
                <a:cs typeface="Courier"/>
              </a:rPr>
              <a:t/>
            </a:r>
            <a:br>
              <a:rPr lang="en-US" sz="2800" dirty="0" smtClean="0">
                <a:solidFill>
                  <a:srgbClr val="000000"/>
                </a:solidFill>
                <a:latin typeface="Courier"/>
                <a:ea typeface="Times New Roman"/>
                <a:cs typeface="Courier"/>
              </a:rPr>
            </a:br>
            <a:r>
              <a:rPr lang="en-US" sz="2800" dirty="0" smtClean="0">
                <a:solidFill>
                  <a:srgbClr val="000000"/>
                </a:solidFill>
                <a:latin typeface="Courier"/>
                <a:ea typeface="Times New Roman"/>
                <a:cs typeface="Courier"/>
              </a:rPr>
              <a:t>      </a:t>
            </a:r>
            <a:r>
              <a:rPr lang="en-US" sz="2800" b="1" dirty="0" smtClean="0">
                <a:solidFill>
                  <a:srgbClr val="000080"/>
                </a:solidFill>
                <a:latin typeface="Courier"/>
                <a:ea typeface="Times New Roman"/>
                <a:cs typeface="Courier"/>
              </a:rPr>
              <a:t>Reset</a:t>
            </a:r>
            <a:r>
              <a:rPr lang="en-US" sz="2800" dirty="0" smtClean="0">
                <a:solidFill>
                  <a:srgbClr val="000000"/>
                </a:solidFill>
                <a:latin typeface="Courier"/>
                <a:ea typeface="Times New Roman"/>
                <a:cs typeface="Courier"/>
              </a:rPr>
              <a:t> </a:t>
            </a:r>
            <a:r>
              <a:rPr lang="en-US" sz="2800" dirty="0" err="1" smtClean="0">
                <a:solidFill>
                  <a:srgbClr val="000000"/>
                </a:solidFill>
                <a:latin typeface="Courier"/>
                <a:ea typeface="Times New Roman"/>
                <a:cs typeface="Courier"/>
              </a:rPr>
              <a:t>Get_temp_flag</a:t>
            </a:r>
            <a:r>
              <a:rPr lang="en-US" sz="2800" dirty="0" smtClean="0">
                <a:solidFill>
                  <a:srgbClr val="000000"/>
                </a:solidFill>
                <a:latin typeface="Courier"/>
                <a:ea typeface="Times New Roman"/>
                <a:cs typeface="Courier"/>
              </a:rPr>
              <a:t/>
            </a:r>
            <a:br>
              <a:rPr lang="en-US" sz="2800" dirty="0" smtClean="0">
                <a:solidFill>
                  <a:srgbClr val="000000"/>
                </a:solidFill>
                <a:latin typeface="Courier"/>
                <a:ea typeface="Times New Roman"/>
                <a:cs typeface="Courier"/>
              </a:rPr>
            </a:br>
            <a:r>
              <a:rPr lang="en-US" sz="2800" dirty="0" smtClean="0">
                <a:solidFill>
                  <a:srgbClr val="000000"/>
                </a:solidFill>
                <a:latin typeface="Courier"/>
                <a:ea typeface="Times New Roman"/>
                <a:cs typeface="Courier"/>
              </a:rPr>
              <a:t>      </a:t>
            </a:r>
            <a:r>
              <a:rPr lang="en-US" sz="2800" b="1" dirty="0" err="1" smtClean="0">
                <a:solidFill>
                  <a:srgbClr val="000080"/>
                </a:solidFill>
                <a:latin typeface="Courier"/>
                <a:ea typeface="Times New Roman"/>
                <a:cs typeface="Courier"/>
              </a:rPr>
              <a:t>Gosub</a:t>
            </a:r>
            <a:r>
              <a:rPr lang="en-US" sz="2800" dirty="0" smtClean="0">
                <a:solidFill>
                  <a:srgbClr val="000000"/>
                </a:solidFill>
                <a:latin typeface="Courier"/>
                <a:ea typeface="Times New Roman"/>
                <a:cs typeface="Courier"/>
              </a:rPr>
              <a:t> </a:t>
            </a:r>
            <a:r>
              <a:rPr lang="en-US" sz="2800" dirty="0" err="1" smtClean="0">
                <a:solidFill>
                  <a:srgbClr val="000000"/>
                </a:solidFill>
                <a:latin typeface="Courier"/>
                <a:ea typeface="Times New Roman"/>
                <a:cs typeface="Courier"/>
              </a:rPr>
              <a:t>Get_temp</a:t>
            </a:r>
            <a:r>
              <a:rPr lang="en-US" sz="2800" dirty="0" smtClean="0">
                <a:solidFill>
                  <a:srgbClr val="000000"/>
                </a:solidFill>
                <a:latin typeface="Courier"/>
                <a:ea typeface="Times New Roman"/>
                <a:cs typeface="Courier"/>
              </a:rPr>
              <a:t/>
            </a:r>
            <a:br>
              <a:rPr lang="en-US" sz="2800" dirty="0" smtClean="0">
                <a:solidFill>
                  <a:srgbClr val="000000"/>
                </a:solidFill>
                <a:latin typeface="Courier"/>
                <a:ea typeface="Times New Roman"/>
                <a:cs typeface="Courier"/>
              </a:rPr>
            </a:br>
            <a:r>
              <a:rPr lang="en-US" sz="2800" dirty="0" smtClean="0">
                <a:solidFill>
                  <a:srgbClr val="000000"/>
                </a:solidFill>
                <a:latin typeface="Courier"/>
                <a:ea typeface="Times New Roman"/>
                <a:cs typeface="Courier"/>
              </a:rPr>
              <a:t/>
            </a:r>
            <a:br>
              <a:rPr lang="en-US" sz="2800" dirty="0" smtClean="0">
                <a:solidFill>
                  <a:srgbClr val="000000"/>
                </a:solidFill>
                <a:latin typeface="Courier"/>
                <a:ea typeface="Times New Roman"/>
                <a:cs typeface="Courier"/>
              </a:rPr>
            </a:br>
            <a:r>
              <a:rPr lang="en-US" sz="2800" dirty="0" smtClean="0">
                <a:solidFill>
                  <a:srgbClr val="000000"/>
                </a:solidFill>
                <a:latin typeface="Courier"/>
                <a:ea typeface="Times New Roman"/>
                <a:cs typeface="Courier"/>
              </a:rPr>
              <a:t>      </a:t>
            </a:r>
            <a:r>
              <a:rPr lang="en-US" sz="2800" b="1" dirty="0" smtClean="0">
                <a:solidFill>
                  <a:srgbClr val="000080"/>
                </a:solidFill>
                <a:latin typeface="Courier"/>
                <a:ea typeface="Times New Roman"/>
                <a:cs typeface="Courier"/>
              </a:rPr>
              <a:t>If</a:t>
            </a:r>
            <a:r>
              <a:rPr lang="en-US" sz="2800" dirty="0" smtClean="0">
                <a:solidFill>
                  <a:srgbClr val="000000"/>
                </a:solidFill>
                <a:latin typeface="Courier"/>
                <a:ea typeface="Times New Roman"/>
                <a:cs typeface="Courier"/>
              </a:rPr>
              <a:t> </a:t>
            </a:r>
            <a:r>
              <a:rPr lang="en-US" sz="2800" dirty="0" err="1" smtClean="0">
                <a:solidFill>
                  <a:srgbClr val="000000"/>
                </a:solidFill>
                <a:latin typeface="Courier"/>
                <a:ea typeface="Times New Roman"/>
                <a:cs typeface="Courier"/>
              </a:rPr>
              <a:t>Show_temp</a:t>
            </a:r>
            <a:r>
              <a:rPr lang="en-US" sz="2800" dirty="0" smtClean="0">
                <a:solidFill>
                  <a:srgbClr val="000000"/>
                </a:solidFill>
                <a:latin typeface="Courier"/>
                <a:ea typeface="Times New Roman"/>
                <a:cs typeface="Courier"/>
              </a:rPr>
              <a:t> </a:t>
            </a:r>
            <a:r>
              <a:rPr lang="en-US" sz="2800" dirty="0" smtClean="0">
                <a:solidFill>
                  <a:srgbClr val="FF0000"/>
                </a:solidFill>
                <a:latin typeface="Courier"/>
                <a:ea typeface="Times New Roman"/>
                <a:cs typeface="Courier"/>
              </a:rPr>
              <a:t>=</a:t>
            </a:r>
            <a:r>
              <a:rPr lang="en-US" sz="2800" dirty="0" smtClean="0">
                <a:solidFill>
                  <a:srgbClr val="000000"/>
                </a:solidFill>
                <a:latin typeface="Courier"/>
                <a:ea typeface="Times New Roman"/>
                <a:cs typeface="Courier"/>
              </a:rPr>
              <a:t> 1 </a:t>
            </a:r>
            <a:r>
              <a:rPr lang="en-US" sz="2800" b="1" dirty="0" smtClean="0">
                <a:solidFill>
                  <a:srgbClr val="000080"/>
                </a:solidFill>
                <a:latin typeface="Courier"/>
                <a:ea typeface="Times New Roman"/>
                <a:cs typeface="Courier"/>
              </a:rPr>
              <a:t>Then</a:t>
            </a:r>
            <a:r>
              <a:rPr lang="en-US" sz="2800" dirty="0" smtClean="0">
                <a:solidFill>
                  <a:srgbClr val="000000"/>
                </a:solidFill>
                <a:latin typeface="Courier"/>
                <a:ea typeface="Times New Roman"/>
                <a:cs typeface="Courier"/>
              </a:rPr>
              <a:t/>
            </a:r>
            <a:br>
              <a:rPr lang="en-US" sz="2800" dirty="0" smtClean="0">
                <a:solidFill>
                  <a:srgbClr val="000000"/>
                </a:solidFill>
                <a:latin typeface="Courier"/>
                <a:ea typeface="Times New Roman"/>
                <a:cs typeface="Courier"/>
              </a:rPr>
            </a:br>
            <a:r>
              <a:rPr lang="en-US" sz="2800" dirty="0" smtClean="0">
                <a:solidFill>
                  <a:srgbClr val="000000"/>
                </a:solidFill>
                <a:latin typeface="Courier"/>
                <a:ea typeface="Times New Roman"/>
                <a:cs typeface="Courier"/>
              </a:rPr>
              <a:t>         </a:t>
            </a:r>
            <a:r>
              <a:rPr lang="en-US" sz="2800" b="1" dirty="0" err="1" smtClean="0">
                <a:solidFill>
                  <a:srgbClr val="000080"/>
                </a:solidFill>
                <a:latin typeface="Courier"/>
                <a:ea typeface="Times New Roman"/>
                <a:cs typeface="Courier"/>
              </a:rPr>
              <a:t>Gosub</a:t>
            </a:r>
            <a:r>
              <a:rPr lang="en-US" sz="2800" dirty="0" smtClean="0">
                <a:solidFill>
                  <a:srgbClr val="000000"/>
                </a:solidFill>
                <a:latin typeface="Courier"/>
                <a:ea typeface="Times New Roman"/>
                <a:cs typeface="Courier"/>
              </a:rPr>
              <a:t> Displays</a:t>
            </a:r>
            <a:br>
              <a:rPr lang="en-US" sz="2800" dirty="0" smtClean="0">
                <a:solidFill>
                  <a:srgbClr val="000000"/>
                </a:solidFill>
                <a:latin typeface="Courier"/>
                <a:ea typeface="Times New Roman"/>
                <a:cs typeface="Courier"/>
              </a:rPr>
            </a:br>
            <a:r>
              <a:rPr lang="en-US" sz="2800" dirty="0" smtClean="0">
                <a:solidFill>
                  <a:srgbClr val="000000"/>
                </a:solidFill>
                <a:latin typeface="Courier"/>
                <a:ea typeface="Times New Roman"/>
                <a:cs typeface="Courier"/>
              </a:rPr>
              <a:t>      </a:t>
            </a:r>
            <a:r>
              <a:rPr lang="en-US" sz="2800" b="1" dirty="0" smtClean="0">
                <a:solidFill>
                  <a:srgbClr val="000080"/>
                </a:solidFill>
                <a:latin typeface="Courier"/>
                <a:ea typeface="Times New Roman"/>
                <a:cs typeface="Courier"/>
              </a:rPr>
              <a:t>End</a:t>
            </a:r>
            <a:r>
              <a:rPr lang="en-US" sz="2800" dirty="0" smtClean="0">
                <a:solidFill>
                  <a:srgbClr val="000000"/>
                </a:solidFill>
                <a:latin typeface="Courier"/>
                <a:ea typeface="Times New Roman"/>
                <a:cs typeface="Courier"/>
              </a:rPr>
              <a:t> </a:t>
            </a:r>
            <a:r>
              <a:rPr lang="en-US" sz="2800" b="1" dirty="0" smtClean="0">
                <a:solidFill>
                  <a:srgbClr val="000080"/>
                </a:solidFill>
                <a:latin typeface="Courier"/>
                <a:ea typeface="Times New Roman"/>
                <a:cs typeface="Courier"/>
              </a:rPr>
              <a:t>If</a:t>
            </a:r>
            <a:r>
              <a:rPr lang="en-US" sz="2800" dirty="0" smtClean="0">
                <a:solidFill>
                  <a:srgbClr val="000000"/>
                </a:solidFill>
                <a:latin typeface="Courier"/>
                <a:ea typeface="Times New Roman"/>
                <a:cs typeface="Courier"/>
              </a:rPr>
              <a:t/>
            </a:r>
            <a:br>
              <a:rPr lang="en-US" sz="2800" dirty="0" smtClean="0">
                <a:solidFill>
                  <a:srgbClr val="000000"/>
                </a:solidFill>
                <a:latin typeface="Courier"/>
                <a:ea typeface="Times New Roman"/>
                <a:cs typeface="Courier"/>
              </a:rPr>
            </a:br>
            <a:r>
              <a:rPr lang="en-US" sz="2800" dirty="0" smtClean="0">
                <a:solidFill>
                  <a:srgbClr val="000000"/>
                </a:solidFill>
                <a:latin typeface="Courier"/>
                <a:ea typeface="Times New Roman"/>
                <a:cs typeface="Courier"/>
              </a:rPr>
              <a:t>   </a:t>
            </a:r>
            <a:r>
              <a:rPr lang="en-US" sz="2800" b="1" dirty="0" smtClean="0">
                <a:solidFill>
                  <a:srgbClr val="000080"/>
                </a:solidFill>
                <a:latin typeface="Courier"/>
                <a:ea typeface="Times New Roman"/>
                <a:cs typeface="Courier"/>
              </a:rPr>
              <a:t>End</a:t>
            </a:r>
            <a:r>
              <a:rPr lang="en-US" sz="2800" dirty="0" smtClean="0">
                <a:solidFill>
                  <a:srgbClr val="000000"/>
                </a:solidFill>
                <a:latin typeface="Courier"/>
                <a:ea typeface="Times New Roman"/>
                <a:cs typeface="Courier"/>
              </a:rPr>
              <a:t> </a:t>
            </a:r>
            <a:r>
              <a:rPr lang="en-US" sz="2800" b="1" dirty="0" smtClean="0">
                <a:solidFill>
                  <a:srgbClr val="000080"/>
                </a:solidFill>
                <a:latin typeface="Courier"/>
                <a:ea typeface="Times New Roman"/>
                <a:cs typeface="Courier"/>
              </a:rPr>
              <a:t>If</a:t>
            </a:r>
          </a:p>
          <a:p>
            <a:pPr algn="l" rtl="0"/>
            <a:r>
              <a:rPr lang="en-US" sz="2800" b="1" dirty="0" smtClean="0">
                <a:solidFill>
                  <a:srgbClr val="000080"/>
                </a:solidFill>
                <a:latin typeface="Courier"/>
              </a:rPr>
              <a:t>Loop</a:t>
            </a:r>
            <a:endParaRPr lang="ar-SY" sz="2800" dirty="0">
              <a:solidFill>
                <a:srgbClr val="000000"/>
              </a:solidFill>
            </a:endParaRPr>
          </a:p>
        </p:txBody>
      </p:sp>
    </p:spTree>
    <p:extLst>
      <p:ext uri="{BB962C8B-B14F-4D97-AF65-F5344CB8AC3E}">
        <p14:creationId xmlns:p14="http://schemas.microsoft.com/office/powerpoint/2010/main" val="2020360117"/>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البرمجة في البيئة </a:t>
            </a:r>
            <a:r>
              <a:rPr lang="ar-SY" sz="40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باسكوم</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25</a:t>
            </a:fld>
            <a:endParaRPr lang="en-US" sz="1800" dirty="0">
              <a:solidFill>
                <a:srgbClr val="FF6600"/>
              </a:solidFill>
              <a:effectLst>
                <a:outerShdw blurRad="38100" dist="38100" dir="2700000" algn="tl">
                  <a:srgbClr val="000000">
                    <a:alpha val="43137"/>
                  </a:srgbClr>
                </a:outerShdw>
              </a:effectLst>
            </a:endParaRPr>
          </a:p>
        </p:txBody>
      </p:sp>
      <p:grpSp>
        <p:nvGrpSpPr>
          <p:cNvPr id="15" name="مجموعة 7"/>
          <p:cNvGrpSpPr/>
          <p:nvPr/>
        </p:nvGrpSpPr>
        <p:grpSpPr>
          <a:xfrm>
            <a:off x="0" y="776698"/>
            <a:ext cx="9144000" cy="1500174"/>
            <a:chOff x="0" y="3911163"/>
            <a:chExt cx="9001156" cy="1315584"/>
          </a:xfrm>
          <a:scene3d>
            <a:camera prst="orthographicFront">
              <a:rot lat="0" lon="0" rev="0"/>
            </a:camera>
            <a:lightRig rig="contrasting" dir="t">
              <a:rot lat="0" lon="0" rev="1200000"/>
            </a:lightRig>
          </a:scene3d>
        </p:grpSpPr>
        <p:sp>
          <p:nvSpPr>
            <p:cNvPr id="16" name="وسيلة شرح مع سهم إلى الأعلى 11"/>
            <p:cNvSpPr/>
            <p:nvPr/>
          </p:nvSpPr>
          <p:spPr>
            <a:xfrm rot="10800000">
              <a:off x="0" y="3911163"/>
              <a:ext cx="9001156" cy="1315584"/>
            </a:xfrm>
            <a:prstGeom prst="upArrowCallout">
              <a:avLst/>
            </a:prstGeom>
            <a:solidFill>
              <a:srgbClr val="FEB80A">
                <a:hueOff val="0"/>
                <a:satOff val="0"/>
                <a:lumOff val="0"/>
                <a:alphaOff val="0"/>
              </a:srgbClr>
            </a:solidFill>
            <a:ln>
              <a:noFill/>
            </a:ln>
            <a:effectLst>
              <a:glow rad="63500">
                <a:srgbClr val="FEB80A">
                  <a:hueOff val="0"/>
                  <a:satOff val="0"/>
                  <a:lumOff val="0"/>
                  <a:alphaOff val="0"/>
                  <a:alpha val="45000"/>
                  <a:satMod val="120000"/>
                </a:srgbClr>
              </a:glow>
            </a:effectLst>
            <a:scene3d>
              <a:camera prst="orthographicFront" fov="0">
                <a:rot lat="0" lon="0" rev="0"/>
              </a:camera>
              <a:lightRig rig="brightRoom" dir="tl">
                <a:rot lat="0" lon="0" rev="8700000"/>
              </a:lightRig>
            </a:scene3d>
            <a:sp3d contourW="19050" prstMaterial="metal">
              <a:bevelT w="88900" h="203200"/>
              <a:bevelB w="165100" h="254000"/>
            </a:sp3d>
          </p:spPr>
        </p:sp>
        <p:sp>
          <p:nvSpPr>
            <p:cNvPr id="17" name="وسيلة شرح مع سهم إلى الأعلى 4"/>
            <p:cNvSpPr/>
            <p:nvPr/>
          </p:nvSpPr>
          <p:spPr>
            <a:xfrm>
              <a:off x="0" y="3911163"/>
              <a:ext cx="9001156" cy="461770"/>
            </a:xfrm>
            <a:prstGeom prst="rect">
              <a:avLst/>
            </a:prstGeom>
            <a:noFill/>
            <a:ln>
              <a:noFill/>
            </a:ln>
            <a:effectLst/>
            <a:sp3d/>
          </p:spPr>
          <p:txBody>
            <a:bodyPr spcFirstLastPara="0" vert="horz" wrap="square" lIns="199136" tIns="199136" rIns="199136" bIns="199136" numCol="1" spcCol="1270" anchor="ctr" anchorCtr="0">
              <a:noAutofit/>
            </a:bodyPr>
            <a:lstStyle/>
            <a:p>
              <a:pPr algn="ctr" defTabSz="1244600">
                <a:lnSpc>
                  <a:spcPct val="90000"/>
                </a:lnSpc>
                <a:spcBef>
                  <a:spcPct val="0"/>
                </a:spcBef>
                <a:spcAft>
                  <a:spcPct val="35000"/>
                </a:spcAft>
                <a:defRPr/>
              </a:pPr>
              <a:r>
                <a:rPr lang="en-US" sz="2800" b="1" i="1" dirty="0" smtClean="0">
                  <a:solidFill>
                    <a:sysClr val="window" lastClr="FFFFFF"/>
                  </a:solidFill>
                  <a:effectLst>
                    <a:outerShdw blurRad="38100" dist="38100" dir="2700000" algn="tl">
                      <a:srgbClr val="000000">
                        <a:alpha val="43137"/>
                      </a:srgbClr>
                    </a:outerShdw>
                  </a:effectLst>
                  <a:latin typeface="Corbel"/>
                </a:rPr>
                <a:t>Main Program</a:t>
              </a:r>
              <a:endParaRPr lang="en-US" sz="2800" b="1" i="1" dirty="0">
                <a:solidFill>
                  <a:sysClr val="window" lastClr="FFFFFF"/>
                </a:solidFill>
                <a:effectLst>
                  <a:outerShdw blurRad="38100" dist="38100" dir="2700000" algn="tl">
                    <a:srgbClr val="000000">
                      <a:alpha val="43137"/>
                    </a:srgbClr>
                  </a:outerShdw>
                </a:effectLst>
                <a:latin typeface="Corbel"/>
              </a:endParaRPr>
            </a:p>
          </p:txBody>
        </p:sp>
      </p:grpSp>
      <p:grpSp>
        <p:nvGrpSpPr>
          <p:cNvPr id="18" name="مجموعة 8"/>
          <p:cNvGrpSpPr/>
          <p:nvPr/>
        </p:nvGrpSpPr>
        <p:grpSpPr>
          <a:xfrm>
            <a:off x="0" y="1223646"/>
            <a:ext cx="9144000" cy="481722"/>
            <a:chOff x="0" y="4343844"/>
            <a:chExt cx="9001156" cy="422448"/>
          </a:xfrm>
          <a:scene3d>
            <a:camera prst="orthographicFront">
              <a:rot lat="0" lon="0" rev="0"/>
            </a:camera>
            <a:lightRig rig="contrasting" dir="t">
              <a:rot lat="0" lon="0" rev="1200000"/>
            </a:lightRig>
          </a:scene3d>
        </p:grpSpPr>
        <p:sp>
          <p:nvSpPr>
            <p:cNvPr id="19" name="مستطيل 9"/>
            <p:cNvSpPr/>
            <p:nvPr/>
          </p:nvSpPr>
          <p:spPr>
            <a:xfrm>
              <a:off x="0" y="4372933"/>
              <a:ext cx="9001156" cy="393359"/>
            </a:xfrm>
            <a:prstGeom prst="rect">
              <a:avLst/>
            </a:prstGeom>
            <a:solidFill>
              <a:srgbClr val="FEB80A">
                <a:tint val="40000"/>
                <a:alpha val="90000"/>
                <a:hueOff val="0"/>
                <a:satOff val="0"/>
                <a:lumOff val="0"/>
                <a:alphaOff val="0"/>
              </a:srgbClr>
            </a:solidFill>
            <a:ln>
              <a:noFill/>
            </a:ln>
            <a:effectLst/>
            <a:sp3d z="300000" contourW="19050" prstMaterial="metal">
              <a:bevelT w="88900" h="203200"/>
              <a:bevelB w="165100" h="254000"/>
            </a:sp3d>
          </p:spPr>
        </p:sp>
        <p:sp>
          <p:nvSpPr>
            <p:cNvPr id="20" name="مستطيل 10"/>
            <p:cNvSpPr/>
            <p:nvPr/>
          </p:nvSpPr>
          <p:spPr>
            <a:xfrm>
              <a:off x="0" y="4343844"/>
              <a:ext cx="9001156" cy="393359"/>
            </a:xfrm>
            <a:prstGeom prst="rect">
              <a:avLst/>
            </a:prstGeom>
            <a:noFill/>
            <a:ln>
              <a:noFill/>
            </a:ln>
            <a:effectLst/>
            <a:sp3d z="300000"/>
          </p:spPr>
          <p:txBody>
            <a:bodyPr spcFirstLastPara="0" vert="horz" wrap="square" lIns="113792" tIns="20320" rIns="113792" bIns="20320" numCol="1" spcCol="1270" anchor="ctr" anchorCtr="0">
              <a:noAutofit/>
            </a:bodyPr>
            <a:lstStyle/>
            <a:p>
              <a:pPr algn="ctr" defTabSz="711200">
                <a:lnSpc>
                  <a:spcPct val="90000"/>
                </a:lnSpc>
                <a:spcBef>
                  <a:spcPct val="0"/>
                </a:spcBef>
                <a:spcAft>
                  <a:spcPct val="35000"/>
                </a:spcAft>
                <a:defRPr/>
              </a:pPr>
              <a:r>
                <a:rPr lang="en-US" sz="1600" b="1"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orbel"/>
                </a:rPr>
                <a:t>Contains all executive instructions such as: Mathematical Instruction. Also you can call subroutines. </a:t>
              </a:r>
              <a:endParaRPr lang="en-US" sz="1600" b="1" dirty="0">
                <a:solidFill>
                  <a:sysClr val="windowText" lastClr="000000">
                    <a:hueOff val="0"/>
                    <a:satOff val="0"/>
                    <a:lumOff val="0"/>
                    <a:alphaOff val="0"/>
                  </a:sysClr>
                </a:solidFill>
                <a:effectLst>
                  <a:outerShdw blurRad="38100" dist="38100" dir="2700000" algn="tl">
                    <a:srgbClr val="000000">
                      <a:alpha val="43137"/>
                    </a:srgbClr>
                  </a:outerShdw>
                </a:effectLst>
                <a:latin typeface="Corbel"/>
              </a:endParaRPr>
            </a:p>
          </p:txBody>
        </p:sp>
      </p:grpSp>
      <p:graphicFrame>
        <p:nvGraphicFramePr>
          <p:cNvPr id="13" name="Table 12"/>
          <p:cNvGraphicFramePr>
            <a:graphicFrameLocks noGrp="1"/>
          </p:cNvGraphicFramePr>
          <p:nvPr>
            <p:extLst>
              <p:ext uri="{D42A27DB-BD31-4B8C-83A1-F6EECF244321}">
                <p14:modId xmlns:p14="http://schemas.microsoft.com/office/powerpoint/2010/main" val="629848581"/>
              </p:ext>
            </p:extLst>
          </p:nvPr>
        </p:nvGraphicFramePr>
        <p:xfrm>
          <a:off x="431540" y="2603341"/>
          <a:ext cx="8280920" cy="2738046"/>
        </p:xfrm>
        <a:graphic>
          <a:graphicData uri="http://schemas.openxmlformats.org/drawingml/2006/table">
            <a:tbl>
              <a:tblPr rtl="1" firstRow="1" firstCol="1" bandRow="1"/>
              <a:tblGrid>
                <a:gridCol w="5378903"/>
                <a:gridCol w="2902017"/>
              </a:tblGrid>
              <a:tr h="615291">
                <a:tc>
                  <a:txBody>
                    <a:bodyPr/>
                    <a:lstStyle/>
                    <a:p>
                      <a:pPr algn="ctr" rtl="1">
                        <a:lnSpc>
                          <a:spcPct val="115000"/>
                        </a:lnSpc>
                        <a:spcAft>
                          <a:spcPts val="0"/>
                        </a:spcAft>
                      </a:pPr>
                      <a:r>
                        <a:rPr lang="ar-SY" sz="2400" b="1" dirty="0">
                          <a:effectLst/>
                          <a:latin typeface="Times New Roman" pitchFamily="18" charset="0"/>
                          <a:ea typeface="Times New Roman"/>
                          <a:cs typeface="Times New Roman" pitchFamily="18" charset="0"/>
                        </a:rPr>
                        <a:t>وظيفة التعليمة</a:t>
                      </a:r>
                      <a:endParaRPr lang="en-US" sz="2000" b="1" dirty="0">
                        <a:effectLst/>
                        <a:latin typeface="Times New Roman" pitchFamily="18" charset="0"/>
                        <a:ea typeface="Times New Roman"/>
                        <a:cs typeface="Times New Roman" pitchFamily="18" charset="0"/>
                      </a:endParaRPr>
                    </a:p>
                  </a:txBody>
                  <a:tcPr marL="68580" marR="68580" marT="0"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28575" cap="flat" cmpd="sng" algn="ctr">
                      <a:solidFill>
                        <a:srgbClr val="4BACC6"/>
                      </a:solidFill>
                      <a:prstDash val="solid"/>
                      <a:round/>
                      <a:headEnd type="none" w="med" len="med"/>
                      <a:tailEnd type="none" w="med" len="med"/>
                    </a:lnB>
                  </a:tcPr>
                </a:tc>
                <a:tc>
                  <a:txBody>
                    <a:bodyPr/>
                    <a:lstStyle/>
                    <a:p>
                      <a:pPr algn="ctr" rtl="1">
                        <a:lnSpc>
                          <a:spcPct val="115000"/>
                        </a:lnSpc>
                        <a:spcAft>
                          <a:spcPts val="0"/>
                        </a:spcAft>
                      </a:pPr>
                      <a:r>
                        <a:rPr lang="ar-SY" sz="2400" b="1" kern="1200" dirty="0">
                          <a:solidFill>
                            <a:schemeClr val="tx1"/>
                          </a:solidFill>
                          <a:effectLst/>
                          <a:latin typeface="Times New Roman" pitchFamily="18" charset="0"/>
                          <a:ea typeface="Times New Roman"/>
                          <a:cs typeface="Times New Roman" pitchFamily="18" charset="0"/>
                        </a:rPr>
                        <a:t>شكل التعليمة</a:t>
                      </a:r>
                      <a:endParaRPr lang="en-US" sz="2400" b="1" kern="1200" dirty="0">
                        <a:solidFill>
                          <a:schemeClr val="tx1"/>
                        </a:solidFill>
                        <a:effectLst/>
                        <a:latin typeface="Times New Roman" pitchFamily="18" charset="0"/>
                        <a:ea typeface="Times New Roman"/>
                        <a:cs typeface="Times New Roman" pitchFamily="18" charset="0"/>
                      </a:endParaRPr>
                    </a:p>
                  </a:txBody>
                  <a:tcPr marL="68580" marR="68580" marT="0"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28575" cap="flat" cmpd="sng" algn="ctr">
                      <a:solidFill>
                        <a:srgbClr val="4BACC6"/>
                      </a:solidFill>
                      <a:prstDash val="solid"/>
                      <a:round/>
                      <a:headEnd type="none" w="med" len="med"/>
                      <a:tailEnd type="none" w="med" len="med"/>
                    </a:lnB>
                  </a:tcPr>
                </a:tc>
              </a:tr>
              <a:tr h="707585">
                <a:tc>
                  <a:txBody>
                    <a:bodyPr/>
                    <a:lstStyle/>
                    <a:p>
                      <a:pPr algn="just" rtl="1">
                        <a:lnSpc>
                          <a:spcPct val="115000"/>
                        </a:lnSpc>
                        <a:spcAft>
                          <a:spcPts val="0"/>
                        </a:spcAft>
                      </a:pPr>
                      <a:r>
                        <a:rPr lang="ar-SY" sz="2400" b="1" dirty="0">
                          <a:effectLst/>
                          <a:latin typeface="Times New Roman" pitchFamily="18" charset="0"/>
                          <a:ea typeface="Times New Roman"/>
                          <a:cs typeface="Times New Roman" pitchFamily="18" charset="0"/>
                        </a:rPr>
                        <a:t>تأخير زمني (قيمة التأخير </a:t>
                      </a:r>
                      <a:r>
                        <a:rPr lang="en-US" sz="2800" b="1" dirty="0">
                          <a:effectLst/>
                          <a:latin typeface="Times New Roman" pitchFamily="18" charset="0"/>
                          <a:ea typeface="Times New Roman"/>
                          <a:cs typeface="Times New Roman" pitchFamily="18" charset="0"/>
                        </a:rPr>
                        <a:t>Value</a:t>
                      </a:r>
                      <a:r>
                        <a:rPr lang="en-US" sz="1800" b="1" dirty="0">
                          <a:effectLst/>
                          <a:latin typeface="Times New Roman" pitchFamily="18" charset="0"/>
                          <a:ea typeface="Times New Roman"/>
                          <a:cs typeface="Times New Roman" pitchFamily="18" charset="0"/>
                        </a:rPr>
                        <a:t> </a:t>
                      </a:r>
                      <a:r>
                        <a:rPr lang="ar-SY" sz="2400" b="1" dirty="0">
                          <a:effectLst/>
                          <a:latin typeface="Times New Roman" pitchFamily="18" charset="0"/>
                          <a:ea typeface="Times New Roman"/>
                          <a:cs typeface="Times New Roman" pitchFamily="18" charset="0"/>
                        </a:rPr>
                        <a:t>تعطى بالثانية)</a:t>
                      </a:r>
                      <a:endParaRPr lang="en-US" sz="2000" b="1" dirty="0">
                        <a:effectLst/>
                        <a:latin typeface="Times New Roman" pitchFamily="18" charset="0"/>
                        <a:ea typeface="Times New Roman"/>
                        <a:cs typeface="Times New Roman" pitchFamily="18" charset="0"/>
                      </a:endParaRPr>
                    </a:p>
                  </a:txBody>
                  <a:tcPr marL="68580" marR="68580" marT="0"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28575"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D2EAF1"/>
                    </a:solidFill>
                  </a:tcPr>
                </a:tc>
                <a:tc>
                  <a:txBody>
                    <a:bodyPr/>
                    <a:lstStyle/>
                    <a:p>
                      <a:pPr algn="l" rtl="0">
                        <a:lnSpc>
                          <a:spcPct val="115000"/>
                        </a:lnSpc>
                        <a:spcAft>
                          <a:spcPts val="0"/>
                        </a:spcAft>
                      </a:pPr>
                      <a:r>
                        <a:rPr lang="en-US" sz="2800" b="1" dirty="0">
                          <a:solidFill>
                            <a:srgbClr val="000080"/>
                          </a:solidFill>
                          <a:effectLst/>
                          <a:latin typeface="Courier"/>
                          <a:ea typeface="Times New Roman"/>
                          <a:cs typeface="Courier"/>
                        </a:rPr>
                        <a:t>Wait</a:t>
                      </a:r>
                      <a:r>
                        <a:rPr lang="en-US" sz="2800" dirty="0">
                          <a:solidFill>
                            <a:srgbClr val="000000"/>
                          </a:solidFill>
                          <a:effectLst/>
                          <a:latin typeface="Courier"/>
                          <a:ea typeface="Times New Roman"/>
                          <a:cs typeface="Courier"/>
                        </a:rPr>
                        <a:t> value</a:t>
                      </a:r>
                      <a:endParaRPr lang="en-US" sz="2800" dirty="0">
                        <a:effectLst/>
                        <a:latin typeface="Calibri"/>
                        <a:ea typeface="Times New Roman"/>
                        <a:cs typeface="Arial"/>
                      </a:endParaRPr>
                    </a:p>
                  </a:txBody>
                  <a:tcPr marL="68580" marR="68580" marT="0"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28575"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D2EAF1"/>
                    </a:solidFill>
                  </a:tcPr>
                </a:tc>
              </a:tr>
              <a:tr h="707585">
                <a:tc>
                  <a:txBody>
                    <a:bodyPr/>
                    <a:lstStyle/>
                    <a:p>
                      <a:pPr algn="just" rtl="1">
                        <a:lnSpc>
                          <a:spcPct val="115000"/>
                        </a:lnSpc>
                        <a:spcAft>
                          <a:spcPts val="0"/>
                        </a:spcAft>
                      </a:pPr>
                      <a:r>
                        <a:rPr lang="ar-SY" sz="2400" b="1" dirty="0">
                          <a:effectLst/>
                          <a:latin typeface="Times New Roman" pitchFamily="18" charset="0"/>
                          <a:ea typeface="Times New Roman"/>
                          <a:cs typeface="Times New Roman" pitchFamily="18" charset="0"/>
                        </a:rPr>
                        <a:t>تأخير زمني (قيمة التأخير </a:t>
                      </a:r>
                      <a:r>
                        <a:rPr lang="en-US" sz="2800" b="1" dirty="0" smtClean="0">
                          <a:effectLst/>
                          <a:latin typeface="Times New Roman" pitchFamily="18" charset="0"/>
                          <a:ea typeface="Times New Roman"/>
                          <a:cs typeface="Times New Roman" pitchFamily="18" charset="0"/>
                        </a:rPr>
                        <a:t>Value</a:t>
                      </a:r>
                      <a:r>
                        <a:rPr lang="ar-SY" sz="2400" b="1" dirty="0" smtClean="0">
                          <a:effectLst/>
                          <a:latin typeface="Times New Roman" pitchFamily="18" charset="0"/>
                          <a:ea typeface="Times New Roman"/>
                          <a:cs typeface="Times New Roman" pitchFamily="18" charset="0"/>
                        </a:rPr>
                        <a:t>بالميلي </a:t>
                      </a:r>
                      <a:r>
                        <a:rPr lang="ar-SY" sz="2400" b="1" dirty="0">
                          <a:effectLst/>
                          <a:latin typeface="Times New Roman" pitchFamily="18" charset="0"/>
                          <a:ea typeface="Times New Roman"/>
                          <a:cs typeface="Times New Roman" pitchFamily="18" charset="0"/>
                        </a:rPr>
                        <a:t>ثانية)</a:t>
                      </a:r>
                      <a:endParaRPr lang="en-US" sz="2000" b="1" dirty="0">
                        <a:effectLst/>
                        <a:latin typeface="Times New Roman" pitchFamily="18" charset="0"/>
                        <a:ea typeface="Times New Roman"/>
                        <a:cs typeface="Times New Roman" pitchFamily="18" charset="0"/>
                      </a:endParaRPr>
                    </a:p>
                  </a:txBody>
                  <a:tcPr marL="68580" marR="68580" marT="0"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tcPr>
                </a:tc>
                <a:tc>
                  <a:txBody>
                    <a:bodyPr/>
                    <a:lstStyle/>
                    <a:p>
                      <a:pPr algn="l" rtl="0">
                        <a:lnSpc>
                          <a:spcPct val="115000"/>
                        </a:lnSpc>
                        <a:spcAft>
                          <a:spcPts val="0"/>
                        </a:spcAft>
                      </a:pPr>
                      <a:r>
                        <a:rPr lang="en-US" sz="2800" b="1" dirty="0" err="1">
                          <a:solidFill>
                            <a:srgbClr val="000080"/>
                          </a:solidFill>
                          <a:effectLst/>
                          <a:latin typeface="Courier"/>
                          <a:ea typeface="Times New Roman"/>
                          <a:cs typeface="Courier"/>
                        </a:rPr>
                        <a:t>Waitms</a:t>
                      </a:r>
                      <a:r>
                        <a:rPr lang="en-US" sz="2800" dirty="0">
                          <a:solidFill>
                            <a:srgbClr val="000000"/>
                          </a:solidFill>
                          <a:effectLst/>
                          <a:latin typeface="Courier"/>
                          <a:ea typeface="Times New Roman"/>
                          <a:cs typeface="Courier"/>
                        </a:rPr>
                        <a:t> value</a:t>
                      </a:r>
                      <a:endParaRPr lang="en-US" sz="2800" dirty="0">
                        <a:effectLst/>
                        <a:latin typeface="Calibri"/>
                        <a:ea typeface="Times New Roman"/>
                        <a:cs typeface="Arial"/>
                      </a:endParaRPr>
                    </a:p>
                  </a:txBody>
                  <a:tcPr marL="68580" marR="68580" marT="0"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tcPr>
                </a:tc>
              </a:tr>
              <a:tr h="707585">
                <a:tc>
                  <a:txBody>
                    <a:bodyPr/>
                    <a:lstStyle/>
                    <a:p>
                      <a:pPr algn="just" rtl="1">
                        <a:lnSpc>
                          <a:spcPct val="115000"/>
                        </a:lnSpc>
                        <a:spcAft>
                          <a:spcPts val="0"/>
                        </a:spcAft>
                      </a:pPr>
                      <a:r>
                        <a:rPr lang="ar-SY" sz="2400" b="1" dirty="0">
                          <a:effectLst/>
                          <a:latin typeface="Times New Roman" pitchFamily="18" charset="0"/>
                          <a:ea typeface="Times New Roman"/>
                          <a:cs typeface="Times New Roman" pitchFamily="18" charset="0"/>
                        </a:rPr>
                        <a:t>تأخير زمني (قيمة التأخير </a:t>
                      </a:r>
                      <a:r>
                        <a:rPr lang="en-US" sz="2800" b="1" dirty="0" smtClean="0">
                          <a:effectLst/>
                          <a:latin typeface="Times New Roman" pitchFamily="18" charset="0"/>
                          <a:ea typeface="Times New Roman"/>
                          <a:cs typeface="Times New Roman" pitchFamily="18" charset="0"/>
                        </a:rPr>
                        <a:t>Value</a:t>
                      </a:r>
                      <a:r>
                        <a:rPr lang="ar-SY" sz="2400" b="1" dirty="0" smtClean="0">
                          <a:effectLst/>
                          <a:latin typeface="Times New Roman" pitchFamily="18" charset="0"/>
                          <a:ea typeface="Times New Roman"/>
                          <a:cs typeface="Times New Roman" pitchFamily="18" charset="0"/>
                        </a:rPr>
                        <a:t>بالميكرو </a:t>
                      </a:r>
                      <a:r>
                        <a:rPr lang="ar-SY" sz="2400" b="1" dirty="0">
                          <a:effectLst/>
                          <a:latin typeface="Times New Roman" pitchFamily="18" charset="0"/>
                          <a:ea typeface="Times New Roman"/>
                          <a:cs typeface="Times New Roman" pitchFamily="18" charset="0"/>
                        </a:rPr>
                        <a:t>ثانية)</a:t>
                      </a:r>
                      <a:endParaRPr lang="en-US" sz="2000" b="1" dirty="0">
                        <a:effectLst/>
                        <a:latin typeface="Times New Roman" pitchFamily="18" charset="0"/>
                        <a:ea typeface="Times New Roman"/>
                        <a:cs typeface="Times New Roman" pitchFamily="18" charset="0"/>
                      </a:endParaRPr>
                    </a:p>
                  </a:txBody>
                  <a:tcPr marL="68580" marR="68580" marT="0"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D2EAF1"/>
                    </a:solidFill>
                  </a:tcPr>
                </a:tc>
                <a:tc>
                  <a:txBody>
                    <a:bodyPr/>
                    <a:lstStyle/>
                    <a:p>
                      <a:pPr algn="l" rtl="0">
                        <a:lnSpc>
                          <a:spcPct val="115000"/>
                        </a:lnSpc>
                        <a:spcAft>
                          <a:spcPts val="0"/>
                        </a:spcAft>
                      </a:pPr>
                      <a:r>
                        <a:rPr lang="en-US" sz="2800" b="1" dirty="0" err="1">
                          <a:solidFill>
                            <a:srgbClr val="000080"/>
                          </a:solidFill>
                          <a:effectLst/>
                          <a:latin typeface="Courier"/>
                          <a:ea typeface="Times New Roman"/>
                          <a:cs typeface="Courier"/>
                        </a:rPr>
                        <a:t>Waitus</a:t>
                      </a:r>
                      <a:r>
                        <a:rPr lang="en-US" sz="2800" dirty="0">
                          <a:solidFill>
                            <a:srgbClr val="000000"/>
                          </a:solidFill>
                          <a:effectLst/>
                          <a:latin typeface="Courier"/>
                          <a:ea typeface="Times New Roman"/>
                          <a:cs typeface="Courier"/>
                        </a:rPr>
                        <a:t> value</a:t>
                      </a:r>
                      <a:endParaRPr lang="en-US" sz="2800" dirty="0">
                        <a:effectLst/>
                        <a:latin typeface="Calibri"/>
                        <a:ea typeface="Times New Roman"/>
                        <a:cs typeface="Arial"/>
                      </a:endParaRPr>
                    </a:p>
                  </a:txBody>
                  <a:tcPr marL="68580" marR="68580" marT="0"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D2EAF1"/>
                    </a:solidFill>
                  </a:tcPr>
                </a:tc>
              </a:tr>
            </a:tbl>
          </a:graphicData>
        </a:graphic>
      </p:graphicFrame>
    </p:spTree>
    <p:extLst>
      <p:ext uri="{BB962C8B-B14F-4D97-AF65-F5344CB8AC3E}">
        <p14:creationId xmlns:p14="http://schemas.microsoft.com/office/powerpoint/2010/main" val="4264593078"/>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البرمجة في البيئة </a:t>
            </a:r>
            <a:r>
              <a:rPr lang="ar-SY" sz="40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باسكوم</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26</a:t>
            </a:fld>
            <a:endParaRPr lang="en-US" sz="1800" dirty="0">
              <a:solidFill>
                <a:srgbClr val="FF6600"/>
              </a:solidFill>
              <a:effectLst>
                <a:outerShdw blurRad="38100" dist="38100" dir="2700000" algn="tl">
                  <a:srgbClr val="000000">
                    <a:alpha val="43137"/>
                  </a:srgbClr>
                </a:outerShdw>
              </a:effectLst>
            </a:endParaRPr>
          </a:p>
        </p:txBody>
      </p:sp>
      <p:grpSp>
        <p:nvGrpSpPr>
          <p:cNvPr id="5" name="مجموعة 7"/>
          <p:cNvGrpSpPr/>
          <p:nvPr/>
        </p:nvGrpSpPr>
        <p:grpSpPr>
          <a:xfrm>
            <a:off x="-32" y="764704"/>
            <a:ext cx="9144032" cy="1207243"/>
            <a:chOff x="0" y="5213916"/>
            <a:chExt cx="9001156" cy="855386"/>
          </a:xfrm>
          <a:scene3d>
            <a:camera prst="orthographicFront">
              <a:rot lat="0" lon="0" rev="0"/>
            </a:camera>
            <a:lightRig rig="contrasting" dir="t">
              <a:rot lat="0" lon="0" rev="1200000"/>
            </a:lightRig>
          </a:scene3d>
        </p:grpSpPr>
        <p:sp>
          <p:nvSpPr>
            <p:cNvPr id="6" name="مستطيل 11"/>
            <p:cNvSpPr/>
            <p:nvPr/>
          </p:nvSpPr>
          <p:spPr>
            <a:xfrm>
              <a:off x="0" y="5213916"/>
              <a:ext cx="9001156" cy="855386"/>
            </a:xfrm>
            <a:prstGeom prst="rect">
              <a:avLst/>
            </a:prstGeom>
            <a:solidFill>
              <a:srgbClr val="EA157A">
                <a:hueOff val="0"/>
                <a:satOff val="0"/>
                <a:lumOff val="0"/>
                <a:alphaOff val="0"/>
              </a:srgbClr>
            </a:solidFill>
            <a:ln>
              <a:noFill/>
            </a:ln>
            <a:effectLst>
              <a:glow rad="63500">
                <a:srgbClr val="EA157A">
                  <a:hueOff val="0"/>
                  <a:satOff val="0"/>
                  <a:lumOff val="0"/>
                  <a:alphaOff val="0"/>
                  <a:alpha val="45000"/>
                  <a:satMod val="120000"/>
                </a:srgbClr>
              </a:glow>
            </a:effectLst>
            <a:scene3d>
              <a:camera prst="orthographicFront" fov="0">
                <a:rot lat="0" lon="0" rev="0"/>
              </a:camera>
              <a:lightRig rig="brightRoom" dir="tl">
                <a:rot lat="0" lon="0" rev="8700000"/>
              </a:lightRig>
            </a:scene3d>
            <a:sp3d contourW="19050" prstMaterial="metal">
              <a:bevelT w="88900" h="203200"/>
              <a:bevelB w="165100" h="254000"/>
            </a:sp3d>
          </p:spPr>
        </p:sp>
        <p:sp>
          <p:nvSpPr>
            <p:cNvPr id="7" name="مستطيل 12"/>
            <p:cNvSpPr/>
            <p:nvPr/>
          </p:nvSpPr>
          <p:spPr>
            <a:xfrm>
              <a:off x="0" y="5213916"/>
              <a:ext cx="9001156" cy="461908"/>
            </a:xfrm>
            <a:prstGeom prst="rect">
              <a:avLst/>
            </a:prstGeom>
            <a:noFill/>
            <a:ln>
              <a:noFill/>
            </a:ln>
            <a:effectLst/>
            <a:sp3d/>
          </p:spPr>
          <p:txBody>
            <a:bodyPr spcFirstLastPara="0" vert="horz" wrap="square" lIns="199136" tIns="199136" rIns="199136" bIns="199136" numCol="1" spcCol="1270" anchor="ctr" anchorCtr="0">
              <a:noAutofit/>
            </a:bodyPr>
            <a:lstStyle/>
            <a:p>
              <a:pPr algn="ctr" defTabSz="1244600">
                <a:lnSpc>
                  <a:spcPct val="90000"/>
                </a:lnSpc>
                <a:spcBef>
                  <a:spcPct val="0"/>
                </a:spcBef>
                <a:spcAft>
                  <a:spcPct val="35000"/>
                </a:spcAft>
                <a:defRPr/>
              </a:pPr>
              <a:r>
                <a:rPr lang="en-US" sz="3600" b="1" i="1" dirty="0" smtClean="0">
                  <a:solidFill>
                    <a:sysClr val="window" lastClr="FFFFFF"/>
                  </a:solidFill>
                  <a:effectLst>
                    <a:outerShdw blurRad="38100" dist="38100" dir="2700000" algn="tl">
                      <a:srgbClr val="000000">
                        <a:alpha val="43137"/>
                      </a:srgbClr>
                    </a:outerShdw>
                  </a:effectLst>
                  <a:latin typeface="Corbel"/>
                </a:rPr>
                <a:t>Sub Routines </a:t>
              </a:r>
              <a:endParaRPr lang="en-US" sz="3600" b="1" i="1" dirty="0">
                <a:solidFill>
                  <a:sysClr val="window" lastClr="FFFFFF"/>
                </a:solidFill>
                <a:effectLst>
                  <a:outerShdw blurRad="38100" dist="38100" dir="2700000" algn="tl">
                    <a:srgbClr val="000000">
                      <a:alpha val="43137"/>
                    </a:srgbClr>
                  </a:outerShdw>
                </a:effectLst>
                <a:latin typeface="Corbel"/>
              </a:endParaRPr>
            </a:p>
          </p:txBody>
        </p:sp>
      </p:grpSp>
      <p:grpSp>
        <p:nvGrpSpPr>
          <p:cNvPr id="8" name="مجموعة 8"/>
          <p:cNvGrpSpPr/>
          <p:nvPr/>
        </p:nvGrpSpPr>
        <p:grpSpPr>
          <a:xfrm>
            <a:off x="-32" y="1352381"/>
            <a:ext cx="9144032" cy="555331"/>
            <a:chOff x="0" y="5658717"/>
            <a:chExt cx="9001156" cy="393477"/>
          </a:xfrm>
          <a:scene3d>
            <a:camera prst="orthographicFront">
              <a:rot lat="0" lon="0" rev="0"/>
            </a:camera>
            <a:lightRig rig="contrasting" dir="t">
              <a:rot lat="0" lon="0" rev="1200000"/>
            </a:lightRig>
          </a:scene3d>
        </p:grpSpPr>
        <p:sp>
          <p:nvSpPr>
            <p:cNvPr id="9" name="مستطيل 9"/>
            <p:cNvSpPr/>
            <p:nvPr/>
          </p:nvSpPr>
          <p:spPr>
            <a:xfrm>
              <a:off x="0" y="5658717"/>
              <a:ext cx="9001156" cy="393477"/>
            </a:xfrm>
            <a:prstGeom prst="rect">
              <a:avLst/>
            </a:prstGeom>
            <a:solidFill>
              <a:srgbClr val="EA157A">
                <a:tint val="40000"/>
                <a:alpha val="90000"/>
                <a:hueOff val="0"/>
                <a:satOff val="0"/>
                <a:lumOff val="0"/>
                <a:alphaOff val="0"/>
              </a:srgbClr>
            </a:solidFill>
            <a:ln>
              <a:noFill/>
            </a:ln>
            <a:effectLst/>
            <a:sp3d z="300000" contourW="19050" prstMaterial="metal">
              <a:bevelT w="88900" h="203200"/>
              <a:bevelB w="165100" h="254000"/>
            </a:sp3d>
          </p:spPr>
        </p:sp>
        <p:sp>
          <p:nvSpPr>
            <p:cNvPr id="11" name="مستطيل 10"/>
            <p:cNvSpPr/>
            <p:nvPr/>
          </p:nvSpPr>
          <p:spPr>
            <a:xfrm>
              <a:off x="0" y="5658717"/>
              <a:ext cx="9001156" cy="393477"/>
            </a:xfrm>
            <a:prstGeom prst="rect">
              <a:avLst/>
            </a:prstGeom>
            <a:noFill/>
            <a:ln>
              <a:noFill/>
            </a:ln>
            <a:effectLst/>
            <a:sp3d z="300000"/>
          </p:spPr>
          <p:txBody>
            <a:bodyPr spcFirstLastPara="0" vert="horz" wrap="square" lIns="113792" tIns="20320" rIns="113792" bIns="20320" numCol="1" spcCol="1270" anchor="ctr" anchorCtr="0">
              <a:noAutofit/>
            </a:bodyPr>
            <a:lstStyle/>
            <a:p>
              <a:pPr algn="ctr" defTabSz="711200">
                <a:lnSpc>
                  <a:spcPct val="90000"/>
                </a:lnSpc>
                <a:spcBef>
                  <a:spcPct val="0"/>
                </a:spcBef>
                <a:spcAft>
                  <a:spcPct val="35000"/>
                </a:spcAft>
                <a:defRPr/>
              </a:pPr>
              <a:r>
                <a:rPr lang="en-US" sz="2000" b="1" dirty="0" smtClean="0">
                  <a:solidFill>
                    <a:sysClr val="windowText" lastClr="000000">
                      <a:hueOff val="0"/>
                      <a:satOff val="0"/>
                      <a:lumOff val="0"/>
                      <a:alphaOff val="0"/>
                    </a:sysClr>
                  </a:solidFill>
                  <a:effectLst>
                    <a:outerShdw blurRad="38100" dist="38100" dir="2700000" algn="tl">
                      <a:srgbClr val="000000">
                        <a:alpha val="43137"/>
                      </a:srgbClr>
                    </a:outerShdw>
                  </a:effectLst>
                  <a:latin typeface="Corbel"/>
                </a:rPr>
                <a:t>They are sub programs or sub procedures, call from the main program</a:t>
              </a:r>
              <a:endParaRPr lang="en-US" sz="2000" b="1" dirty="0">
                <a:solidFill>
                  <a:sysClr val="windowText" lastClr="000000">
                    <a:hueOff val="0"/>
                    <a:satOff val="0"/>
                    <a:lumOff val="0"/>
                    <a:alphaOff val="0"/>
                  </a:sysClr>
                </a:solidFill>
                <a:effectLst>
                  <a:outerShdw blurRad="38100" dist="38100" dir="2700000" algn="tl">
                    <a:srgbClr val="000000">
                      <a:alpha val="43137"/>
                    </a:srgbClr>
                  </a:outerShdw>
                </a:effectLst>
                <a:latin typeface="Corbel"/>
              </a:endParaRPr>
            </a:p>
          </p:txBody>
        </p:sp>
      </p:grpSp>
      <p:sp>
        <p:nvSpPr>
          <p:cNvPr id="13" name="مستطيل 13"/>
          <p:cNvSpPr/>
          <p:nvPr/>
        </p:nvSpPr>
        <p:spPr>
          <a:xfrm>
            <a:off x="285720" y="2571744"/>
            <a:ext cx="8174712" cy="3046988"/>
          </a:xfrm>
          <a:prstGeom prst="rect">
            <a:avLst/>
          </a:prstGeom>
        </p:spPr>
        <p:txBody>
          <a:bodyPr wrap="square">
            <a:spAutoFit/>
          </a:bodyPr>
          <a:lstStyle/>
          <a:p>
            <a:pPr algn="l" rtl="0"/>
            <a:r>
              <a:rPr lang="en-US" sz="4800" b="1" dirty="0" smtClean="0">
                <a:solidFill>
                  <a:srgbClr val="000000"/>
                </a:solidFill>
                <a:latin typeface="Courier"/>
                <a:ea typeface="Times New Roman"/>
                <a:cs typeface="Courier"/>
              </a:rPr>
              <a:t>Int1_isr</a:t>
            </a:r>
            <a:r>
              <a:rPr lang="en-US" sz="4800" dirty="0" smtClean="0">
                <a:solidFill>
                  <a:srgbClr val="FF0000"/>
                </a:solidFill>
                <a:latin typeface="Courier"/>
                <a:ea typeface="Times New Roman"/>
                <a:cs typeface="Courier"/>
              </a:rPr>
              <a:t>:</a:t>
            </a:r>
            <a:r>
              <a:rPr lang="en-US" sz="4800" dirty="0" smtClean="0">
                <a:solidFill>
                  <a:srgbClr val="000000"/>
                </a:solidFill>
                <a:latin typeface="Courier"/>
                <a:ea typeface="Times New Roman"/>
                <a:cs typeface="Courier"/>
              </a:rPr>
              <a:t/>
            </a:r>
            <a:br>
              <a:rPr lang="en-US" sz="4800" dirty="0" smtClean="0">
                <a:solidFill>
                  <a:srgbClr val="000000"/>
                </a:solidFill>
                <a:latin typeface="Courier"/>
                <a:ea typeface="Times New Roman"/>
                <a:cs typeface="Courier"/>
              </a:rPr>
            </a:br>
            <a:r>
              <a:rPr lang="en-US" sz="4800" dirty="0" smtClean="0">
                <a:solidFill>
                  <a:srgbClr val="000000"/>
                </a:solidFill>
                <a:latin typeface="Courier"/>
                <a:ea typeface="Times New Roman"/>
                <a:cs typeface="Courier"/>
              </a:rPr>
              <a:t>   </a:t>
            </a:r>
            <a:r>
              <a:rPr lang="en-US" sz="4800" b="1" dirty="0" smtClean="0">
                <a:solidFill>
                  <a:srgbClr val="000080"/>
                </a:solidFill>
                <a:latin typeface="Courier"/>
                <a:ea typeface="Times New Roman"/>
                <a:cs typeface="Courier"/>
              </a:rPr>
              <a:t>Set</a:t>
            </a:r>
            <a:r>
              <a:rPr lang="en-US" sz="4800" dirty="0" smtClean="0">
                <a:solidFill>
                  <a:srgbClr val="000000"/>
                </a:solidFill>
                <a:latin typeface="Courier"/>
                <a:ea typeface="Times New Roman"/>
                <a:cs typeface="Courier"/>
              </a:rPr>
              <a:t> </a:t>
            </a:r>
            <a:r>
              <a:rPr lang="en-US" sz="4800" dirty="0" smtClean="0">
                <a:solidFill>
                  <a:srgbClr val="000000"/>
                </a:solidFill>
                <a:latin typeface="Courier"/>
                <a:ea typeface="Times New Roman"/>
                <a:cs typeface="Courier"/>
              </a:rPr>
              <a:t>LED1</a:t>
            </a:r>
            <a:r>
              <a:rPr lang="en-US" sz="4800" dirty="0" smtClean="0">
                <a:solidFill>
                  <a:srgbClr val="000000"/>
                </a:solidFill>
                <a:latin typeface="Courier"/>
                <a:ea typeface="Times New Roman"/>
                <a:cs typeface="Courier"/>
              </a:rPr>
              <a:t/>
            </a:r>
            <a:br>
              <a:rPr lang="en-US" sz="4800" dirty="0" smtClean="0">
                <a:solidFill>
                  <a:srgbClr val="000000"/>
                </a:solidFill>
                <a:latin typeface="Courier"/>
                <a:ea typeface="Times New Roman"/>
                <a:cs typeface="Courier"/>
              </a:rPr>
            </a:br>
            <a:r>
              <a:rPr lang="en-US" sz="4800" dirty="0" smtClean="0">
                <a:solidFill>
                  <a:srgbClr val="000000"/>
                </a:solidFill>
                <a:latin typeface="Courier"/>
                <a:ea typeface="Times New Roman"/>
                <a:cs typeface="Courier"/>
              </a:rPr>
              <a:t>   </a:t>
            </a:r>
            <a:r>
              <a:rPr lang="en-US" sz="4800" b="1" dirty="0" smtClean="0">
                <a:solidFill>
                  <a:srgbClr val="000080"/>
                </a:solidFill>
                <a:latin typeface="Courier"/>
                <a:ea typeface="Times New Roman"/>
                <a:cs typeface="Courier"/>
              </a:rPr>
              <a:t>Reset</a:t>
            </a:r>
            <a:r>
              <a:rPr lang="en-US" sz="4800" dirty="0" smtClean="0">
                <a:solidFill>
                  <a:srgbClr val="000000"/>
                </a:solidFill>
                <a:latin typeface="Courier"/>
                <a:ea typeface="Times New Roman"/>
                <a:cs typeface="Courier"/>
              </a:rPr>
              <a:t> LED2</a:t>
            </a:r>
            <a:r>
              <a:rPr lang="en-US" sz="4800" dirty="0" smtClean="0">
                <a:solidFill>
                  <a:srgbClr val="000000"/>
                </a:solidFill>
                <a:latin typeface="Courier"/>
                <a:ea typeface="Times New Roman"/>
                <a:cs typeface="Courier"/>
              </a:rPr>
              <a:t/>
            </a:r>
            <a:br>
              <a:rPr lang="en-US" sz="4800" dirty="0" smtClean="0">
                <a:solidFill>
                  <a:srgbClr val="000000"/>
                </a:solidFill>
                <a:latin typeface="Courier"/>
                <a:ea typeface="Times New Roman"/>
                <a:cs typeface="Courier"/>
              </a:rPr>
            </a:br>
            <a:r>
              <a:rPr lang="en-US" sz="4800" b="1" dirty="0" smtClean="0">
                <a:solidFill>
                  <a:srgbClr val="000080"/>
                </a:solidFill>
                <a:latin typeface="Courier"/>
                <a:ea typeface="Times New Roman"/>
                <a:cs typeface="Courier"/>
              </a:rPr>
              <a:t>Return</a:t>
            </a:r>
            <a:endParaRPr lang="ar-SY" sz="4800" dirty="0">
              <a:solidFill>
                <a:srgbClr val="000000"/>
              </a:solidFill>
            </a:endParaRPr>
          </a:p>
        </p:txBody>
      </p:sp>
    </p:spTree>
    <p:extLst>
      <p:ext uri="{BB962C8B-B14F-4D97-AF65-F5344CB8AC3E}">
        <p14:creationId xmlns:p14="http://schemas.microsoft.com/office/powerpoint/2010/main" val="994122098"/>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التجربة الأولى - </a:t>
            </a:r>
            <a:r>
              <a:rPr lang="en-US"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LED Blinking</a:t>
            </a:r>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 :</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27</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357191" y="908720"/>
            <a:ext cx="8679305" cy="2123658"/>
          </a:xfrm>
          <a:prstGeom prst="rect">
            <a:avLst/>
          </a:prstGeom>
        </p:spPr>
        <p:txBody>
          <a:bodyPr wrap="square">
            <a:spAutoFit/>
          </a:bodyPr>
          <a:lstStyle/>
          <a:p>
            <a:pPr algn="justLow">
              <a:spcAft>
                <a:spcPts val="600"/>
              </a:spcAft>
            </a:pP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وصل </a:t>
            </a:r>
            <a:r>
              <a:rPr lang="ar-SY" sz="4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ثنائي ضوئي </a:t>
            </a:r>
            <a:r>
              <a:rPr lang="ar-SY" sz="40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r>
              <a:rPr lang="en-US" sz="4000" b="1" dirty="0" smtClean="0">
                <a:solidFill>
                  <a:srgbClr val="FFFFFF">
                    <a:lumMod val="65000"/>
                  </a:srgbClr>
                </a:solidFill>
                <a:latin typeface="Times New Roman" pitchFamily="18" charset="0"/>
                <a:cs typeface="Times New Roman" pitchFamily="18" charset="0"/>
              </a:rPr>
              <a:t>LED</a:t>
            </a:r>
            <a:r>
              <a:rPr lang="ar-SY" sz="40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إلى متحكم </a:t>
            </a:r>
            <a:r>
              <a:rPr lang="en-US"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AVR</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على القطب </a:t>
            </a:r>
            <a:r>
              <a:rPr lang="en-US" sz="4400" b="1" dirty="0" smtClean="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PINC.0</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وكتابة برنامج بحيث يومض الثنائي الضوئي كل </a:t>
            </a:r>
            <a:r>
              <a:rPr lang="en-US" sz="4400" b="1" dirty="0" smtClean="0">
                <a:solidFill>
                  <a:srgbClr val="CC00CC"/>
                </a:solidFill>
                <a:effectLst>
                  <a:outerShdw blurRad="38100" dist="38100" dir="2700000" algn="tl">
                    <a:srgbClr val="000000">
                      <a:alpha val="43137"/>
                    </a:srgbClr>
                  </a:outerShdw>
                </a:effectLst>
                <a:latin typeface="Times New Roman" pitchFamily="18" charset="0"/>
                <a:cs typeface="Times New Roman" pitchFamily="18" charset="0"/>
              </a:rPr>
              <a:t>500mSec</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endPar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 name="Rectangle 12"/>
          <p:cNvSpPr/>
          <p:nvPr/>
        </p:nvSpPr>
        <p:spPr>
          <a:xfrm>
            <a:off x="683568" y="3735665"/>
            <a:ext cx="8084264" cy="1446550"/>
          </a:xfrm>
          <a:prstGeom prst="rect">
            <a:avLst/>
          </a:prstGeom>
        </p:spPr>
        <p:style>
          <a:lnRef idx="1">
            <a:schemeClr val="accent3"/>
          </a:lnRef>
          <a:fillRef idx="2">
            <a:schemeClr val="accent3"/>
          </a:fillRef>
          <a:effectRef idx="1">
            <a:schemeClr val="accent3"/>
          </a:effectRef>
          <a:fontRef idx="minor">
            <a:schemeClr val="dk1"/>
          </a:fontRef>
        </p:style>
        <p:txBody>
          <a:bodyPr wrap="none" anchor="ctr">
            <a:spAutoFit/>
          </a:bodyPr>
          <a:lstStyle/>
          <a:p>
            <a:pPr algn="ctr" rtl="0"/>
            <a:r>
              <a:rPr lang="en-US" sz="4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LED</a:t>
            </a:r>
          </a:p>
          <a:p>
            <a:pPr algn="ctr" rtl="0"/>
            <a:r>
              <a:rPr lang="en-US" sz="4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Absolute Maximum Ratings????</a:t>
            </a:r>
          </a:p>
        </p:txBody>
      </p:sp>
    </p:spTree>
    <p:extLst>
      <p:ext uri="{BB962C8B-B14F-4D97-AF65-F5344CB8AC3E}">
        <p14:creationId xmlns:p14="http://schemas.microsoft.com/office/powerpoint/2010/main" val="237069920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الثنائيات الضوئية</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28</a:t>
            </a:fld>
            <a:endParaRPr lang="en-US" sz="1800" dirty="0">
              <a:solidFill>
                <a:srgbClr val="FF6600"/>
              </a:solidFill>
              <a:effectLst>
                <a:outerShdw blurRad="38100" dist="38100" dir="2700000" algn="tl">
                  <a:srgbClr val="000000">
                    <a:alpha val="43137"/>
                  </a:srgbClr>
                </a:outerShdw>
              </a:effectLst>
            </a:endParaRPr>
          </a:p>
        </p:txBody>
      </p:sp>
      <p:pic>
        <p:nvPicPr>
          <p:cNvPr id="7" name="Picture 6" descr="lampledxb.jpg"/>
          <p:cNvPicPr>
            <a:picLocks noChangeAspect="1"/>
          </p:cNvPicPr>
          <p:nvPr/>
        </p:nvPicPr>
        <p:blipFill>
          <a:blip r:embed="rId5"/>
          <a:srcRect l="8593" t="8285" r="7031" b="15494"/>
          <a:stretch>
            <a:fillRect/>
          </a:stretch>
        </p:blipFill>
        <p:spPr>
          <a:xfrm>
            <a:off x="571472" y="857232"/>
            <a:ext cx="8358214" cy="3559980"/>
          </a:xfrm>
          <a:prstGeom prst="rect">
            <a:avLst/>
          </a:prstGeom>
          <a:ln>
            <a:noFill/>
          </a:ln>
          <a:effectLst>
            <a:softEdge rad="112500"/>
          </a:effectLst>
        </p:spPr>
      </p:pic>
      <p:pic>
        <p:nvPicPr>
          <p:cNvPr id="8" name="Picture 7" descr="LiteOn_LTL2P3TBK5_Lb.jpg"/>
          <p:cNvPicPr>
            <a:picLocks noChangeAspect="1"/>
          </p:cNvPicPr>
          <p:nvPr/>
        </p:nvPicPr>
        <p:blipFill>
          <a:blip r:embed="rId6"/>
          <a:srcRect l="10350" t="32154" r="5944" b="29042"/>
          <a:stretch>
            <a:fillRect/>
          </a:stretch>
        </p:blipFill>
        <p:spPr>
          <a:xfrm>
            <a:off x="1550211" y="4572008"/>
            <a:ext cx="5879309" cy="1285884"/>
          </a:xfrm>
          <a:prstGeom prst="rect">
            <a:avLst/>
          </a:prstGeom>
          <a:ln>
            <a:noFill/>
          </a:ln>
          <a:effectLst>
            <a:softEdge rad="112500"/>
          </a:effectLst>
        </p:spPr>
      </p:pic>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11" name="Rectangle 10"/>
          <p:cNvSpPr/>
          <p:nvPr/>
        </p:nvSpPr>
        <p:spPr>
          <a:xfrm>
            <a:off x="683568" y="2944460"/>
            <a:ext cx="8084264" cy="1446550"/>
          </a:xfrm>
          <a:prstGeom prst="rect">
            <a:avLst/>
          </a:prstGeom>
        </p:spPr>
        <p:style>
          <a:lnRef idx="1">
            <a:schemeClr val="accent3"/>
          </a:lnRef>
          <a:fillRef idx="2">
            <a:schemeClr val="accent3"/>
          </a:fillRef>
          <a:effectRef idx="1">
            <a:schemeClr val="accent3"/>
          </a:effectRef>
          <a:fontRef idx="minor">
            <a:schemeClr val="dk1"/>
          </a:fontRef>
        </p:style>
        <p:txBody>
          <a:bodyPr wrap="none" anchor="ctr">
            <a:spAutoFit/>
          </a:bodyPr>
          <a:lstStyle/>
          <a:p>
            <a:pPr algn="ctr" rtl="0"/>
            <a:r>
              <a:rPr lang="en-US" sz="4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LED</a:t>
            </a:r>
          </a:p>
          <a:p>
            <a:pPr algn="ctr" rtl="0"/>
            <a:r>
              <a:rPr lang="en-US" sz="4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Absolute Maximum Ratings????</a:t>
            </a:r>
          </a:p>
        </p:txBody>
      </p:sp>
      <p:sp>
        <p:nvSpPr>
          <p:cNvPr id="13" name="Rectangle 12"/>
          <p:cNvSpPr/>
          <p:nvPr/>
        </p:nvSpPr>
        <p:spPr>
          <a:xfrm>
            <a:off x="683568" y="4790762"/>
            <a:ext cx="8084264" cy="1446550"/>
          </a:xfrm>
          <a:prstGeom prst="rect">
            <a:avLst/>
          </a:prstGeom>
        </p:spPr>
        <p:style>
          <a:lnRef idx="1">
            <a:schemeClr val="accent3"/>
          </a:lnRef>
          <a:fillRef idx="2">
            <a:schemeClr val="accent3"/>
          </a:fillRef>
          <a:effectRef idx="1">
            <a:schemeClr val="accent3"/>
          </a:effectRef>
          <a:fontRef idx="minor">
            <a:schemeClr val="dk1"/>
          </a:fontRef>
        </p:style>
        <p:txBody>
          <a:bodyPr wrap="none" anchor="ctr">
            <a:spAutoFit/>
          </a:bodyPr>
          <a:lstStyle/>
          <a:p>
            <a:pPr algn="ctr" rtl="0"/>
            <a:r>
              <a:rPr lang="en-US" sz="4400" b="1" dirty="0" smtClean="0">
                <a:solidFill>
                  <a:srgbClr val="006600"/>
                </a:solidFill>
                <a:effectLst>
                  <a:outerShdw blurRad="38100" dist="38100" dir="2700000" algn="tl">
                    <a:srgbClr val="000000">
                      <a:alpha val="43137"/>
                    </a:srgbClr>
                  </a:outerShdw>
                </a:effectLst>
                <a:latin typeface="Times New Roman" pitchFamily="18" charset="0"/>
                <a:cs typeface="Times New Roman" pitchFamily="18" charset="0"/>
              </a:rPr>
              <a:t>MCU</a:t>
            </a:r>
          </a:p>
          <a:p>
            <a:pPr algn="ctr" rtl="0"/>
            <a:r>
              <a:rPr lang="en-US" sz="4400" b="1" dirty="0" smtClean="0">
                <a:solidFill>
                  <a:srgbClr val="006600"/>
                </a:solidFill>
                <a:effectLst>
                  <a:outerShdw blurRad="38100" dist="38100" dir="2700000" algn="tl">
                    <a:srgbClr val="000000">
                      <a:alpha val="43137"/>
                    </a:srgbClr>
                  </a:outerShdw>
                </a:effectLst>
                <a:latin typeface="Times New Roman" pitchFamily="18" charset="0"/>
                <a:cs typeface="Times New Roman" pitchFamily="18" charset="0"/>
              </a:rPr>
              <a:t>Absolute Maximum Ratings????</a:t>
            </a:r>
          </a:p>
        </p:txBody>
      </p:sp>
    </p:spTree>
    <p:extLst>
      <p:ext uri="{BB962C8B-B14F-4D97-AF65-F5344CB8AC3E}">
        <p14:creationId xmlns:p14="http://schemas.microsoft.com/office/powerpoint/2010/main" val="370069235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الثنائيات الضوئية</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29</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20" name="Picture 19" descr="LED resistor circuit"/>
          <p:cNvPicPr/>
          <p:nvPr/>
        </p:nvPicPr>
        <p:blipFill>
          <a:blip r:embed="rId5">
            <a:extLst>
              <a:ext uri="{28A0092B-C50C-407E-A947-70E740481C1C}">
                <a14:useLocalDpi xmlns:a14="http://schemas.microsoft.com/office/drawing/2010/main" val="0"/>
              </a:ext>
            </a:extLst>
          </a:blip>
          <a:srcRect/>
          <a:stretch>
            <a:fillRect/>
          </a:stretch>
        </p:blipFill>
        <p:spPr bwMode="auto">
          <a:xfrm>
            <a:off x="4407028" y="1352789"/>
            <a:ext cx="4311458" cy="3395861"/>
          </a:xfrm>
          <a:prstGeom prst="rect">
            <a:avLst/>
          </a:prstGeom>
          <a:noFill/>
          <a:ln>
            <a:noFill/>
          </a:ln>
        </p:spPr>
      </p:pic>
      <mc:AlternateContent xmlns:mc="http://schemas.openxmlformats.org/markup-compatibility/2006">
        <mc:Choice xmlns:a14="http://schemas.microsoft.com/office/drawing/2010/main" Requires="a14">
          <p:sp>
            <p:nvSpPr>
              <p:cNvPr id="18" name="TextBox 17"/>
              <p:cNvSpPr txBox="1"/>
              <p:nvPr/>
            </p:nvSpPr>
            <p:spPr>
              <a:xfrm>
                <a:off x="755576" y="1188079"/>
                <a:ext cx="3403496" cy="1240789"/>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r>
                        <a:rPr lang="en-US" sz="4000" b="1" i="1" smtClean="0">
                          <a:solidFill>
                            <a:srgbClr val="0066FF"/>
                          </a:solidFill>
                          <a:effectLst>
                            <a:outerShdw blurRad="38100" dist="38100" dir="2700000" algn="tl">
                              <a:srgbClr val="000000">
                                <a:alpha val="43137"/>
                              </a:srgbClr>
                            </a:outerShdw>
                          </a:effectLst>
                          <a:latin typeface="Cambria Math"/>
                        </a:rPr>
                        <m:t>𝑹</m:t>
                      </m:r>
                      <m:r>
                        <a:rPr lang="en-US" sz="4000" b="1" i="1" smtClean="0">
                          <a:solidFill>
                            <a:srgbClr val="0066FF"/>
                          </a:solidFill>
                          <a:effectLst>
                            <a:outerShdw blurRad="38100" dist="38100" dir="2700000" algn="tl">
                              <a:srgbClr val="000000">
                                <a:alpha val="43137"/>
                              </a:srgbClr>
                            </a:outerShdw>
                          </a:effectLst>
                          <a:latin typeface="Cambria Math"/>
                        </a:rPr>
                        <m:t>= </m:t>
                      </m:r>
                      <m:f>
                        <m:fPr>
                          <m:ctrlPr>
                            <a:rPr lang="en-US" sz="4000" b="1" i="1" smtClean="0">
                              <a:solidFill>
                                <a:srgbClr val="0066FF"/>
                              </a:solidFill>
                              <a:effectLst>
                                <a:outerShdw blurRad="38100" dist="38100" dir="2700000" algn="tl">
                                  <a:srgbClr val="000000">
                                    <a:alpha val="43137"/>
                                  </a:srgbClr>
                                </a:outerShdw>
                              </a:effectLst>
                              <a:latin typeface="Cambria Math"/>
                            </a:rPr>
                          </m:ctrlPr>
                        </m:fPr>
                        <m:num>
                          <m:r>
                            <a:rPr lang="en-US" sz="4000" b="1" i="1" smtClean="0">
                              <a:solidFill>
                                <a:srgbClr val="0066FF"/>
                              </a:solidFill>
                              <a:effectLst>
                                <a:outerShdw blurRad="38100" dist="38100" dir="2700000" algn="tl">
                                  <a:srgbClr val="000000">
                                    <a:alpha val="43137"/>
                                  </a:srgbClr>
                                </a:outerShdw>
                              </a:effectLst>
                              <a:latin typeface="Cambria Math"/>
                            </a:rPr>
                            <m:t>𝑽𝒔</m:t>
                          </m:r>
                          <m:r>
                            <a:rPr lang="en-US" sz="4000" b="1" i="1" smtClean="0">
                              <a:solidFill>
                                <a:srgbClr val="0066FF"/>
                              </a:solidFill>
                              <a:effectLst>
                                <a:outerShdw blurRad="38100" dist="38100" dir="2700000" algn="tl">
                                  <a:srgbClr val="000000">
                                    <a:alpha val="43137"/>
                                  </a:srgbClr>
                                </a:outerShdw>
                              </a:effectLst>
                              <a:latin typeface="Cambria Math"/>
                            </a:rPr>
                            <m:t> −</m:t>
                          </m:r>
                          <m:r>
                            <a:rPr lang="en-US" sz="4000" b="1" i="1" smtClean="0">
                              <a:solidFill>
                                <a:srgbClr val="0066FF"/>
                              </a:solidFill>
                              <a:effectLst>
                                <a:outerShdw blurRad="38100" dist="38100" dir="2700000" algn="tl">
                                  <a:srgbClr val="000000">
                                    <a:alpha val="43137"/>
                                  </a:srgbClr>
                                </a:outerShdw>
                              </a:effectLst>
                              <a:latin typeface="Cambria Math"/>
                            </a:rPr>
                            <m:t>𝑽𝑳</m:t>
                          </m:r>
                        </m:num>
                        <m:den>
                          <m:r>
                            <a:rPr lang="en-US" sz="4000" b="1" i="1" smtClean="0">
                              <a:solidFill>
                                <a:srgbClr val="0066FF"/>
                              </a:solidFill>
                              <a:effectLst>
                                <a:outerShdw blurRad="38100" dist="38100" dir="2700000" algn="tl">
                                  <a:srgbClr val="000000">
                                    <a:alpha val="43137"/>
                                  </a:srgbClr>
                                </a:outerShdw>
                              </a:effectLst>
                              <a:latin typeface="Cambria Math"/>
                            </a:rPr>
                            <m:t>𝑰</m:t>
                          </m:r>
                        </m:den>
                      </m:f>
                    </m:oMath>
                  </m:oMathPara>
                </a14:m>
                <a:endParaRPr lang="en-US" sz="4000" b="1" dirty="0">
                  <a:solidFill>
                    <a:srgbClr val="0066FF"/>
                  </a:solidFill>
                  <a:effectLst>
                    <a:outerShdw blurRad="38100" dist="38100" dir="2700000" algn="tl">
                      <a:srgbClr val="000000">
                        <a:alpha val="43137"/>
                      </a:srgbClr>
                    </a:outerShdw>
                  </a:effectLst>
                </a:endParaRPr>
              </a:p>
            </p:txBody>
          </p:sp>
        </mc:Choice>
        <mc:Fallback>
          <p:sp>
            <p:nvSpPr>
              <p:cNvPr id="18" name="TextBox 17"/>
              <p:cNvSpPr txBox="1">
                <a:spLocks noRot="1" noChangeAspect="1" noMove="1" noResize="1" noEditPoints="1" noAdjustHandles="1" noChangeArrowheads="1" noChangeShapeType="1" noTextEdit="1"/>
              </p:cNvSpPr>
              <p:nvPr/>
            </p:nvSpPr>
            <p:spPr>
              <a:xfrm>
                <a:off x="755576" y="1188079"/>
                <a:ext cx="3403496" cy="1240789"/>
              </a:xfrm>
              <a:prstGeom prst="rect">
                <a:avLst/>
              </a:prstGeom>
              <a:blipFill rotWithShape="1">
                <a:blip r:embed="rId6"/>
                <a:stretch>
                  <a:fillRect r="-10215" b="-886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2" name="TextBox 21"/>
              <p:cNvSpPr txBox="1"/>
              <p:nvPr/>
            </p:nvSpPr>
            <p:spPr>
              <a:xfrm>
                <a:off x="1161905" y="3212976"/>
                <a:ext cx="2590837" cy="1339277"/>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r>
                        <a:rPr lang="en-US" sz="4000" b="1" i="1" smtClean="0">
                          <a:solidFill>
                            <a:srgbClr val="FF0000"/>
                          </a:solidFill>
                          <a:effectLst>
                            <a:outerShdw blurRad="38100" dist="38100" dir="2700000" algn="tl">
                              <a:srgbClr val="000000">
                                <a:alpha val="43137"/>
                              </a:srgbClr>
                            </a:outerShdw>
                          </a:effectLst>
                          <a:latin typeface="Cambria Math"/>
                        </a:rPr>
                        <m:t>𝑷𝒓</m:t>
                      </m:r>
                      <m:r>
                        <a:rPr lang="en-US" sz="4000" b="1" i="1" smtClean="0">
                          <a:solidFill>
                            <a:srgbClr val="FF0000"/>
                          </a:solidFill>
                          <a:effectLst>
                            <a:outerShdw blurRad="38100" dist="38100" dir="2700000" algn="tl">
                              <a:srgbClr val="000000">
                                <a:alpha val="43137"/>
                              </a:srgbClr>
                            </a:outerShdw>
                          </a:effectLst>
                          <a:latin typeface="Cambria Math"/>
                        </a:rPr>
                        <m:t>= </m:t>
                      </m:r>
                      <m:f>
                        <m:fPr>
                          <m:ctrlPr>
                            <a:rPr lang="en-US" sz="4000" b="1" i="1" smtClean="0">
                              <a:solidFill>
                                <a:srgbClr val="FF0000"/>
                              </a:solidFill>
                              <a:effectLst>
                                <a:outerShdw blurRad="38100" dist="38100" dir="2700000" algn="tl">
                                  <a:srgbClr val="000000">
                                    <a:alpha val="43137"/>
                                  </a:srgbClr>
                                </a:outerShdw>
                              </a:effectLst>
                              <a:latin typeface="Cambria Math"/>
                            </a:rPr>
                          </m:ctrlPr>
                        </m:fPr>
                        <m:num>
                          <m:sSup>
                            <m:sSupPr>
                              <m:ctrlPr>
                                <a:rPr lang="en-US" sz="4000" b="1" i="1" smtClean="0">
                                  <a:solidFill>
                                    <a:srgbClr val="FF0000"/>
                                  </a:solidFill>
                                  <a:effectLst>
                                    <a:outerShdw blurRad="38100" dist="38100" dir="2700000" algn="tl">
                                      <a:srgbClr val="000000">
                                        <a:alpha val="43137"/>
                                      </a:srgbClr>
                                    </a:outerShdw>
                                  </a:effectLst>
                                  <a:latin typeface="Cambria Math"/>
                                </a:rPr>
                              </m:ctrlPr>
                            </m:sSupPr>
                            <m:e>
                              <m:r>
                                <a:rPr lang="en-US" sz="4000" b="1" i="1" smtClean="0">
                                  <a:solidFill>
                                    <a:srgbClr val="FF0000"/>
                                  </a:solidFill>
                                  <a:effectLst>
                                    <a:outerShdw blurRad="38100" dist="38100" dir="2700000" algn="tl">
                                      <a:srgbClr val="000000">
                                        <a:alpha val="43137"/>
                                      </a:srgbClr>
                                    </a:outerShdw>
                                  </a:effectLst>
                                  <a:latin typeface="Cambria Math"/>
                                </a:rPr>
                                <m:t>𝑽𝒓</m:t>
                              </m:r>
                            </m:e>
                            <m:sup>
                              <m:r>
                                <a:rPr lang="en-US" sz="4000" b="1" i="1" smtClean="0">
                                  <a:solidFill>
                                    <a:srgbClr val="FF0000"/>
                                  </a:solidFill>
                                  <a:effectLst>
                                    <a:outerShdw blurRad="38100" dist="38100" dir="2700000" algn="tl">
                                      <a:srgbClr val="000000">
                                        <a:alpha val="43137"/>
                                      </a:srgbClr>
                                    </a:outerShdw>
                                  </a:effectLst>
                                  <a:latin typeface="Cambria Math"/>
                                </a:rPr>
                                <m:t>𝟐</m:t>
                              </m:r>
                            </m:sup>
                          </m:sSup>
                        </m:num>
                        <m:den>
                          <m:r>
                            <a:rPr lang="en-US" sz="4000" b="1" i="1" smtClean="0">
                              <a:solidFill>
                                <a:srgbClr val="FF0000"/>
                              </a:solidFill>
                              <a:effectLst>
                                <a:outerShdw blurRad="38100" dist="38100" dir="2700000" algn="tl">
                                  <a:srgbClr val="000000">
                                    <a:alpha val="43137"/>
                                  </a:srgbClr>
                                </a:outerShdw>
                              </a:effectLst>
                              <a:latin typeface="Cambria Math"/>
                            </a:rPr>
                            <m:t>𝑹</m:t>
                          </m:r>
                        </m:den>
                      </m:f>
                    </m:oMath>
                  </m:oMathPara>
                </a14:m>
                <a:endParaRPr lang="en-US" sz="4000" b="1" dirty="0">
                  <a:solidFill>
                    <a:srgbClr val="FF0000"/>
                  </a:solidFill>
                  <a:effectLst>
                    <a:outerShdw blurRad="38100" dist="38100" dir="2700000" algn="tl">
                      <a:srgbClr val="000000">
                        <a:alpha val="43137"/>
                      </a:srgbClr>
                    </a:outerShdw>
                  </a:effectLst>
                </a:endParaRPr>
              </a:p>
            </p:txBody>
          </p:sp>
        </mc:Choice>
        <mc:Fallback>
          <p:sp>
            <p:nvSpPr>
              <p:cNvPr id="22" name="TextBox 21"/>
              <p:cNvSpPr txBox="1">
                <a:spLocks noRot="1" noChangeAspect="1" noMove="1" noResize="1" noEditPoints="1" noAdjustHandles="1" noChangeArrowheads="1" noChangeShapeType="1" noTextEdit="1"/>
              </p:cNvSpPr>
              <p:nvPr/>
            </p:nvSpPr>
            <p:spPr>
              <a:xfrm>
                <a:off x="1161905" y="3212976"/>
                <a:ext cx="2590837" cy="1339277"/>
              </a:xfrm>
              <a:prstGeom prst="rect">
                <a:avLst/>
              </a:prstGeom>
              <a:blipFill rotWithShape="1">
                <a:blip r:embed="rId7"/>
                <a:stretch>
                  <a:fillRect r="-13647" b="-8182"/>
                </a:stretch>
              </a:blipFill>
            </p:spPr>
            <p:txBody>
              <a:bodyPr/>
              <a:lstStyle/>
              <a:p>
                <a:r>
                  <a:rPr lang="en-US">
                    <a:noFill/>
                  </a:rPr>
                  <a:t> </a:t>
                </a:r>
              </a:p>
            </p:txBody>
          </p:sp>
        </mc:Fallback>
      </mc:AlternateContent>
    </p:spTree>
    <p:extLst>
      <p:ext uri="{BB962C8B-B14F-4D97-AF65-F5344CB8AC3E}">
        <p14:creationId xmlns:p14="http://schemas.microsoft.com/office/powerpoint/2010/main" val="421379350"/>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نظرة </a:t>
            </a:r>
            <a:r>
              <a:rPr lang="ar-SY" sz="3200" b="1" dirty="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عامة على البنية الداخلية </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lgn="ct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lgn="ctr">
                <a:defRPr/>
              </a:pPr>
              <a:t>3</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6" name="Picture 2" descr="C:\Users\wedo\Desktop\AVR\Picture11.jpg"/>
          <p:cNvPicPr>
            <a:picLocks noChangeAspect="1" noChangeArrowheads="1"/>
          </p:cNvPicPr>
          <p:nvPr/>
        </p:nvPicPr>
        <p:blipFill>
          <a:blip r:embed="rId5"/>
          <a:srcRect/>
          <a:stretch>
            <a:fillRect/>
          </a:stretch>
        </p:blipFill>
        <p:spPr bwMode="auto">
          <a:xfrm>
            <a:off x="611560" y="648072"/>
            <a:ext cx="7350406" cy="6170628"/>
          </a:xfrm>
          <a:prstGeom prst="rect">
            <a:avLst/>
          </a:prstGeom>
          <a:noFill/>
        </p:spPr>
      </p:pic>
    </p:spTree>
    <p:extLst>
      <p:ext uri="{BB962C8B-B14F-4D97-AF65-F5344CB8AC3E}">
        <p14:creationId xmlns:p14="http://schemas.microsoft.com/office/powerpoint/2010/main" val="1500996857"/>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قطب المتحكم كخرج - منبع أو مصرف للتيار</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30</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6" name="Picture 5" descr="pwr_01_01.jpg"/>
          <p:cNvPicPr/>
          <p:nvPr/>
        </p:nvPicPr>
        <p:blipFill>
          <a:blip r:embed="rId5"/>
          <a:srcRect l="1221" t="2375" r="2591" b="2111"/>
          <a:stretch>
            <a:fillRect/>
          </a:stretch>
        </p:blipFill>
        <p:spPr>
          <a:xfrm>
            <a:off x="389681" y="764704"/>
            <a:ext cx="8676313" cy="4449106"/>
          </a:xfrm>
          <a:prstGeom prst="rect">
            <a:avLst/>
          </a:prstGeom>
        </p:spPr>
      </p:pic>
    </p:spTree>
    <p:extLst>
      <p:ext uri="{BB962C8B-B14F-4D97-AF65-F5344CB8AC3E}">
        <p14:creationId xmlns:p14="http://schemas.microsoft.com/office/powerpoint/2010/main" val="1902016208"/>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31</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6" name="Picture 5" descr="Led.png"/>
          <p:cNvPicPr/>
          <p:nvPr/>
        </p:nvPicPr>
        <p:blipFill>
          <a:blip r:embed="rId5"/>
          <a:stretch>
            <a:fillRect/>
          </a:stretch>
        </p:blipFill>
        <p:spPr>
          <a:xfrm>
            <a:off x="0" y="476672"/>
            <a:ext cx="2971378" cy="6381328"/>
          </a:xfrm>
          <a:prstGeom prst="rect">
            <a:avLst/>
          </a:prstGeom>
        </p:spPr>
      </p:pic>
      <p:sp>
        <p:nvSpPr>
          <p:cNvPr id="7" name="Text Box 2"/>
          <p:cNvSpPr txBox="1">
            <a:spLocks noChangeArrowheads="1"/>
          </p:cNvSpPr>
          <p:nvPr/>
        </p:nvSpPr>
        <p:spPr bwMode="auto">
          <a:xfrm>
            <a:off x="1722288" y="803469"/>
            <a:ext cx="2714644" cy="571504"/>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r>
              <a:rPr lang="ar-SY" sz="2800" dirty="0" smtClean="0">
                <a:solidFill>
                  <a:srgbClr val="000000"/>
                </a:solidFill>
                <a:latin typeface="Calibri" pitchFamily="34" charset="0"/>
                <a:ea typeface="Arial" pitchFamily="34" charset="0"/>
                <a:cs typeface="AL-Mohanad Bold" pitchFamily="2" charset="-78"/>
              </a:rPr>
              <a:t>المتحكم هو منبع للتيار</a:t>
            </a:r>
            <a:endParaRPr lang="en-US" sz="4400" dirty="0" smtClean="0">
              <a:solidFill>
                <a:srgbClr val="000000"/>
              </a:solidFill>
              <a:latin typeface="Arial" pitchFamily="34" charset="0"/>
              <a:cs typeface="Arial" pitchFamily="34" charset="0"/>
            </a:endParaRPr>
          </a:p>
        </p:txBody>
      </p:sp>
      <p:sp>
        <p:nvSpPr>
          <p:cNvPr id="8" name="Text Box 3"/>
          <p:cNvSpPr txBox="1">
            <a:spLocks noChangeArrowheads="1"/>
          </p:cNvSpPr>
          <p:nvPr/>
        </p:nvSpPr>
        <p:spPr bwMode="auto">
          <a:xfrm>
            <a:off x="1739990" y="6020474"/>
            <a:ext cx="3000396" cy="546100"/>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r>
              <a:rPr lang="ar-SY" sz="2800" dirty="0" smtClean="0">
                <a:solidFill>
                  <a:srgbClr val="000000"/>
                </a:solidFill>
                <a:latin typeface="Calibri" pitchFamily="34" charset="0"/>
                <a:ea typeface="Arial" pitchFamily="34" charset="0"/>
                <a:cs typeface="AL-Mohanad Bold" pitchFamily="2" charset="-78"/>
              </a:rPr>
              <a:t>المتحكم هو مصرف للتيار</a:t>
            </a:r>
            <a:endParaRPr lang="en-US" sz="4400" dirty="0" smtClean="0">
              <a:solidFill>
                <a:srgbClr val="000000"/>
              </a:solidFill>
              <a:latin typeface="Arial" pitchFamily="34" charset="0"/>
              <a:cs typeface="Arial" pitchFamily="34" charset="0"/>
            </a:endParaRPr>
          </a:p>
        </p:txBody>
      </p:sp>
      <p:pic>
        <p:nvPicPr>
          <p:cNvPr id="11" name="Picture 4"/>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5214941" y="1643050"/>
            <a:ext cx="2799203" cy="857256"/>
          </a:xfrm>
          <a:prstGeom prst="rect">
            <a:avLst/>
          </a:prstGeom>
          <a:noFill/>
        </p:spPr>
      </p:pic>
      <p:pic>
        <p:nvPicPr>
          <p:cNvPr id="13" name="Picture 6"/>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5143504" y="2714620"/>
            <a:ext cx="3228687" cy="642942"/>
          </a:xfrm>
          <a:prstGeom prst="rect">
            <a:avLst/>
          </a:prstGeom>
          <a:noFill/>
        </p:spPr>
      </p:pic>
      <p:pic>
        <p:nvPicPr>
          <p:cNvPr id="14" name="Picture 8"/>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4071934" y="3714752"/>
            <a:ext cx="5029235" cy="357190"/>
          </a:xfrm>
          <a:prstGeom prst="rect">
            <a:avLst/>
          </a:prstGeom>
          <a:noFill/>
        </p:spPr>
      </p:pic>
      <p:pic>
        <p:nvPicPr>
          <p:cNvPr id="15" name="Picture 12"/>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4714876" y="4286256"/>
            <a:ext cx="3743351" cy="357190"/>
          </a:xfrm>
          <a:prstGeom prst="rect">
            <a:avLst/>
          </a:prstGeom>
          <a:noFill/>
        </p:spPr>
      </p:pic>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A" sz="3200" b="1" dirty="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قطب المتحكم </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كخرج</a:t>
            </a:r>
            <a:endParaRPr lang="ar-JO" sz="3200" b="1" dirty="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sp>
        <p:nvSpPr>
          <p:cNvPr id="16" name="Rectangle 15"/>
          <p:cNvSpPr/>
          <p:nvPr/>
        </p:nvSpPr>
        <p:spPr>
          <a:xfrm>
            <a:off x="6135022" y="0"/>
            <a:ext cx="3000396" cy="68580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rgbClr val="000000"/>
              </a:solidFill>
            </a:endParaRPr>
          </a:p>
        </p:txBody>
      </p:sp>
      <p:pic>
        <p:nvPicPr>
          <p:cNvPr id="17" name="Picture 16" descr="Untitled-2.gif"/>
          <p:cNvPicPr>
            <a:picLocks noChangeAspect="1"/>
          </p:cNvPicPr>
          <p:nvPr/>
        </p:nvPicPr>
        <p:blipFill>
          <a:blip r:embed="rId10"/>
          <a:stretch>
            <a:fillRect/>
          </a:stretch>
        </p:blipFill>
        <p:spPr>
          <a:xfrm>
            <a:off x="5292080" y="100012"/>
            <a:ext cx="3771900" cy="6657975"/>
          </a:xfrm>
          <a:prstGeom prst="rect">
            <a:avLst/>
          </a:prstGeom>
        </p:spPr>
      </p:pic>
      <p:cxnSp>
        <p:nvCxnSpPr>
          <p:cNvPr id="18" name="Elbow Connector 17"/>
          <p:cNvCxnSpPr/>
          <p:nvPr/>
        </p:nvCxnSpPr>
        <p:spPr>
          <a:xfrm rot="5400000">
            <a:off x="4241915" y="1535893"/>
            <a:ext cx="3357586" cy="857256"/>
          </a:xfrm>
          <a:prstGeom prst="bentConnector3">
            <a:avLst>
              <a:gd name="adj1" fmla="val 84138"/>
            </a:avLst>
          </a:prstGeom>
          <a:ln>
            <a:solidFill>
              <a:srgbClr val="FF0000"/>
            </a:solidFill>
            <a:tailEnd type="arrow"/>
          </a:ln>
        </p:spPr>
        <p:style>
          <a:lnRef idx="3">
            <a:schemeClr val="accent3"/>
          </a:lnRef>
          <a:fillRef idx="0">
            <a:schemeClr val="accent3"/>
          </a:fillRef>
          <a:effectRef idx="2">
            <a:schemeClr val="accent3"/>
          </a:effectRef>
          <a:fontRef idx="minor">
            <a:schemeClr val="tx1"/>
          </a:fontRef>
        </p:style>
      </p:cxnSp>
      <p:cxnSp>
        <p:nvCxnSpPr>
          <p:cNvPr id="19" name="Elbow Connector 18"/>
          <p:cNvCxnSpPr/>
          <p:nvPr/>
        </p:nvCxnSpPr>
        <p:spPr>
          <a:xfrm>
            <a:off x="5706394" y="3643314"/>
            <a:ext cx="3143272" cy="2000264"/>
          </a:xfrm>
          <a:prstGeom prst="bentConnector3">
            <a:avLst>
              <a:gd name="adj1" fmla="val 50000"/>
            </a:avLst>
          </a:prstGeom>
          <a:ln>
            <a:solidFill>
              <a:srgbClr val="0000CC"/>
            </a:solidFill>
            <a:tailEnd type="arrow"/>
          </a:ln>
        </p:spPr>
        <p:style>
          <a:lnRef idx="3">
            <a:schemeClr val="accent2"/>
          </a:lnRef>
          <a:fillRef idx="0">
            <a:schemeClr val="accent2"/>
          </a:fillRef>
          <a:effectRef idx="2">
            <a:schemeClr val="accent2"/>
          </a:effectRef>
          <a:fontRef idx="minor">
            <a:schemeClr val="tx1"/>
          </a:fontRef>
        </p:style>
      </p:cxnSp>
      <p:cxnSp>
        <p:nvCxnSpPr>
          <p:cNvPr id="20" name="Straight Arrow Connector 19"/>
          <p:cNvCxnSpPr/>
          <p:nvPr/>
        </p:nvCxnSpPr>
        <p:spPr>
          <a:xfrm rot="5400000">
            <a:off x="8455963" y="6036487"/>
            <a:ext cx="786612" cy="794"/>
          </a:xfrm>
          <a:prstGeom prst="straightConnector1">
            <a:avLst/>
          </a:prstGeom>
          <a:ln>
            <a:solidFill>
              <a:srgbClr val="0000CC"/>
            </a:solidFill>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76798771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vertic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diamond(in)">
                                      <p:cBhvr>
                                        <p:cTn id="29" dur="20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xit" presetSubtype="16" fill="hold" nodeType="clickEffect">
                                  <p:stCondLst>
                                    <p:cond delay="0"/>
                                  </p:stCondLst>
                                  <p:childTnLst>
                                    <p:animEffect transition="out" filter="diamond(in)">
                                      <p:cBhvr>
                                        <p:cTn id="33" dur="2000"/>
                                        <p:tgtEl>
                                          <p:spTgt spid="18"/>
                                        </p:tgtEl>
                                      </p:cBhvr>
                                    </p:animEffect>
                                    <p:set>
                                      <p:cBhvr>
                                        <p:cTn id="34" dur="1" fill="hold">
                                          <p:stCondLst>
                                            <p:cond delay="1999"/>
                                          </p:stCondLst>
                                        </p:cTn>
                                        <p:tgtEl>
                                          <p:spTgt spid="1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linds(horizontal)">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diamond(in)">
                                      <p:cBhvr>
                                        <p:cTn id="44" dur="20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diamond(in)">
                                      <p:cBhvr>
                                        <p:cTn id="49" dur="2000"/>
                                        <p:tgtEl>
                                          <p:spTgt spid="20"/>
                                        </p:tgtEl>
                                      </p:cBhvr>
                                    </p:animEffect>
                                  </p:childTnLst>
                                </p:cTn>
                              </p:par>
                              <p:par>
                                <p:cTn id="50" presetID="2" presetClass="exit" presetSubtype="4" fill="hold" nodeType="withEffect">
                                  <p:stCondLst>
                                    <p:cond delay="0"/>
                                  </p:stCondLst>
                                  <p:childTnLst>
                                    <p:anim calcmode="lin" valueType="num">
                                      <p:cBhvr additive="base">
                                        <p:cTn id="51" dur="500"/>
                                        <p:tgtEl>
                                          <p:spTgt spid="17"/>
                                        </p:tgtEl>
                                        <p:attrNameLst>
                                          <p:attrName>ppt_x</p:attrName>
                                        </p:attrNameLst>
                                      </p:cBhvr>
                                      <p:tavLst>
                                        <p:tav tm="0">
                                          <p:val>
                                            <p:strVal val="ppt_x"/>
                                          </p:val>
                                        </p:tav>
                                        <p:tav tm="100000">
                                          <p:val>
                                            <p:strVal val="ppt_x"/>
                                          </p:val>
                                        </p:tav>
                                      </p:tavLst>
                                    </p:anim>
                                    <p:anim calcmode="lin" valueType="num">
                                      <p:cBhvr additive="base">
                                        <p:cTn id="52" dur="500"/>
                                        <p:tgtEl>
                                          <p:spTgt spid="17"/>
                                        </p:tgtEl>
                                        <p:attrNameLst>
                                          <p:attrName>ppt_y</p:attrName>
                                        </p:attrNameLst>
                                      </p:cBhvr>
                                      <p:tavLst>
                                        <p:tav tm="0">
                                          <p:val>
                                            <p:strVal val="ppt_y"/>
                                          </p:val>
                                        </p:tav>
                                        <p:tav tm="100000">
                                          <p:val>
                                            <p:strVal val="1+ppt_h/2"/>
                                          </p:val>
                                        </p:tav>
                                      </p:tavLst>
                                    </p:anim>
                                    <p:set>
                                      <p:cBhvr>
                                        <p:cTn id="53" dur="1" fill="hold">
                                          <p:stCondLst>
                                            <p:cond delay="499"/>
                                          </p:stCondLst>
                                        </p:cTn>
                                        <p:tgtEl>
                                          <p:spTgt spid="17"/>
                                        </p:tgtEl>
                                        <p:attrNameLst>
                                          <p:attrName>style.visibility</p:attrName>
                                        </p:attrNameLst>
                                      </p:cBhvr>
                                      <p:to>
                                        <p:strVal val="hidden"/>
                                      </p:to>
                                    </p:set>
                                  </p:childTnLst>
                                </p:cTn>
                              </p:par>
                              <p:par>
                                <p:cTn id="54" presetID="2" presetClass="exit" presetSubtype="4" fill="hold" nodeType="withEffect">
                                  <p:stCondLst>
                                    <p:cond delay="0"/>
                                  </p:stCondLst>
                                  <p:childTnLst>
                                    <p:anim calcmode="lin" valueType="num">
                                      <p:cBhvr additive="base">
                                        <p:cTn id="55" dur="500"/>
                                        <p:tgtEl>
                                          <p:spTgt spid="18"/>
                                        </p:tgtEl>
                                        <p:attrNameLst>
                                          <p:attrName>ppt_x</p:attrName>
                                        </p:attrNameLst>
                                      </p:cBhvr>
                                      <p:tavLst>
                                        <p:tav tm="0">
                                          <p:val>
                                            <p:strVal val="ppt_x"/>
                                          </p:val>
                                        </p:tav>
                                        <p:tav tm="100000">
                                          <p:val>
                                            <p:strVal val="ppt_x"/>
                                          </p:val>
                                        </p:tav>
                                      </p:tavLst>
                                    </p:anim>
                                    <p:anim calcmode="lin" valueType="num">
                                      <p:cBhvr additive="base">
                                        <p:cTn id="56" dur="500"/>
                                        <p:tgtEl>
                                          <p:spTgt spid="18"/>
                                        </p:tgtEl>
                                        <p:attrNameLst>
                                          <p:attrName>ppt_y</p:attrName>
                                        </p:attrNameLst>
                                      </p:cBhvr>
                                      <p:tavLst>
                                        <p:tav tm="0">
                                          <p:val>
                                            <p:strVal val="ppt_y"/>
                                          </p:val>
                                        </p:tav>
                                        <p:tav tm="100000">
                                          <p:val>
                                            <p:strVal val="1+ppt_h/2"/>
                                          </p:val>
                                        </p:tav>
                                      </p:tavLst>
                                    </p:anim>
                                    <p:set>
                                      <p:cBhvr>
                                        <p:cTn id="57" dur="1" fill="hold">
                                          <p:stCondLst>
                                            <p:cond delay="499"/>
                                          </p:stCondLst>
                                        </p:cTn>
                                        <p:tgtEl>
                                          <p:spTgt spid="18"/>
                                        </p:tgtEl>
                                        <p:attrNameLst>
                                          <p:attrName>style.visibility</p:attrName>
                                        </p:attrNameLst>
                                      </p:cBhvr>
                                      <p:to>
                                        <p:strVal val="hidden"/>
                                      </p:to>
                                    </p:set>
                                  </p:childTnLst>
                                </p:cTn>
                              </p:par>
                              <p:par>
                                <p:cTn id="58" presetID="2" presetClass="exit" presetSubtype="4" fill="hold" nodeType="withEffect">
                                  <p:stCondLst>
                                    <p:cond delay="0"/>
                                  </p:stCondLst>
                                  <p:childTnLst>
                                    <p:anim calcmode="lin" valueType="num">
                                      <p:cBhvr additive="base">
                                        <p:cTn id="59" dur="500"/>
                                        <p:tgtEl>
                                          <p:spTgt spid="19"/>
                                        </p:tgtEl>
                                        <p:attrNameLst>
                                          <p:attrName>ppt_x</p:attrName>
                                        </p:attrNameLst>
                                      </p:cBhvr>
                                      <p:tavLst>
                                        <p:tav tm="0">
                                          <p:val>
                                            <p:strVal val="ppt_x"/>
                                          </p:val>
                                        </p:tav>
                                        <p:tav tm="100000">
                                          <p:val>
                                            <p:strVal val="ppt_x"/>
                                          </p:val>
                                        </p:tav>
                                      </p:tavLst>
                                    </p:anim>
                                    <p:anim calcmode="lin" valueType="num">
                                      <p:cBhvr additive="base">
                                        <p:cTn id="60" dur="500"/>
                                        <p:tgtEl>
                                          <p:spTgt spid="19"/>
                                        </p:tgtEl>
                                        <p:attrNameLst>
                                          <p:attrName>ppt_y</p:attrName>
                                        </p:attrNameLst>
                                      </p:cBhvr>
                                      <p:tavLst>
                                        <p:tav tm="0">
                                          <p:val>
                                            <p:strVal val="ppt_y"/>
                                          </p:val>
                                        </p:tav>
                                        <p:tav tm="100000">
                                          <p:val>
                                            <p:strVal val="1+ppt_h/2"/>
                                          </p:val>
                                        </p:tav>
                                      </p:tavLst>
                                    </p:anim>
                                    <p:set>
                                      <p:cBhvr>
                                        <p:cTn id="61" dur="1" fill="hold">
                                          <p:stCondLst>
                                            <p:cond delay="499"/>
                                          </p:stCondLst>
                                        </p:cTn>
                                        <p:tgtEl>
                                          <p:spTgt spid="19"/>
                                        </p:tgtEl>
                                        <p:attrNameLst>
                                          <p:attrName>style.visibility</p:attrName>
                                        </p:attrNameLst>
                                      </p:cBhvr>
                                      <p:to>
                                        <p:strVal val="hidden"/>
                                      </p:to>
                                    </p:set>
                                  </p:childTnLst>
                                </p:cTn>
                              </p:par>
                              <p:par>
                                <p:cTn id="62" presetID="2" presetClass="exit" presetSubtype="4" fill="hold" nodeType="withEffect">
                                  <p:stCondLst>
                                    <p:cond delay="0"/>
                                  </p:stCondLst>
                                  <p:childTnLst>
                                    <p:anim calcmode="lin" valueType="num">
                                      <p:cBhvr additive="base">
                                        <p:cTn id="63" dur="500"/>
                                        <p:tgtEl>
                                          <p:spTgt spid="20"/>
                                        </p:tgtEl>
                                        <p:attrNameLst>
                                          <p:attrName>ppt_x</p:attrName>
                                        </p:attrNameLst>
                                      </p:cBhvr>
                                      <p:tavLst>
                                        <p:tav tm="0">
                                          <p:val>
                                            <p:strVal val="ppt_x"/>
                                          </p:val>
                                        </p:tav>
                                        <p:tav tm="100000">
                                          <p:val>
                                            <p:strVal val="ppt_x"/>
                                          </p:val>
                                        </p:tav>
                                      </p:tavLst>
                                    </p:anim>
                                    <p:anim calcmode="lin" valueType="num">
                                      <p:cBhvr additive="base">
                                        <p:cTn id="64" dur="500"/>
                                        <p:tgtEl>
                                          <p:spTgt spid="20"/>
                                        </p:tgtEl>
                                        <p:attrNameLst>
                                          <p:attrName>ppt_y</p:attrName>
                                        </p:attrNameLst>
                                      </p:cBhvr>
                                      <p:tavLst>
                                        <p:tav tm="0">
                                          <p:val>
                                            <p:strVal val="ppt_y"/>
                                          </p:val>
                                        </p:tav>
                                        <p:tav tm="100000">
                                          <p:val>
                                            <p:strVal val="1+ppt_h/2"/>
                                          </p:val>
                                        </p:tav>
                                      </p:tavLst>
                                    </p:anim>
                                    <p:set>
                                      <p:cBhvr>
                                        <p:cTn id="65" dur="1" fill="hold">
                                          <p:stCondLst>
                                            <p:cond delay="499"/>
                                          </p:stCondLst>
                                        </p:cTn>
                                        <p:tgtEl>
                                          <p:spTgt spid="20"/>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1" nodeType="clickEffect">
                                  <p:stCondLst>
                                    <p:cond delay="0"/>
                                  </p:stCondLst>
                                  <p:childTnLst>
                                    <p:animEffect transition="out" filter="fade">
                                      <p:cBhvr>
                                        <p:cTn id="69" dur="500"/>
                                        <p:tgtEl>
                                          <p:spTgt spid="16"/>
                                        </p:tgtEl>
                                      </p:cBhvr>
                                    </p:animEffect>
                                    <p:set>
                                      <p:cBhvr>
                                        <p:cTn id="70" dur="1" fill="hold">
                                          <p:stCondLst>
                                            <p:cond delay="499"/>
                                          </p:stCondLst>
                                        </p:cTn>
                                        <p:tgtEl>
                                          <p:spTgt spid="16"/>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blinds(horizontal)">
                                      <p:cBhvr>
                                        <p:cTn id="75" dur="500"/>
                                        <p:tgtEl>
                                          <p:spTgt spid="11"/>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nodeType="click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blinds(horizontal)">
                                      <p:cBhvr>
                                        <p:cTn id="80" dur="500"/>
                                        <p:tgtEl>
                                          <p:spTgt spid="13"/>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nodeType="click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blinds(horizontal)">
                                      <p:cBhvr>
                                        <p:cTn id="85" dur="500"/>
                                        <p:tgtEl>
                                          <p:spTgt spid="14"/>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nodeType="click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blinds(horizontal)">
                                      <p:cBhvr>
                                        <p:cTn id="9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6" grpId="0" animBg="1"/>
      <p:bldP spid="16"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التجربة الأولى - </a:t>
            </a:r>
            <a:r>
              <a:rPr lang="en-US"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LED Blinking</a:t>
            </a:r>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 :</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32</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357191" y="908720"/>
            <a:ext cx="8679305" cy="2123658"/>
          </a:xfrm>
          <a:prstGeom prst="rect">
            <a:avLst/>
          </a:prstGeom>
        </p:spPr>
        <p:txBody>
          <a:bodyPr wrap="square">
            <a:spAutoFit/>
          </a:bodyPr>
          <a:lstStyle/>
          <a:p>
            <a:pPr algn="justLow">
              <a:spcAft>
                <a:spcPts val="600"/>
              </a:spcAft>
            </a:pP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وصل </a:t>
            </a:r>
            <a:r>
              <a:rPr lang="ar-SY" sz="4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ثنائي ضوئي </a:t>
            </a:r>
            <a:r>
              <a:rPr lang="ar-SY" sz="40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r>
              <a:rPr lang="en-US" sz="4000" b="1" dirty="0" smtClean="0">
                <a:solidFill>
                  <a:srgbClr val="FFFFFF">
                    <a:lumMod val="65000"/>
                  </a:srgbClr>
                </a:solidFill>
                <a:latin typeface="Times New Roman" pitchFamily="18" charset="0"/>
                <a:cs typeface="Times New Roman" pitchFamily="18" charset="0"/>
              </a:rPr>
              <a:t>LED</a:t>
            </a:r>
            <a:r>
              <a:rPr lang="ar-SY" sz="40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إلى متحكم </a:t>
            </a:r>
            <a:r>
              <a:rPr lang="en-US"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AVR</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على القطب </a:t>
            </a:r>
            <a:r>
              <a:rPr lang="en-US" sz="4400" b="1" dirty="0" smtClean="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PINC.0</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وكتابة برنامج بحيث يومض الثنائي الضوئي كل </a:t>
            </a:r>
            <a:r>
              <a:rPr lang="en-US" sz="4400" b="1" dirty="0" smtClean="0">
                <a:solidFill>
                  <a:srgbClr val="CC00CC"/>
                </a:solidFill>
                <a:effectLst>
                  <a:outerShdw blurRad="38100" dist="38100" dir="2700000" algn="tl">
                    <a:srgbClr val="000000">
                      <a:alpha val="43137"/>
                    </a:srgbClr>
                  </a:outerShdw>
                </a:effectLst>
                <a:latin typeface="Times New Roman" pitchFamily="18" charset="0"/>
                <a:cs typeface="Times New Roman" pitchFamily="18" charset="0"/>
              </a:rPr>
              <a:t>500mSec</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endPar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Rectangle 4"/>
          <p:cNvSpPr/>
          <p:nvPr/>
        </p:nvSpPr>
        <p:spPr>
          <a:xfrm>
            <a:off x="579369" y="3249558"/>
            <a:ext cx="8209299" cy="2123658"/>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a:lnSpc>
                <a:spcPct val="150000"/>
              </a:lnSpc>
            </a:pPr>
            <a:r>
              <a:rPr lang="ar-SY" sz="4400" b="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1- </a:t>
            </a:r>
            <a:r>
              <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التنفيذ في حالة المتحكم هو </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منبـــــع للتيار</a:t>
            </a:r>
          </a:p>
          <a:p>
            <a:pPr>
              <a:lnSpc>
                <a:spcPct val="150000"/>
              </a:lnSpc>
            </a:pPr>
            <a:r>
              <a:rPr lang="ar-SY" sz="4400" b="1" dirty="0" smtClean="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2-</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a:t>
            </a:r>
            <a:r>
              <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التنفيذ في حالة المتحكم هو </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مصرف </a:t>
            </a:r>
            <a:r>
              <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للتيار</a:t>
            </a:r>
          </a:p>
        </p:txBody>
      </p:sp>
      <p:sp>
        <p:nvSpPr>
          <p:cNvPr id="6" name="Action Button: Home 5">
            <a:hlinkClick r:id="rId5" action="ppaction://program" highlightClick="1"/>
          </p:cNvPr>
          <p:cNvSpPr/>
          <p:nvPr/>
        </p:nvSpPr>
        <p:spPr>
          <a:xfrm>
            <a:off x="2428847" y="5534998"/>
            <a:ext cx="720080" cy="720080"/>
          </a:xfrm>
          <a:prstGeom prst="actionButtonHome">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11" name="Action Button: Home 10">
            <a:hlinkClick r:id="rId6" action="ppaction://program" highlightClick="1"/>
          </p:cNvPr>
          <p:cNvSpPr/>
          <p:nvPr/>
        </p:nvSpPr>
        <p:spPr>
          <a:xfrm>
            <a:off x="579369" y="5534998"/>
            <a:ext cx="720080" cy="720080"/>
          </a:xfrm>
          <a:prstGeom prst="actionButtonHom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ight Arrow 6"/>
          <p:cNvSpPr/>
          <p:nvPr/>
        </p:nvSpPr>
        <p:spPr>
          <a:xfrm>
            <a:off x="1299449" y="5733256"/>
            <a:ext cx="1129398" cy="360040"/>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4310729"/>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التجربة الثانية - </a:t>
            </a:r>
            <a:r>
              <a:rPr lang="en-US"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8 </a:t>
            </a:r>
            <a:r>
              <a:rPr lang="en-US"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LEDs Blinking</a:t>
            </a:r>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 :</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33</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357191" y="908720"/>
            <a:ext cx="8679305" cy="2123658"/>
          </a:xfrm>
          <a:prstGeom prst="rect">
            <a:avLst/>
          </a:prstGeom>
        </p:spPr>
        <p:txBody>
          <a:bodyPr wrap="square">
            <a:spAutoFit/>
          </a:bodyPr>
          <a:lstStyle/>
          <a:p>
            <a:pPr algn="justLow">
              <a:spcAft>
                <a:spcPts val="600"/>
              </a:spcAft>
            </a:pP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وصل ثمانية </a:t>
            </a:r>
            <a:r>
              <a:rPr lang="ar-SY" sz="4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ثنائيات ضوئية </a:t>
            </a:r>
            <a:r>
              <a:rPr lang="ar-SY" sz="40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r>
              <a:rPr lang="en-US" sz="4000" b="1" dirty="0" smtClean="0">
                <a:solidFill>
                  <a:srgbClr val="FFFFFF">
                    <a:lumMod val="65000"/>
                  </a:srgbClr>
                </a:solidFill>
                <a:latin typeface="Times New Roman" pitchFamily="18" charset="0"/>
                <a:cs typeface="Times New Roman" pitchFamily="18" charset="0"/>
              </a:rPr>
              <a:t>LEDs</a:t>
            </a:r>
            <a:r>
              <a:rPr lang="ar-SY" sz="40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إلى متحكم </a:t>
            </a:r>
            <a:r>
              <a:rPr lang="en-US"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AVR</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على البوابة </a:t>
            </a:r>
            <a:r>
              <a:rPr lang="en-US" sz="4400" b="1" dirty="0" smtClean="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PORTC</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وكتابة برنامج بحيث </a:t>
            </a:r>
            <a:r>
              <a:rPr lang="ar-SY" sz="4400" b="1" dirty="0" smtClean="0">
                <a:solidFill>
                  <a:srgbClr val="006600"/>
                </a:solidFill>
                <a:effectLst>
                  <a:outerShdw blurRad="38100" dist="38100" dir="2700000" algn="tl">
                    <a:srgbClr val="000000">
                      <a:alpha val="43137"/>
                    </a:srgbClr>
                  </a:outerShdw>
                </a:effectLst>
                <a:latin typeface="Times New Roman" pitchFamily="18" charset="0"/>
                <a:cs typeface="Times New Roman" pitchFamily="18" charset="0"/>
              </a:rPr>
              <a:t>تومض الثنائيات بالتتابع بالاتجاهين</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endPar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Rectangle 4"/>
          <p:cNvSpPr/>
          <p:nvPr/>
        </p:nvSpPr>
        <p:spPr>
          <a:xfrm>
            <a:off x="579369" y="3249558"/>
            <a:ext cx="8209299" cy="2123658"/>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a:lnSpc>
                <a:spcPct val="150000"/>
              </a:lnSpc>
            </a:pPr>
            <a:r>
              <a:rPr lang="ar-SY" sz="4400" b="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1- </a:t>
            </a:r>
            <a:r>
              <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التنفيذ في حالة المتحكم هو </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منبـــــع للتيار</a:t>
            </a:r>
          </a:p>
          <a:p>
            <a:pPr>
              <a:lnSpc>
                <a:spcPct val="150000"/>
              </a:lnSpc>
            </a:pPr>
            <a:r>
              <a:rPr lang="ar-SY" sz="4400" b="1" dirty="0" smtClean="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2-</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a:t>
            </a:r>
            <a:r>
              <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التنفيذ في حالة المتحكم هو </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مصرف </a:t>
            </a:r>
            <a:r>
              <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للتيار</a:t>
            </a:r>
          </a:p>
        </p:txBody>
      </p:sp>
      <p:sp>
        <p:nvSpPr>
          <p:cNvPr id="6" name="Action Button: Home 5">
            <a:hlinkClick r:id="rId5" action="ppaction://program" highlightClick="1"/>
          </p:cNvPr>
          <p:cNvSpPr/>
          <p:nvPr/>
        </p:nvSpPr>
        <p:spPr>
          <a:xfrm>
            <a:off x="2428847" y="5534998"/>
            <a:ext cx="720080" cy="720080"/>
          </a:xfrm>
          <a:prstGeom prst="actionButtonHome">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11" name="Action Button: Home 10">
            <a:hlinkClick r:id="rId6" action="ppaction://program" highlightClick="1"/>
          </p:cNvPr>
          <p:cNvSpPr/>
          <p:nvPr/>
        </p:nvSpPr>
        <p:spPr>
          <a:xfrm>
            <a:off x="579369" y="5534998"/>
            <a:ext cx="720080" cy="720080"/>
          </a:xfrm>
          <a:prstGeom prst="actionButtonHom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ight Arrow 6"/>
          <p:cNvSpPr/>
          <p:nvPr/>
        </p:nvSpPr>
        <p:spPr>
          <a:xfrm>
            <a:off x="1299449" y="5733256"/>
            <a:ext cx="1129398" cy="360040"/>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7523052"/>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الوظيفة؟؟</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34</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7" name="Rectangle 6"/>
          <p:cNvSpPr/>
          <p:nvPr/>
        </p:nvSpPr>
        <p:spPr>
          <a:xfrm>
            <a:off x="357191" y="908720"/>
            <a:ext cx="8679305" cy="2123658"/>
          </a:xfrm>
          <a:prstGeom prst="rect">
            <a:avLst/>
          </a:prstGeom>
        </p:spPr>
        <p:txBody>
          <a:bodyPr wrap="square">
            <a:spAutoFit/>
          </a:bodyPr>
          <a:lstStyle/>
          <a:p>
            <a:pPr algn="justLow">
              <a:spcAft>
                <a:spcPts val="600"/>
              </a:spcAft>
            </a:pP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وصل ثمانية </a:t>
            </a:r>
            <a:r>
              <a:rPr lang="ar-SY" sz="4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ثنائيات ضوئية </a:t>
            </a:r>
            <a:r>
              <a:rPr lang="ar-SY" sz="40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r>
              <a:rPr lang="en-US" sz="4000" b="1" dirty="0" smtClean="0">
                <a:solidFill>
                  <a:srgbClr val="FFFFFF">
                    <a:lumMod val="65000"/>
                  </a:srgbClr>
                </a:solidFill>
                <a:latin typeface="Times New Roman" pitchFamily="18" charset="0"/>
                <a:cs typeface="Times New Roman" pitchFamily="18" charset="0"/>
              </a:rPr>
              <a:t>LEDs</a:t>
            </a:r>
            <a:r>
              <a:rPr lang="ar-SY" sz="40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إلى متحكم </a:t>
            </a:r>
            <a:r>
              <a:rPr lang="en-US"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AVR</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على البوابة </a:t>
            </a:r>
            <a:r>
              <a:rPr lang="en-US" sz="4400" b="1" dirty="0" smtClean="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PORTC</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وكتابة برنامج بحيث </a:t>
            </a:r>
            <a:r>
              <a:rPr lang="ar-SY" sz="4400" b="1" dirty="0" smtClean="0">
                <a:solidFill>
                  <a:srgbClr val="006600"/>
                </a:solidFill>
                <a:effectLst>
                  <a:outerShdw blurRad="38100" dist="38100" dir="2700000" algn="tl">
                    <a:srgbClr val="000000">
                      <a:alpha val="43137"/>
                    </a:srgbClr>
                  </a:outerShdw>
                </a:effectLst>
                <a:latin typeface="Times New Roman" pitchFamily="18" charset="0"/>
                <a:cs typeface="Times New Roman" pitchFamily="18" charset="0"/>
              </a:rPr>
              <a:t>تومض الثنائيات بالتتابع بالاتجاهين</a:t>
            </a:r>
            <a:r>
              <a:rPr lang="ar-SY" sz="44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endParaRPr lang="ar-SY" sz="44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214390089"/>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البرامج المفيدة...</a:t>
            </a:r>
          </a:p>
        </p:txBody>
      </p:sp>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35</a:t>
            </a:fld>
            <a:endParaRPr lang="en-US" sz="1800" dirty="0">
              <a:solidFill>
                <a:srgbClr val="FF6600"/>
              </a:solidFill>
              <a:effectLst>
                <a:outerShdw blurRad="38100" dist="38100" dir="2700000" algn="tl">
                  <a:srgbClr val="000000">
                    <a:alpha val="43137"/>
                  </a:srgbClr>
                </a:outerShdw>
              </a:effectLst>
            </a:endParaRPr>
          </a:p>
        </p:txBody>
      </p:sp>
      <p:sp>
        <p:nvSpPr>
          <p:cNvPr id="13"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5" name="Picture 4" descr="open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353919"/>
            <a:ext cx="9144000" cy="830997"/>
          </a:xfrm>
          <a:prstGeom prst="rect">
            <a:avLst/>
          </a:prstGeom>
          <a:noFill/>
        </p:spPr>
        <p:txBody>
          <a:bodyPr wrap="square" rtlCol="0">
            <a:spAutoFit/>
          </a:bodyPr>
          <a:lstStyle/>
          <a:p>
            <a:pPr algn="ctr" rtl="0"/>
            <a:r>
              <a:rPr lang="en-US" sz="4800" b="1" dirty="0" smtClean="0">
                <a:ln>
                  <a:solidFill>
                    <a:srgbClr val="FF0000"/>
                  </a:solidFill>
                </a:ln>
                <a:solidFill>
                  <a:schemeClr val="bg1"/>
                </a:solidFill>
                <a:effectLst>
                  <a:outerShdw blurRad="38100" dist="38100" dir="2700000" algn="tl">
                    <a:srgbClr val="000000">
                      <a:alpha val="43137"/>
                    </a:srgbClr>
                  </a:outerShdw>
                </a:effectLst>
                <a:latin typeface="Arial Black" pitchFamily="34" charset="0"/>
              </a:rPr>
              <a:t>walidbalid81@gmail.com</a:t>
            </a:r>
            <a:endParaRPr lang="en-US" sz="4800" b="1" dirty="0">
              <a:ln>
                <a:solidFill>
                  <a:srgbClr val="FF0000"/>
                </a:solidFill>
              </a:ln>
              <a:solidFill>
                <a:schemeClr val="bg1"/>
              </a:solidFill>
              <a:effectLst>
                <a:outerShdw blurRad="38100" dist="38100" dir="2700000" algn="tl">
                  <a:srgbClr val="000000">
                    <a:alpha val="43137"/>
                  </a:srgbClr>
                </a:outerShdw>
              </a:effectLst>
              <a:latin typeface="Arial Black" pitchFamily="34" charset="0"/>
            </a:endParaRPr>
          </a:p>
        </p:txBody>
      </p:sp>
    </p:spTree>
    <p:extLst>
      <p:ext uri="{BB962C8B-B14F-4D97-AF65-F5344CB8AC3E}">
        <p14:creationId xmlns:p14="http://schemas.microsoft.com/office/powerpoint/2010/main" val="475725863"/>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البرامج المفيدة...</a:t>
            </a:r>
          </a:p>
        </p:txBody>
      </p:sp>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36</a:t>
            </a:fld>
            <a:endParaRPr lang="en-US" sz="1800" dirty="0">
              <a:solidFill>
                <a:srgbClr val="FF6600"/>
              </a:solidFill>
              <a:effectLst>
                <a:outerShdw blurRad="38100" dist="38100" dir="2700000" algn="tl">
                  <a:srgbClr val="000000">
                    <a:alpha val="43137"/>
                  </a:srgbClr>
                </a:outerShdw>
              </a:effectLst>
            </a:endParaRPr>
          </a:p>
        </p:txBody>
      </p:sp>
      <p:sp>
        <p:nvSpPr>
          <p:cNvPr id="13"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5" name="Picture 7" descr="Bike Trick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638" y="-1447800"/>
            <a:ext cx="9439276" cy="97536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42346" y="1268760"/>
            <a:ext cx="9439276" cy="144655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Y"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لنجعل من التعلم متعة</a:t>
            </a:r>
            <a:endParaRPr lang="ar-AE"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51993057"/>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44408" y="6237312"/>
            <a:ext cx="613310"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37</a:t>
            </a:fld>
            <a:endParaRPr lang="en-US" sz="1800" dirty="0">
              <a:solidFill>
                <a:srgbClr val="FF6600"/>
              </a:solidFill>
              <a:effectLst>
                <a:outerShdw blurRad="38100" dist="38100" dir="2700000" algn="tl">
                  <a:srgbClr val="000000">
                    <a:alpha val="43137"/>
                  </a:srgbClr>
                </a:outerShdw>
              </a:effectLst>
            </a:endParaRPr>
          </a:p>
        </p:txBody>
      </p:sp>
      <p:sp>
        <p:nvSpPr>
          <p:cNvPr id="11" name="TextBox 10"/>
          <p:cNvSpPr txBox="1"/>
          <p:nvPr/>
        </p:nvSpPr>
        <p:spPr>
          <a:xfrm rot="16200000">
            <a:off x="-2350521" y="3294738"/>
            <a:ext cx="5274351" cy="646331"/>
          </a:xfrm>
          <a:prstGeom prst="rect">
            <a:avLst/>
          </a:prstGeom>
          <a:noFill/>
        </p:spPr>
        <p:txBody>
          <a:bodyPr wrap="square" rtlCol="1">
            <a:spAutoFit/>
          </a:bodyPr>
          <a:lstStyle/>
          <a:p>
            <a:pPr algn="ctr" rtl="0"/>
            <a:fld id="{1E0D0C25-1872-43DE-85A8-1C37F826B822}" type="datetime2">
              <a:rPr lang="en-US" sz="3600" i="1" smtClean="0">
                <a:effectLst>
                  <a:outerShdw blurRad="38100" dist="38100" dir="2700000" algn="tl">
                    <a:srgbClr val="000000">
                      <a:alpha val="43137"/>
                    </a:srgbClr>
                  </a:outerShdw>
                </a:effectLst>
                <a:latin typeface="Garamond" pitchFamily="18" charset="0"/>
              </a:rPr>
              <a:pPr algn="ctr" rtl="0"/>
              <a:t>Tuesday, March 06, 2012</a:t>
            </a:fld>
            <a:endParaRPr lang="ar-AE" sz="3600" i="1" dirty="0">
              <a:effectLst>
                <a:outerShdw blurRad="38100" dist="38100" dir="2700000" algn="tl">
                  <a:srgbClr val="000000">
                    <a:alpha val="43137"/>
                  </a:srgbClr>
                </a:outerShdw>
              </a:effectLst>
              <a:latin typeface="Garamond" pitchFamily="18" charset="0"/>
            </a:endParaRPr>
          </a:p>
        </p:txBody>
      </p:sp>
      <p:sp>
        <p:nvSpPr>
          <p:cNvPr id="8" name="TextBox 7"/>
          <p:cNvSpPr txBox="1"/>
          <p:nvPr/>
        </p:nvSpPr>
        <p:spPr>
          <a:xfrm>
            <a:off x="1115616" y="1141216"/>
            <a:ext cx="6930102" cy="3727944"/>
          </a:xfrm>
          <a:prstGeom prst="rect">
            <a:avLst/>
          </a:prstGeom>
          <a:noFill/>
        </p:spPr>
        <p:txBody>
          <a:bodyPr wrap="none" rtlCol="1">
            <a:spAutoFit/>
          </a:bodyPr>
          <a:lstStyle/>
          <a:p>
            <a:pPr algn="ctr">
              <a:lnSpc>
                <a:spcPct val="150000"/>
              </a:lnSpc>
            </a:pPr>
            <a:r>
              <a:rPr lang="ar-JO"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شكراً لكم </a:t>
            </a:r>
            <a:endParaRPr lang="en-US"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a:p>
            <a:pPr algn="ctr">
              <a:lnSpc>
                <a:spcPct val="150000"/>
              </a:lnSpc>
            </a:pPr>
            <a:r>
              <a:rPr lang="ar-SY"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وإلى لقاء متجدد معكم</a:t>
            </a:r>
            <a:r>
              <a:rPr lang="ar-JO"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endParaRPr lang="en-US"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a:p>
            <a:pPr algn="ctr">
              <a:lnSpc>
                <a:spcPct val="150000"/>
              </a:lnSpc>
            </a:pPr>
            <a:r>
              <a:rPr lang="ar-SY"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دمتــــــــم بخيــــــــر</a:t>
            </a:r>
            <a:r>
              <a:rPr lang="en-US"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r>
              <a:rPr lang="ar-SY"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ومــــــودة</a:t>
            </a:r>
            <a:endParaRPr lang="ar-AE" sz="28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2817" t="3188" r="12756" b="2884"/>
          <a:stretch/>
        </p:blipFill>
        <p:spPr>
          <a:xfrm>
            <a:off x="1188306" y="616724"/>
            <a:ext cx="6552046" cy="6201575"/>
          </a:xfrm>
          <a:prstGeom prst="rect">
            <a:avLst/>
          </a:prstGeom>
          <a:ln>
            <a:noFill/>
          </a:ln>
          <a:effectLst>
            <a:softEdge rad="112500"/>
          </a:effectLst>
        </p:spPr>
      </p:pic>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قراءة تكويد 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sp>
        <p:nvSpPr>
          <p:cNvPr id="10" name="Slide Number Placeholder 11"/>
          <p:cNvSpPr>
            <a:spLocks noGrp="1"/>
          </p:cNvSpPr>
          <p:nvPr>
            <p:ph type="sldNum" sz="quarter" idx="12"/>
          </p:nvPr>
        </p:nvSpPr>
        <p:spPr>
          <a:xfrm>
            <a:off x="8285644" y="6286520"/>
            <a:ext cx="500066" cy="357190"/>
          </a:xfrm>
        </p:spPr>
        <p:txBody>
          <a:bodyPr/>
          <a:lstStyle/>
          <a:p>
            <a:pPr algn="ct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lgn="ctr">
                <a:defRPr/>
              </a:pPr>
              <a:t>4</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18" name="مربع نص 1"/>
          <p:cNvSpPr txBox="1"/>
          <p:nvPr/>
        </p:nvSpPr>
        <p:spPr>
          <a:xfrm>
            <a:off x="84880" y="2857496"/>
            <a:ext cx="9023624" cy="1323439"/>
          </a:xfrm>
          <a:prstGeom prst="rect">
            <a:avLst/>
          </a:prstGeom>
          <a:noFill/>
        </p:spPr>
        <p:txBody>
          <a:bodyPr wrap="none" rtlCol="0">
            <a:spAutoFit/>
          </a:bodyPr>
          <a:lstStyle/>
          <a:p>
            <a:pPr algn="l" rtl="0">
              <a:defRPr/>
            </a:pPr>
            <a:r>
              <a:rPr lang="en-US" sz="8000" b="1" kern="0" dirty="0" smtClean="0">
                <a:solidFill>
                  <a:srgbClr val="008000"/>
                </a:solidFill>
                <a:effectLst>
                  <a:outerShdw blurRad="38100" dist="38100" dir="2700000" algn="tl">
                    <a:srgbClr val="000000">
                      <a:alpha val="43137"/>
                    </a:srgbClr>
                  </a:outerShdw>
                </a:effectLst>
              </a:rPr>
              <a:t>AT</a:t>
            </a:r>
            <a:r>
              <a:rPr lang="en-US" sz="8000" kern="0" dirty="0" smtClean="0">
                <a:solidFill>
                  <a:sysClr val="windowText" lastClr="000000"/>
                </a:solidFill>
              </a:rPr>
              <a:t> </a:t>
            </a:r>
            <a:r>
              <a:rPr lang="en-US" sz="8000" b="1" kern="0" dirty="0" smtClean="0">
                <a:solidFill>
                  <a:srgbClr val="FF0000"/>
                </a:solidFill>
                <a:effectLst>
                  <a:outerShdw blurRad="38100" dist="38100" dir="2700000" algn="tl">
                    <a:srgbClr val="000000">
                      <a:alpha val="43137"/>
                    </a:srgbClr>
                  </a:outerShdw>
                </a:effectLst>
              </a:rPr>
              <a:t>Mega</a:t>
            </a:r>
            <a:r>
              <a:rPr lang="en-US" sz="8000" kern="0" dirty="0" smtClean="0">
                <a:solidFill>
                  <a:sysClr val="windowText" lastClr="000000"/>
                </a:solidFill>
              </a:rPr>
              <a:t> </a:t>
            </a:r>
            <a:r>
              <a:rPr lang="en-US" sz="8000" b="1" kern="0" dirty="0" smtClean="0">
                <a:solidFill>
                  <a:sysClr val="windowText" lastClr="000000"/>
                </a:solidFill>
              </a:rPr>
              <a:t>32</a:t>
            </a:r>
            <a:r>
              <a:rPr lang="en-US" sz="8000" b="1" kern="0" dirty="0" smtClean="0">
                <a:solidFill>
                  <a:srgbClr val="0000CC"/>
                </a:solidFill>
              </a:rPr>
              <a:t>A</a:t>
            </a:r>
            <a:r>
              <a:rPr lang="en-US" sz="8000" kern="0" dirty="0" smtClean="0">
                <a:solidFill>
                  <a:sysClr val="windowText" lastClr="000000"/>
                </a:solidFill>
              </a:rPr>
              <a:t> </a:t>
            </a:r>
            <a:r>
              <a:rPr lang="en-US" sz="8000" b="1" kern="0" dirty="0" smtClean="0">
                <a:solidFill>
                  <a:srgbClr val="EA169E"/>
                </a:solidFill>
                <a:effectLst>
                  <a:outerShdw blurRad="38100" dist="38100" dir="2700000" algn="tl">
                    <a:srgbClr val="000000">
                      <a:alpha val="43137"/>
                    </a:srgbClr>
                  </a:outerShdw>
                </a:effectLst>
              </a:rPr>
              <a:t>–</a:t>
            </a:r>
            <a:r>
              <a:rPr lang="en-US" sz="8000" kern="0" dirty="0" smtClean="0">
                <a:solidFill>
                  <a:sysClr val="windowText" lastClr="000000"/>
                </a:solidFill>
              </a:rPr>
              <a:t> </a:t>
            </a:r>
            <a:r>
              <a:rPr lang="en-US" sz="8000" b="1" kern="0" dirty="0" err="1" smtClean="0">
                <a:solidFill>
                  <a:srgbClr val="00B0F0"/>
                </a:solidFill>
                <a:effectLst>
                  <a:outerShdw blurRad="38100" dist="38100" dir="2700000" algn="tl">
                    <a:srgbClr val="000000">
                      <a:alpha val="43137"/>
                    </a:srgbClr>
                  </a:outerShdw>
                </a:effectLst>
              </a:rPr>
              <a:t>Px</a:t>
            </a:r>
            <a:endParaRPr lang="en-US" sz="8000" b="1" kern="0" dirty="0">
              <a:solidFill>
                <a:srgbClr val="F79646">
                  <a:lumMod val="75000"/>
                </a:srgbClr>
              </a:solidFill>
              <a:effectLst>
                <a:outerShdw blurRad="38100" dist="38100" dir="2700000" algn="tl">
                  <a:srgbClr val="000000">
                    <a:alpha val="43137"/>
                  </a:srgbClr>
                </a:outerShdw>
              </a:effectLst>
            </a:endParaRPr>
          </a:p>
        </p:txBody>
      </p:sp>
      <p:sp>
        <p:nvSpPr>
          <p:cNvPr id="19" name="وسيلة شرح مستطيلة مستديرة الزوايا 3"/>
          <p:cNvSpPr/>
          <p:nvPr/>
        </p:nvSpPr>
        <p:spPr>
          <a:xfrm>
            <a:off x="6864440" y="1268760"/>
            <a:ext cx="2214546" cy="1050480"/>
          </a:xfrm>
          <a:prstGeom prst="wedgeRoundRectCallout">
            <a:avLst>
              <a:gd name="adj1" fmla="val 31969"/>
              <a:gd name="adj2" fmla="val 134646"/>
              <a:gd name="adj3" fmla="val 16667"/>
            </a:avLst>
          </a:prstGeom>
          <a:solidFill>
            <a:sysClr val="window" lastClr="FFFFFF"/>
          </a:solidFill>
          <a:ln w="38100" cap="flat" cmpd="sng" algn="ctr">
            <a:solidFill>
              <a:srgbClr val="00B0F0"/>
            </a:solidFill>
            <a:prstDash val="solid"/>
          </a:ln>
          <a:effectLst/>
        </p:spPr>
        <p:txBody>
          <a:bodyPr rtlCol="0" anchor="ctr"/>
          <a:lstStyle/>
          <a:p>
            <a:pPr algn="ctr" rtl="0">
              <a:defRPr/>
            </a:pPr>
            <a:r>
              <a:rPr lang="en-US" sz="3200" b="1" kern="0" dirty="0" smtClean="0">
                <a:solidFill>
                  <a:srgbClr val="00B0F0"/>
                </a:solidFill>
                <a:effectLst>
                  <a:outerShdw blurRad="38100" dist="38100" dir="2700000" algn="tl">
                    <a:srgbClr val="000000">
                      <a:alpha val="43137"/>
                    </a:srgbClr>
                  </a:outerShdw>
                </a:effectLst>
                <a:latin typeface="Calibri"/>
              </a:rPr>
              <a:t>PU:  PDIP</a:t>
            </a:r>
          </a:p>
          <a:p>
            <a:pPr algn="ctr" rtl="0">
              <a:defRPr/>
            </a:pPr>
            <a:r>
              <a:rPr lang="en-US" sz="3200" b="1" kern="0" dirty="0" smtClean="0">
                <a:solidFill>
                  <a:srgbClr val="00B0F0"/>
                </a:solidFill>
                <a:effectLst>
                  <a:outerShdw blurRad="38100" dist="38100" dir="2700000" algn="tl">
                    <a:srgbClr val="000000">
                      <a:alpha val="43137"/>
                    </a:srgbClr>
                  </a:outerShdw>
                </a:effectLst>
                <a:latin typeface="Calibri"/>
              </a:rPr>
              <a:t>AU: SMD</a:t>
            </a:r>
            <a:endParaRPr lang="en-US" sz="3200" b="1" kern="0" dirty="0">
              <a:solidFill>
                <a:srgbClr val="00B0F0"/>
              </a:solidFill>
              <a:effectLst>
                <a:outerShdw blurRad="38100" dist="38100" dir="2700000" algn="tl">
                  <a:srgbClr val="000000">
                    <a:alpha val="43137"/>
                  </a:srgbClr>
                </a:outerShdw>
              </a:effectLst>
              <a:latin typeface="Calibri"/>
            </a:endParaRPr>
          </a:p>
        </p:txBody>
      </p:sp>
      <p:sp>
        <p:nvSpPr>
          <p:cNvPr id="20" name="وسيلة شرح على شكل سحابة 4"/>
          <p:cNvSpPr/>
          <p:nvPr/>
        </p:nvSpPr>
        <p:spPr>
          <a:xfrm>
            <a:off x="142844" y="1071546"/>
            <a:ext cx="2143140" cy="857256"/>
          </a:xfrm>
          <a:prstGeom prst="cloudCallout">
            <a:avLst>
              <a:gd name="adj1" fmla="val -8404"/>
              <a:gd name="adj2" fmla="val 184275"/>
            </a:avLst>
          </a:prstGeom>
          <a:solidFill>
            <a:sysClr val="window" lastClr="FFFFFF"/>
          </a:solidFill>
          <a:ln w="38100" cap="flat" cmpd="sng" algn="ctr">
            <a:solidFill>
              <a:srgbClr val="008000"/>
            </a:solidFill>
            <a:prstDash val="solid"/>
          </a:ln>
          <a:effectLst/>
        </p:spPr>
        <p:txBody>
          <a:bodyPr rtlCol="0" anchor="ctr"/>
          <a:lstStyle/>
          <a:p>
            <a:pPr algn="ctr">
              <a:defRPr/>
            </a:pPr>
            <a:r>
              <a:rPr lang="en-US" sz="3200" b="1" kern="0" dirty="0" smtClean="0">
                <a:solidFill>
                  <a:srgbClr val="008000"/>
                </a:solidFill>
                <a:effectLst>
                  <a:outerShdw blurRad="38100" dist="38100" dir="2700000" algn="tl">
                    <a:srgbClr val="000000">
                      <a:alpha val="43137"/>
                    </a:srgbClr>
                  </a:outerShdw>
                </a:effectLst>
                <a:latin typeface="Calibri"/>
              </a:rPr>
              <a:t>ATMEL</a:t>
            </a:r>
            <a:endParaRPr lang="en-US" sz="3200" b="1" kern="0" dirty="0">
              <a:solidFill>
                <a:srgbClr val="008000"/>
              </a:solidFill>
              <a:effectLst>
                <a:outerShdw blurRad="38100" dist="38100" dir="2700000" algn="tl">
                  <a:srgbClr val="000000">
                    <a:alpha val="43137"/>
                  </a:srgbClr>
                </a:outerShdw>
              </a:effectLst>
              <a:latin typeface="Calibri"/>
            </a:endParaRPr>
          </a:p>
        </p:txBody>
      </p:sp>
      <p:sp>
        <p:nvSpPr>
          <p:cNvPr id="22" name="وسيلة شرح خطية 1 6"/>
          <p:cNvSpPr/>
          <p:nvPr/>
        </p:nvSpPr>
        <p:spPr>
          <a:xfrm>
            <a:off x="4560292" y="1321579"/>
            <a:ext cx="2171948" cy="642942"/>
          </a:xfrm>
          <a:prstGeom prst="borderCallout1">
            <a:avLst>
              <a:gd name="adj1" fmla="val 107242"/>
              <a:gd name="adj2" fmla="val 49732"/>
              <a:gd name="adj3" fmla="val 276216"/>
              <a:gd name="adj4" fmla="val 33508"/>
            </a:avLst>
          </a:prstGeom>
          <a:solidFill>
            <a:sysClr val="window" lastClr="FFFFFF"/>
          </a:solidFill>
          <a:ln w="38100" cap="flat" cmpd="sng" algn="ctr">
            <a:solidFill>
              <a:sysClr val="windowText" lastClr="000000"/>
            </a:solidFill>
            <a:prstDash val="solid"/>
          </a:ln>
          <a:effectLst/>
        </p:spPr>
        <p:txBody>
          <a:bodyPr rtlCol="0" anchor="ctr"/>
          <a:lstStyle/>
          <a:p>
            <a:pPr algn="ctr" rtl="0">
              <a:defRPr/>
            </a:pPr>
            <a:r>
              <a:rPr lang="en-US" sz="3200" b="1" kern="0" dirty="0" smtClean="0">
                <a:solidFill>
                  <a:sysClr val="windowText" lastClr="000000"/>
                </a:solidFill>
                <a:effectLst>
                  <a:outerShdw blurRad="38100" dist="38100" dir="2700000" algn="tl">
                    <a:srgbClr val="000000">
                      <a:alpha val="43137"/>
                    </a:srgbClr>
                  </a:outerShdw>
                </a:effectLst>
                <a:latin typeface="Calibri"/>
              </a:rPr>
              <a:t>Flash Size</a:t>
            </a:r>
            <a:endParaRPr lang="en-US" sz="3200" b="1" kern="0" dirty="0">
              <a:solidFill>
                <a:sysClr val="windowText" lastClr="000000"/>
              </a:solidFill>
              <a:effectLst>
                <a:outerShdw blurRad="38100" dist="38100" dir="2700000" algn="tl">
                  <a:srgbClr val="000000">
                    <a:alpha val="43137"/>
                  </a:srgbClr>
                </a:outerShdw>
              </a:effectLst>
              <a:latin typeface="Calibri"/>
            </a:endParaRPr>
          </a:p>
        </p:txBody>
      </p:sp>
      <p:sp>
        <p:nvSpPr>
          <p:cNvPr id="27" name="وسيلة شرح مستطيلة مستديرة الزوايا 3"/>
          <p:cNvSpPr/>
          <p:nvPr/>
        </p:nvSpPr>
        <p:spPr>
          <a:xfrm>
            <a:off x="2382146" y="857232"/>
            <a:ext cx="2054786" cy="1571636"/>
          </a:xfrm>
          <a:prstGeom prst="wedgeRoundRectCallout">
            <a:avLst>
              <a:gd name="adj1" fmla="val -13336"/>
              <a:gd name="adj2" fmla="val 99614"/>
              <a:gd name="adj3" fmla="val 16667"/>
            </a:avLst>
          </a:prstGeom>
          <a:solidFill>
            <a:sysClr val="window" lastClr="FFFFFF"/>
          </a:solidFill>
          <a:ln w="38100" cap="flat" cmpd="sng" algn="ctr">
            <a:solidFill>
              <a:srgbClr val="C00000"/>
            </a:solidFill>
            <a:prstDash val="solid"/>
          </a:ln>
          <a:effectLst/>
        </p:spPr>
        <p:txBody>
          <a:bodyPr rtlCol="0" anchor="ctr"/>
          <a:lstStyle/>
          <a:p>
            <a:pPr algn="ctr" rtl="0">
              <a:defRPr/>
            </a:pPr>
            <a:r>
              <a:rPr lang="en-US" sz="3200" b="1" i="1" kern="0" dirty="0" smtClean="0">
                <a:solidFill>
                  <a:srgbClr val="FF0000"/>
                </a:solidFill>
                <a:effectLst>
                  <a:outerShdw blurRad="38100" dist="38100" dir="2700000" algn="tl">
                    <a:srgbClr val="000000">
                      <a:alpha val="43137"/>
                    </a:srgbClr>
                  </a:outerShdw>
                </a:effectLst>
                <a:latin typeface="Calibri"/>
              </a:rPr>
              <a:t>90S</a:t>
            </a:r>
            <a:r>
              <a:rPr lang="en-US" sz="3200" b="1" i="1" kern="0" dirty="0" smtClean="0">
                <a:solidFill>
                  <a:schemeClr val="bg1">
                    <a:lumMod val="65000"/>
                  </a:schemeClr>
                </a:solidFill>
                <a:effectLst>
                  <a:outerShdw blurRad="38100" dist="38100" dir="2700000" algn="tl">
                    <a:srgbClr val="000000">
                      <a:alpha val="43137"/>
                    </a:srgbClr>
                  </a:outerShdw>
                </a:effectLst>
                <a:latin typeface="Calibri"/>
              </a:rPr>
              <a:t>----</a:t>
            </a:r>
          </a:p>
          <a:p>
            <a:pPr algn="ctr" rtl="0">
              <a:defRPr/>
            </a:pPr>
            <a:r>
              <a:rPr lang="en-US" sz="3200" b="1" i="1" kern="0" dirty="0" err="1" smtClean="0">
                <a:solidFill>
                  <a:srgbClr val="FF0000"/>
                </a:solidFill>
                <a:effectLst>
                  <a:outerShdw blurRad="38100" dist="38100" dir="2700000" algn="tl">
                    <a:srgbClr val="000000">
                      <a:alpha val="43137"/>
                    </a:srgbClr>
                  </a:outerShdw>
                </a:effectLst>
                <a:latin typeface="Calibri"/>
              </a:rPr>
              <a:t>Atiny</a:t>
            </a:r>
            <a:r>
              <a:rPr lang="en-US" sz="3200" b="1" i="1" kern="0" dirty="0">
                <a:solidFill>
                  <a:schemeClr val="bg1">
                    <a:lumMod val="65000"/>
                  </a:schemeClr>
                </a:solidFill>
                <a:effectLst>
                  <a:outerShdw blurRad="38100" dist="38100" dir="2700000" algn="tl">
                    <a:srgbClr val="000000">
                      <a:alpha val="43137"/>
                    </a:srgbClr>
                  </a:outerShdw>
                </a:effectLst>
                <a:latin typeface="Calibri"/>
              </a:rPr>
              <a:t>-</a:t>
            </a:r>
            <a:r>
              <a:rPr lang="en-US" sz="3200" b="1" i="1" kern="0" dirty="0" smtClean="0">
                <a:solidFill>
                  <a:schemeClr val="bg1">
                    <a:lumMod val="65000"/>
                  </a:schemeClr>
                </a:solidFill>
                <a:effectLst>
                  <a:outerShdw blurRad="38100" dist="38100" dir="2700000" algn="tl">
                    <a:srgbClr val="000000">
                      <a:alpha val="43137"/>
                    </a:srgbClr>
                  </a:outerShdw>
                </a:effectLst>
                <a:latin typeface="Calibri"/>
              </a:rPr>
              <a:t>---</a:t>
            </a:r>
            <a:endParaRPr lang="en-US" sz="3200" b="1" kern="0" dirty="0" smtClean="0">
              <a:solidFill>
                <a:schemeClr val="bg1">
                  <a:lumMod val="65000"/>
                </a:schemeClr>
              </a:solidFill>
              <a:effectLst>
                <a:outerShdw blurRad="38100" dist="38100" dir="2700000" algn="tl">
                  <a:srgbClr val="000000">
                    <a:alpha val="43137"/>
                  </a:srgbClr>
                </a:outerShdw>
              </a:effectLst>
              <a:latin typeface="Calibri"/>
            </a:endParaRPr>
          </a:p>
          <a:p>
            <a:pPr algn="ctr" rtl="0">
              <a:defRPr/>
            </a:pPr>
            <a:r>
              <a:rPr lang="en-US" sz="3200" b="1" i="1" kern="0" dirty="0" smtClean="0">
                <a:solidFill>
                  <a:srgbClr val="FF0000"/>
                </a:solidFill>
                <a:effectLst>
                  <a:outerShdw blurRad="38100" dist="38100" dir="2700000" algn="tl">
                    <a:srgbClr val="000000">
                      <a:alpha val="43137"/>
                    </a:srgbClr>
                  </a:outerShdw>
                </a:effectLst>
                <a:latin typeface="Calibri"/>
              </a:rPr>
              <a:t>Mega</a:t>
            </a:r>
            <a:r>
              <a:rPr lang="en-US" sz="3200" b="1" i="1" kern="0" dirty="0" smtClean="0">
                <a:solidFill>
                  <a:schemeClr val="bg1">
                    <a:lumMod val="65000"/>
                  </a:schemeClr>
                </a:solidFill>
                <a:effectLst>
                  <a:outerShdw blurRad="38100" dist="38100" dir="2700000" algn="tl">
                    <a:srgbClr val="000000">
                      <a:alpha val="43137"/>
                    </a:srgbClr>
                  </a:outerShdw>
                </a:effectLst>
                <a:latin typeface="Calibri"/>
              </a:rPr>
              <a:t>----</a:t>
            </a:r>
          </a:p>
        </p:txBody>
      </p:sp>
      <p:sp>
        <p:nvSpPr>
          <p:cNvPr id="17" name="Rectangle 16"/>
          <p:cNvSpPr/>
          <p:nvPr/>
        </p:nvSpPr>
        <p:spPr>
          <a:xfrm>
            <a:off x="724658" y="4750544"/>
            <a:ext cx="7519750" cy="2096984"/>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lnSpc>
                <a:spcPct val="115000"/>
              </a:lnSpc>
              <a:spcAft>
                <a:spcPts val="1000"/>
              </a:spcAft>
            </a:pPr>
            <a:r>
              <a:rPr lang="en-US" sz="3200" b="1" dirty="0" smtClean="0">
                <a:solidFill>
                  <a:srgbClr val="FF0000"/>
                </a:solidFill>
                <a:latin typeface="Times New Roman" pitchFamily="18" charset="0"/>
                <a:ea typeface="Times New Roman"/>
                <a:cs typeface="Times New Roman" pitchFamily="18" charset="0"/>
              </a:rPr>
              <a:t>ATmega32L-8PU</a:t>
            </a:r>
            <a:r>
              <a:rPr lang="ar-SY" sz="3200" b="1" dirty="0" smtClean="0">
                <a:solidFill>
                  <a:srgbClr val="FF0000"/>
                </a:solidFill>
                <a:latin typeface="Times New Roman" pitchFamily="18" charset="0"/>
                <a:ea typeface="Times New Roman"/>
                <a:cs typeface="Times New Roman" pitchFamily="18" charset="0"/>
              </a:rPr>
              <a:t> </a:t>
            </a:r>
            <a:r>
              <a:rPr lang="ar-SY" sz="3200" b="1" dirty="0">
                <a:solidFill>
                  <a:srgbClr val="FF0000"/>
                </a:solidFill>
                <a:latin typeface="Times New Roman" pitchFamily="18" charset="0"/>
                <a:ea typeface="Times New Roman"/>
                <a:cs typeface="Times New Roman" pitchFamily="18" charset="0"/>
              </a:rPr>
              <a:t>(قديم لم يعد في طور التصنيع).</a:t>
            </a:r>
            <a:endParaRPr lang="en-US" sz="3200" b="1" dirty="0">
              <a:solidFill>
                <a:srgbClr val="FF0000"/>
              </a:solidFill>
              <a:latin typeface="Times New Roman" pitchFamily="18" charset="0"/>
              <a:ea typeface="Times New Roman"/>
              <a:cs typeface="Times New Roman" pitchFamily="18" charset="0"/>
            </a:endParaRPr>
          </a:p>
          <a:p>
            <a:pPr algn="ctr">
              <a:lnSpc>
                <a:spcPct val="115000"/>
              </a:lnSpc>
              <a:spcAft>
                <a:spcPts val="1000"/>
              </a:spcAft>
            </a:pPr>
            <a:r>
              <a:rPr lang="en-US" sz="3200" b="1" dirty="0" smtClean="0">
                <a:solidFill>
                  <a:srgbClr val="FF0000"/>
                </a:solidFill>
                <a:latin typeface="Times New Roman" pitchFamily="18" charset="0"/>
                <a:ea typeface="Times New Roman"/>
                <a:cs typeface="Times New Roman" pitchFamily="18" charset="0"/>
              </a:rPr>
              <a:t>ATmega32-16PU</a:t>
            </a:r>
            <a:r>
              <a:rPr lang="ar-SY" sz="3200" b="1" dirty="0" smtClean="0">
                <a:solidFill>
                  <a:srgbClr val="FF0000"/>
                </a:solidFill>
                <a:latin typeface="Times New Roman" pitchFamily="18" charset="0"/>
                <a:ea typeface="Times New Roman"/>
                <a:cs typeface="Times New Roman" pitchFamily="18" charset="0"/>
              </a:rPr>
              <a:t> </a:t>
            </a:r>
            <a:r>
              <a:rPr lang="ar-SY" sz="3200" b="1" dirty="0">
                <a:solidFill>
                  <a:srgbClr val="FF0000"/>
                </a:solidFill>
                <a:latin typeface="Times New Roman" pitchFamily="18" charset="0"/>
                <a:ea typeface="Times New Roman"/>
                <a:cs typeface="Times New Roman" pitchFamily="18" charset="0"/>
              </a:rPr>
              <a:t>(قديم لم يعد في طور التصنيع).</a:t>
            </a:r>
            <a:endParaRPr lang="en-US" sz="3200" b="1" dirty="0">
              <a:solidFill>
                <a:srgbClr val="FF0000"/>
              </a:solidFill>
              <a:latin typeface="Times New Roman" pitchFamily="18" charset="0"/>
              <a:ea typeface="Times New Roman"/>
              <a:cs typeface="Times New Roman" pitchFamily="18" charset="0"/>
            </a:endParaRPr>
          </a:p>
          <a:p>
            <a:pPr algn="ctr"/>
            <a:r>
              <a:rPr lang="en-US" sz="4000" b="1" dirty="0" smtClean="0">
                <a:solidFill>
                  <a:srgbClr val="0000CC"/>
                </a:solidFill>
                <a:latin typeface="Times New Roman" pitchFamily="18" charset="0"/>
                <a:ea typeface="Calibri"/>
                <a:cs typeface="Times New Roman" pitchFamily="18" charset="0"/>
              </a:rPr>
              <a:t>ATmega32A-PU</a:t>
            </a:r>
            <a:r>
              <a:rPr lang="ar-SA" sz="4000" b="1" dirty="0" smtClean="0">
                <a:solidFill>
                  <a:srgbClr val="0000CC"/>
                </a:solidFill>
                <a:latin typeface="Times New Roman" pitchFamily="18" charset="0"/>
                <a:ea typeface="Calibri"/>
                <a:cs typeface="Times New Roman" pitchFamily="18" charset="0"/>
              </a:rPr>
              <a:t> </a:t>
            </a:r>
            <a:r>
              <a:rPr lang="ar-SA" sz="4000" b="1" dirty="0">
                <a:solidFill>
                  <a:srgbClr val="0000CC"/>
                </a:solidFill>
                <a:latin typeface="Times New Roman" pitchFamily="18" charset="0"/>
                <a:ea typeface="Calibri"/>
                <a:cs typeface="Times New Roman" pitchFamily="18" charset="0"/>
              </a:rPr>
              <a:t>(الجيل </a:t>
            </a:r>
            <a:r>
              <a:rPr lang="ar-SA" sz="4000" b="1" dirty="0" smtClean="0">
                <a:solidFill>
                  <a:srgbClr val="0000CC"/>
                </a:solidFill>
                <a:latin typeface="Times New Roman" pitchFamily="18" charset="0"/>
                <a:ea typeface="Calibri"/>
                <a:cs typeface="Times New Roman" pitchFamily="18" charset="0"/>
              </a:rPr>
              <a:t>الجديد).</a:t>
            </a:r>
            <a:endParaRPr lang="en-US" sz="4000" b="1" dirty="0">
              <a:solidFill>
                <a:srgbClr val="0000CC"/>
              </a:solidFill>
              <a:latin typeface="Times New Roman" pitchFamily="18" charset="0"/>
              <a:cs typeface="Times New Roman" pitchFamily="18" charset="0"/>
            </a:endParaRPr>
          </a:p>
        </p:txBody>
      </p:sp>
      <p:sp>
        <p:nvSpPr>
          <p:cNvPr id="3" name="Down Arrow 2"/>
          <p:cNvSpPr/>
          <p:nvPr/>
        </p:nvSpPr>
        <p:spPr>
          <a:xfrm>
            <a:off x="5940152" y="4077072"/>
            <a:ext cx="432048" cy="673472"/>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193201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2"/>
                                        </p:tgtEl>
                                        <p:attrNameLst>
                                          <p:attrName>ppt_x</p:attrName>
                                        </p:attrNameLst>
                                      </p:cBhvr>
                                      <p:tavLst>
                                        <p:tav tm="0">
                                          <p:val>
                                            <p:strVal val="ppt_x"/>
                                          </p:val>
                                        </p:tav>
                                        <p:tav tm="100000">
                                          <p:val>
                                            <p:strVal val="ppt_x"/>
                                          </p:val>
                                        </p:tav>
                                      </p:tavLst>
                                    </p:anim>
                                    <p:anim calcmode="lin" valueType="num">
                                      <p:cBhvr additive="base">
                                        <p:cTn id="12" dur="500"/>
                                        <p:tgtEl>
                                          <p:spTgt spid="2"/>
                                        </p:tgtEl>
                                        <p:attrNameLst>
                                          <p:attrName>ppt_y</p:attrName>
                                        </p:attrNameLst>
                                      </p:cBhvr>
                                      <p:tavLst>
                                        <p:tav tm="0">
                                          <p:val>
                                            <p:strVal val="ppt_y"/>
                                          </p:val>
                                        </p:tav>
                                        <p:tav tm="100000">
                                          <p:val>
                                            <p:strVal val="1+ppt_h/2"/>
                                          </p:val>
                                        </p:tav>
                                      </p:tavLst>
                                    </p:anim>
                                    <p:set>
                                      <p:cBhvr>
                                        <p:cTn id="13" dur="1" fill="hold">
                                          <p:stCondLst>
                                            <p:cond delay="499"/>
                                          </p:stCondLst>
                                        </p:cTn>
                                        <p:tgtEl>
                                          <p:spTgt spid="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P spid="22" grpId="0" animBg="1"/>
      <p:bldP spid="27" grpId="0" animBg="1"/>
      <p:bldP spid="17"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5</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7" name="Picture 6" descr="Untitled-3.jpg"/>
          <p:cNvPicPr>
            <a:picLocks noChangeAspect="1"/>
          </p:cNvPicPr>
          <p:nvPr/>
        </p:nvPicPr>
        <p:blipFill>
          <a:blip r:embed="rId5"/>
          <a:stretch>
            <a:fillRect/>
          </a:stretch>
        </p:blipFill>
        <p:spPr>
          <a:xfrm>
            <a:off x="-32" y="696358"/>
            <a:ext cx="9144000" cy="6161666"/>
          </a:xfrm>
          <a:prstGeom prst="rect">
            <a:avLst/>
          </a:prstGeom>
        </p:spPr>
      </p:pic>
      <p:sp>
        <p:nvSpPr>
          <p:cNvPr id="8" name="TextBox 7"/>
          <p:cNvSpPr txBox="1"/>
          <p:nvPr/>
        </p:nvSpPr>
        <p:spPr>
          <a:xfrm>
            <a:off x="0" y="-24"/>
            <a:ext cx="9144000" cy="707886"/>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1">
            <a:spAutoFit/>
          </a:bodyPr>
          <a:lstStyle/>
          <a:p>
            <a:pPr>
              <a:defRPr/>
            </a:pPr>
            <a:r>
              <a:rPr lang="ar-JO" sz="4000" b="1" kern="0"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الدارات المتكاملة:</a:t>
            </a:r>
          </a:p>
        </p:txBody>
      </p:sp>
    </p:spTree>
    <p:extLst>
      <p:ext uri="{BB962C8B-B14F-4D97-AF65-F5344CB8AC3E}">
        <p14:creationId xmlns:p14="http://schemas.microsoft.com/office/powerpoint/2010/main" val="2466588164"/>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6</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11" name="Picture 10" descr="Untitled-31.jpg"/>
          <p:cNvPicPr>
            <a:picLocks noChangeAspect="1"/>
          </p:cNvPicPr>
          <p:nvPr/>
        </p:nvPicPr>
        <p:blipFill>
          <a:blip r:embed="rId5"/>
          <a:stretch>
            <a:fillRect/>
          </a:stretch>
        </p:blipFill>
        <p:spPr>
          <a:xfrm>
            <a:off x="0" y="433169"/>
            <a:ext cx="9144000" cy="3567335"/>
          </a:xfrm>
          <a:prstGeom prst="rect">
            <a:avLst/>
          </a:prstGeom>
        </p:spPr>
      </p:pic>
      <p:pic>
        <p:nvPicPr>
          <p:cNvPr id="12" name="Picture 11" descr="Untitled-38.jpg"/>
          <p:cNvPicPr>
            <a:picLocks noChangeAspect="1"/>
          </p:cNvPicPr>
          <p:nvPr/>
        </p:nvPicPr>
        <p:blipFill>
          <a:blip r:embed="rId6"/>
          <a:srcRect t="10383" b="4267"/>
          <a:stretch>
            <a:fillRect/>
          </a:stretch>
        </p:blipFill>
        <p:spPr>
          <a:xfrm>
            <a:off x="0" y="4000504"/>
            <a:ext cx="9144000" cy="2857520"/>
          </a:xfrm>
          <a:prstGeom prst="rect">
            <a:avLst/>
          </a:prstGeom>
        </p:spPr>
      </p:pic>
      <p:sp>
        <p:nvSpPr>
          <p:cNvPr id="8" name="TextBox 7"/>
          <p:cNvSpPr txBox="1"/>
          <p:nvPr/>
        </p:nvSpPr>
        <p:spPr>
          <a:xfrm>
            <a:off x="0" y="-24"/>
            <a:ext cx="9144000" cy="707886"/>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1">
            <a:spAutoFit/>
          </a:bodyPr>
          <a:lstStyle/>
          <a:p>
            <a:pPr>
              <a:defRPr/>
            </a:pPr>
            <a:r>
              <a:rPr lang="ar-JO" sz="4000" b="1" kern="0"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الدارات المتكاملة:</a:t>
            </a:r>
          </a:p>
        </p:txBody>
      </p:sp>
    </p:spTree>
    <p:extLst>
      <p:ext uri="{BB962C8B-B14F-4D97-AF65-F5344CB8AC3E}">
        <p14:creationId xmlns:p14="http://schemas.microsoft.com/office/powerpoint/2010/main" val="707483793"/>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الذواكر</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في 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7</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611560" y="764704"/>
            <a:ext cx="8352928" cy="5078313"/>
          </a:xfrm>
          <a:prstGeom prst="rect">
            <a:avLst/>
          </a:prstGeom>
        </p:spPr>
        <p:txBody>
          <a:bodyPr wrap="square">
            <a:spAutoFit/>
          </a:bodyPr>
          <a:lstStyle/>
          <a:p>
            <a:pPr algn="just">
              <a:lnSpc>
                <a:spcPct val="150000"/>
              </a:lnSpc>
            </a:pPr>
            <a:r>
              <a:rPr lang="ar-SY" sz="3600" b="1" dirty="0">
                <a:solidFill>
                  <a:srgbClr val="000000"/>
                </a:solidFill>
                <a:latin typeface="Times New Roman" pitchFamily="18" charset="0"/>
                <a:cs typeface="Times New Roman" pitchFamily="18" charset="0"/>
              </a:rPr>
              <a:t>تمتلك معظم متحكمات </a:t>
            </a:r>
            <a:r>
              <a:rPr lang="en-US" sz="3600" b="1" dirty="0">
                <a:solidFill>
                  <a:srgbClr val="000000"/>
                </a:solidFill>
                <a:latin typeface="Times New Roman" pitchFamily="18" charset="0"/>
                <a:cs typeface="Times New Roman" pitchFamily="18" charset="0"/>
              </a:rPr>
              <a:t>AVR</a:t>
            </a:r>
            <a:r>
              <a:rPr lang="ar-SY" sz="3600" b="1" dirty="0">
                <a:solidFill>
                  <a:srgbClr val="000000"/>
                </a:solidFill>
                <a:latin typeface="Times New Roman" pitchFamily="18" charset="0"/>
                <a:cs typeface="Times New Roman" pitchFamily="18" charset="0"/>
              </a:rPr>
              <a:t> ثلاث أنواع من </a:t>
            </a:r>
            <a:r>
              <a:rPr lang="ar-SY" sz="3600" b="1" dirty="0" err="1">
                <a:solidFill>
                  <a:srgbClr val="000000"/>
                </a:solidFill>
                <a:latin typeface="Times New Roman" pitchFamily="18" charset="0"/>
                <a:cs typeface="Times New Roman" pitchFamily="18" charset="0"/>
              </a:rPr>
              <a:t>الذواكر</a:t>
            </a:r>
            <a:r>
              <a:rPr lang="ar-SY" sz="3600" b="1" dirty="0">
                <a:solidFill>
                  <a:srgbClr val="000000"/>
                </a:solidFill>
                <a:latin typeface="Times New Roman" pitchFamily="18" charset="0"/>
                <a:cs typeface="Times New Roman" pitchFamily="18" charset="0"/>
              </a:rPr>
              <a:t> المدمجة على الشريحة وهي: </a:t>
            </a:r>
            <a:endParaRPr lang="ar-SY" sz="3600" b="1" dirty="0" smtClean="0">
              <a:solidFill>
                <a:srgbClr val="000000"/>
              </a:solidFill>
              <a:latin typeface="Times New Roman" pitchFamily="18" charset="0"/>
              <a:cs typeface="Times New Roman" pitchFamily="18" charset="0"/>
            </a:endParaRPr>
          </a:p>
          <a:p>
            <a:pPr marL="1200150" lvl="1" indent="-742950" algn="justLow">
              <a:lnSpc>
                <a:spcPct val="200000"/>
              </a:lnSpc>
              <a:buClr>
                <a:srgbClr val="FF6600"/>
              </a:buClr>
              <a:buFont typeface="+mj-lt"/>
              <a:buAutoNum type="arabicParenR"/>
            </a:pPr>
            <a:r>
              <a:rPr lang="ar-SY" sz="3600" b="1" dirty="0" smtClean="0">
                <a:solidFill>
                  <a:srgbClr val="0000CC"/>
                </a:solidFill>
                <a:latin typeface="Times New Roman" pitchFamily="18" charset="0"/>
                <a:cs typeface="Times New Roman" pitchFamily="18" charset="0"/>
              </a:rPr>
              <a:t>ذاكرة </a:t>
            </a:r>
            <a:r>
              <a:rPr lang="ar-SY" sz="3600" b="1" dirty="0">
                <a:solidFill>
                  <a:srgbClr val="0000CC"/>
                </a:solidFill>
                <a:latin typeface="Times New Roman" pitchFamily="18" charset="0"/>
                <a:cs typeface="Times New Roman" pitchFamily="18" charset="0"/>
              </a:rPr>
              <a:t>البرنامج (</a:t>
            </a:r>
            <a:r>
              <a:rPr lang="en-US" sz="3600" b="1" dirty="0">
                <a:solidFill>
                  <a:srgbClr val="0000CC"/>
                </a:solidFill>
                <a:latin typeface="Times New Roman" pitchFamily="18" charset="0"/>
                <a:cs typeface="Times New Roman" pitchFamily="18" charset="0"/>
              </a:rPr>
              <a:t>Flash Memory</a:t>
            </a:r>
            <a:r>
              <a:rPr lang="ar-SY" sz="3600" b="1" dirty="0" smtClean="0">
                <a:solidFill>
                  <a:srgbClr val="0000CC"/>
                </a:solidFill>
                <a:latin typeface="Times New Roman" pitchFamily="18" charset="0"/>
                <a:cs typeface="Times New Roman" pitchFamily="18" charset="0"/>
              </a:rPr>
              <a:t>)</a:t>
            </a:r>
          </a:p>
          <a:p>
            <a:pPr marL="1200150" lvl="1" indent="-742950" algn="justLow">
              <a:lnSpc>
                <a:spcPct val="200000"/>
              </a:lnSpc>
              <a:buClr>
                <a:srgbClr val="FF6600"/>
              </a:buClr>
              <a:buFont typeface="+mj-lt"/>
              <a:buAutoNum type="arabicParenR"/>
            </a:pPr>
            <a:r>
              <a:rPr lang="ar-SY" sz="3600" b="1" dirty="0" smtClean="0">
                <a:solidFill>
                  <a:srgbClr val="C00000"/>
                </a:solidFill>
                <a:latin typeface="Times New Roman" pitchFamily="18" charset="0"/>
                <a:cs typeface="Times New Roman" pitchFamily="18" charset="0"/>
              </a:rPr>
              <a:t>ذاكرة </a:t>
            </a:r>
            <a:r>
              <a:rPr lang="ar-SY" sz="3600" b="1" dirty="0">
                <a:solidFill>
                  <a:srgbClr val="C00000"/>
                </a:solidFill>
                <a:latin typeface="Times New Roman" pitchFamily="18" charset="0"/>
                <a:cs typeface="Times New Roman" pitchFamily="18" charset="0"/>
              </a:rPr>
              <a:t>المعطيات (</a:t>
            </a:r>
            <a:r>
              <a:rPr lang="en-US" sz="3600" b="1" dirty="0">
                <a:solidFill>
                  <a:srgbClr val="C00000"/>
                </a:solidFill>
                <a:latin typeface="Times New Roman" pitchFamily="18" charset="0"/>
                <a:cs typeface="Times New Roman" pitchFamily="18" charset="0"/>
              </a:rPr>
              <a:t>EEPROM</a:t>
            </a:r>
            <a:r>
              <a:rPr lang="ar-SY" sz="3600" b="1" dirty="0" smtClean="0">
                <a:solidFill>
                  <a:srgbClr val="C00000"/>
                </a:solidFill>
                <a:latin typeface="Times New Roman" pitchFamily="18" charset="0"/>
                <a:cs typeface="Times New Roman" pitchFamily="18" charset="0"/>
              </a:rPr>
              <a:t>)</a:t>
            </a:r>
          </a:p>
          <a:p>
            <a:pPr marL="1200150" lvl="1" indent="-742950" algn="justLow">
              <a:lnSpc>
                <a:spcPct val="200000"/>
              </a:lnSpc>
              <a:buClr>
                <a:srgbClr val="FF6600"/>
              </a:buClr>
              <a:buFont typeface="+mj-lt"/>
              <a:buAutoNum type="arabicParenR"/>
            </a:pPr>
            <a:r>
              <a:rPr lang="ar-SA" sz="3600" b="1" dirty="0">
                <a:solidFill>
                  <a:srgbClr val="804102"/>
                </a:solidFill>
                <a:latin typeface="Times New Roman" pitchFamily="18" charset="0"/>
                <a:cs typeface="Times New Roman" pitchFamily="18" charset="0"/>
              </a:rPr>
              <a:t>ذاكرة البيانات </a:t>
            </a:r>
            <a:r>
              <a:rPr lang="ar-SA" sz="3600" b="1" dirty="0" smtClean="0">
                <a:solidFill>
                  <a:srgbClr val="804102"/>
                </a:solidFill>
                <a:latin typeface="Times New Roman" pitchFamily="18" charset="0"/>
                <a:cs typeface="Times New Roman" pitchFamily="18" charset="0"/>
              </a:rPr>
              <a:t>(</a:t>
            </a:r>
            <a:r>
              <a:rPr lang="en-US" sz="3600" b="1" dirty="0" smtClean="0">
                <a:solidFill>
                  <a:srgbClr val="804102"/>
                </a:solidFill>
                <a:latin typeface="Times New Roman" pitchFamily="18" charset="0"/>
                <a:cs typeface="Times New Roman" pitchFamily="18" charset="0"/>
              </a:rPr>
              <a:t>SRAM: Data </a:t>
            </a:r>
            <a:r>
              <a:rPr lang="en-US" sz="3600" b="1" dirty="0">
                <a:solidFill>
                  <a:srgbClr val="804102"/>
                </a:solidFill>
                <a:latin typeface="Times New Roman" pitchFamily="18" charset="0"/>
                <a:cs typeface="Times New Roman" pitchFamily="18" charset="0"/>
              </a:rPr>
              <a:t>Memory</a:t>
            </a:r>
            <a:r>
              <a:rPr lang="ar-SY" sz="3600" b="1" dirty="0" smtClean="0">
                <a:solidFill>
                  <a:srgbClr val="804102"/>
                </a:solidFill>
                <a:latin typeface="Times New Roman" pitchFamily="18" charset="0"/>
                <a:cs typeface="Times New Roman" pitchFamily="18" charset="0"/>
              </a:rPr>
              <a:t>)</a:t>
            </a:r>
            <a:endParaRPr lang="ar-SY" sz="3600" b="1" dirty="0">
              <a:solidFill>
                <a:srgbClr val="804102"/>
              </a:solidFill>
              <a:latin typeface="Times New Roman" pitchFamily="18" charset="0"/>
              <a:cs typeface="Times New Roman" pitchFamily="18"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512" y="628729"/>
            <a:ext cx="8639944" cy="6184647"/>
          </a:xfrm>
          <a:prstGeom prst="rect">
            <a:avLst/>
          </a:prstGeom>
        </p:spPr>
      </p:pic>
    </p:spTree>
    <p:extLst>
      <p:ext uri="{BB962C8B-B14F-4D97-AF65-F5344CB8AC3E}">
        <p14:creationId xmlns:p14="http://schemas.microsoft.com/office/powerpoint/2010/main" val="261736524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randombar(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تصنيفات أقطاب المتحكمات المصغرة:</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8</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8" name="Rectangle 7"/>
          <p:cNvSpPr/>
          <p:nvPr/>
        </p:nvSpPr>
        <p:spPr>
          <a:xfrm>
            <a:off x="0" y="692696"/>
            <a:ext cx="8892480" cy="4262705"/>
          </a:xfrm>
          <a:prstGeom prst="rect">
            <a:avLst/>
          </a:prstGeom>
        </p:spPr>
        <p:txBody>
          <a:bodyPr wrap="square">
            <a:spAutoFit/>
          </a:bodyPr>
          <a:lstStyle/>
          <a:p>
            <a:pPr marL="723900" indent="-723900">
              <a:spcAft>
                <a:spcPts val="600"/>
              </a:spcAft>
              <a:buClr>
                <a:srgbClr val="FF6600"/>
              </a:buClr>
              <a:buFontTx/>
              <a:buAutoNum type="arabicPeriod"/>
            </a:pP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التغذية الرقمية (</a:t>
            </a:r>
            <a:r>
              <a:rPr lang="en-US" sz="4100" b="1" dirty="0">
                <a:solidFill>
                  <a:srgbClr val="FFFFFF">
                    <a:lumMod val="65000"/>
                  </a:srgbClr>
                </a:solidFill>
                <a:latin typeface="Times New Roman" pitchFamily="18" charset="0"/>
                <a:cs typeface="Times New Roman" pitchFamily="18" charset="0"/>
              </a:rPr>
              <a:t>VCC, GND</a:t>
            </a: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a:p>
            <a:pPr marL="723900" indent="-723900">
              <a:spcAft>
                <a:spcPts val="600"/>
              </a:spcAft>
              <a:buClr>
                <a:srgbClr val="FF6600"/>
              </a:buClr>
              <a:buFontTx/>
              <a:buAutoNum type="arabicPeriod"/>
            </a:pP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التغذية التشابهية (</a:t>
            </a:r>
            <a:r>
              <a:rPr lang="en-US" sz="4100" b="1" dirty="0">
                <a:solidFill>
                  <a:srgbClr val="FFFFFF">
                    <a:lumMod val="65000"/>
                  </a:srgbClr>
                </a:solidFill>
                <a:latin typeface="Times New Roman" pitchFamily="18" charset="0"/>
                <a:cs typeface="Times New Roman" pitchFamily="18" charset="0"/>
              </a:rPr>
              <a:t>AVCC, AGND</a:t>
            </a: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a:p>
            <a:pPr marL="723900" indent="-723900">
              <a:spcAft>
                <a:spcPts val="600"/>
              </a:spcAft>
              <a:buClr>
                <a:srgbClr val="FF6600"/>
              </a:buClr>
              <a:buFontTx/>
              <a:buAutoNum type="arabicPeriod"/>
            </a:pP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الدخل والخرج (</a:t>
            </a:r>
            <a:r>
              <a:rPr lang="en-US" sz="4100" b="1" dirty="0" smtClean="0">
                <a:solidFill>
                  <a:srgbClr val="FFFFFF">
                    <a:lumMod val="65000"/>
                  </a:srgbClr>
                </a:solidFill>
                <a:latin typeface="Times New Roman" pitchFamily="18" charset="0"/>
                <a:cs typeface="Times New Roman" pitchFamily="18" charset="0"/>
              </a:rPr>
              <a:t>GPIOs</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a:p>
            <a:pPr marL="723900" indent="-723900">
              <a:spcAft>
                <a:spcPts val="600"/>
              </a:spcAft>
              <a:buClr>
                <a:srgbClr val="FF6600"/>
              </a:buClr>
              <a:buFontTx/>
              <a:buAutoNum type="arabicPeriod"/>
            </a:pP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البرمجة (</a:t>
            </a:r>
            <a:r>
              <a:rPr lang="en-US" sz="4100" b="1" dirty="0">
                <a:solidFill>
                  <a:srgbClr val="FFFFFF">
                    <a:lumMod val="65000"/>
                  </a:srgbClr>
                </a:solidFill>
                <a:latin typeface="Times New Roman" pitchFamily="18" charset="0"/>
                <a:cs typeface="Times New Roman" pitchFamily="18" charset="0"/>
              </a:rPr>
              <a:t>SPI</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a:p>
            <a:pPr marL="723900" indent="-723900">
              <a:spcAft>
                <a:spcPts val="600"/>
              </a:spcAft>
              <a:buClr>
                <a:srgbClr val="FF6600"/>
              </a:buClr>
              <a:buFontTx/>
              <a:buAutoNum type="arabicPeriod"/>
            </a:pP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المقاطعات الخارجية (</a:t>
            </a:r>
            <a:r>
              <a:rPr lang="en-US" sz="4100" b="1" dirty="0" err="1" smtClean="0">
                <a:solidFill>
                  <a:srgbClr val="FFFFFF">
                    <a:lumMod val="65000"/>
                  </a:srgbClr>
                </a:solidFill>
                <a:latin typeface="Times New Roman" pitchFamily="18" charset="0"/>
                <a:cs typeface="Times New Roman" pitchFamily="18" charset="0"/>
              </a:rPr>
              <a:t>INTx</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a:p>
            <a:pPr marL="723900" indent="-723900">
              <a:spcAft>
                <a:spcPts val="600"/>
              </a:spcAft>
              <a:buClr>
                <a:srgbClr val="FF6600"/>
              </a:buClr>
              <a:buFontTx/>
              <a:buAutoNum type="arabicPeriod"/>
            </a:pP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مصادر التوقيت (</a:t>
            </a:r>
            <a:r>
              <a:rPr lang="en-US" sz="4100" b="1" dirty="0" smtClean="0">
                <a:solidFill>
                  <a:srgbClr val="FFFFFF">
                    <a:lumMod val="65000"/>
                  </a:srgbClr>
                </a:solidFill>
                <a:latin typeface="Times New Roman" pitchFamily="18" charset="0"/>
                <a:cs typeface="Times New Roman" pitchFamily="18" charset="0"/>
              </a:rPr>
              <a:t>XTAL1, XTAL2</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endPar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3949784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fill="hold"/>
                                        <p:tgtEl>
                                          <p:spTgt spid="8">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 calcmode="lin" valueType="num">
                                      <p:cBhvr additive="base">
                                        <p:cTn id="31" dur="500" fill="hold"/>
                                        <p:tgtEl>
                                          <p:spTgt spid="8">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 calcmode="lin" valueType="num">
                                      <p:cBhvr additive="base">
                                        <p:cTn id="37" dur="500" fill="hold"/>
                                        <p:tgtEl>
                                          <p:spTgt spid="8">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تصنيفات أقطاب المتحكمات المصغرة:</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9</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8" name="Rectangle 7"/>
          <p:cNvSpPr/>
          <p:nvPr/>
        </p:nvSpPr>
        <p:spPr>
          <a:xfrm>
            <a:off x="467544" y="764704"/>
            <a:ext cx="8519136" cy="4647426"/>
          </a:xfrm>
          <a:prstGeom prst="rect">
            <a:avLst/>
          </a:prstGeom>
        </p:spPr>
        <p:txBody>
          <a:bodyPr wrap="square">
            <a:spAutoFit/>
          </a:bodyPr>
          <a:lstStyle/>
          <a:p>
            <a:pPr marL="723900" indent="-723900">
              <a:spcAft>
                <a:spcPts val="1200"/>
              </a:spcAft>
              <a:buClr>
                <a:srgbClr val="FF6600"/>
              </a:buClr>
              <a:buFont typeface="+mj-lt"/>
              <a:buAutoNum type="arabicPeriod" startAt="7"/>
            </a:pP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المؤقتات</a:t>
            </a:r>
            <a:r>
              <a:rPr lang="en-US"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العدادات (</a:t>
            </a:r>
            <a:r>
              <a:rPr lang="en-US" sz="4100" b="1" dirty="0">
                <a:solidFill>
                  <a:srgbClr val="FFFFFF">
                    <a:lumMod val="65000"/>
                  </a:srgbClr>
                </a:solidFill>
                <a:latin typeface="Times New Roman" pitchFamily="18" charset="0"/>
                <a:cs typeface="Times New Roman" pitchFamily="18" charset="0"/>
              </a:rPr>
              <a:t>T0, T1, T2</a:t>
            </a: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a:p>
            <a:pPr marL="723900" indent="-723900">
              <a:spcAft>
                <a:spcPts val="1200"/>
              </a:spcAft>
              <a:buClr>
                <a:srgbClr val="FF6600"/>
              </a:buClr>
              <a:buFont typeface="+mj-lt"/>
              <a:buAutoNum type="arabicPeriod" startAt="7"/>
            </a:pP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a:t>
            </a:r>
            <a:r>
              <a:rPr lang="ar-SY" sz="4100" b="1" dirty="0" err="1">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المبدلات</a:t>
            </a: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التشابهية الرقمية (</a:t>
            </a:r>
            <a:r>
              <a:rPr lang="en-US" sz="4100" b="1" dirty="0">
                <a:solidFill>
                  <a:srgbClr val="FFFFFF">
                    <a:lumMod val="65000"/>
                  </a:srgbClr>
                </a:solidFill>
                <a:latin typeface="Times New Roman" pitchFamily="18" charset="0"/>
                <a:cs typeface="Times New Roman" pitchFamily="18" charset="0"/>
              </a:rPr>
              <a:t>ADC</a:t>
            </a: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a:p>
            <a:pPr marL="723900" indent="-723900">
              <a:spcAft>
                <a:spcPts val="1200"/>
              </a:spcAft>
              <a:buClr>
                <a:srgbClr val="FF6600"/>
              </a:buClr>
              <a:buFont typeface="+mj-lt"/>
              <a:buAutoNum type="arabicPeriod" startAt="7"/>
            </a:pP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النوافذ التسلسلية (</a:t>
            </a:r>
            <a:r>
              <a:rPr lang="en-US" sz="4100" b="1" dirty="0">
                <a:solidFill>
                  <a:srgbClr val="FFFFFF">
                    <a:lumMod val="65000"/>
                  </a:srgbClr>
                </a:solidFill>
                <a:latin typeface="Times New Roman" pitchFamily="18" charset="0"/>
                <a:cs typeface="Times New Roman" pitchFamily="18" charset="0"/>
              </a:rPr>
              <a:t>UART,SPI</a:t>
            </a:r>
            <a:r>
              <a:rPr lang="en-US" sz="4100" b="1" dirty="0" smtClean="0">
                <a:solidFill>
                  <a:srgbClr val="FFFFFF">
                    <a:lumMod val="65000"/>
                  </a:srgbClr>
                </a:solidFill>
                <a:latin typeface="Times New Roman" pitchFamily="18" charset="0"/>
                <a:cs typeface="Times New Roman" pitchFamily="18" charset="0"/>
              </a:rPr>
              <a:t>,…</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endPar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endParaRPr>
          </a:p>
          <a:p>
            <a:pPr marL="723900" indent="-723900">
              <a:spcAft>
                <a:spcPts val="1200"/>
              </a:spcAft>
              <a:buClr>
                <a:srgbClr val="FF6600"/>
              </a:buClr>
              <a:buFont typeface="+mj-lt"/>
              <a:buAutoNum type="arabicPeriod" startAt="7"/>
            </a:pP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a:t>
            </a:r>
            <a:r>
              <a:rPr lang="ar-SY" sz="4100" b="1" dirty="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المقارن التشابهي </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r>
              <a:rPr lang="en-US" sz="4100" b="1" dirty="0" smtClean="0">
                <a:solidFill>
                  <a:srgbClr val="FFFFFF">
                    <a:lumMod val="65000"/>
                  </a:srgbClr>
                </a:solidFill>
                <a:latin typeface="Times New Roman" pitchFamily="18" charset="0"/>
                <a:cs typeface="Times New Roman" pitchFamily="18" charset="0"/>
              </a:rPr>
              <a:t>AIN0,1</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a:p>
            <a:pPr marL="723900" indent="-723900">
              <a:spcAft>
                <a:spcPts val="1200"/>
              </a:spcAft>
              <a:buClr>
                <a:srgbClr val="FF6600"/>
              </a:buClr>
              <a:buFont typeface="+mj-lt"/>
              <a:buAutoNum type="arabicPeriod" startAt="7"/>
            </a:pP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إشارات </a:t>
            </a:r>
            <a:r>
              <a:rPr lang="en-US"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PWM</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100" b="1" dirty="0" err="1" smtClean="0">
                <a:solidFill>
                  <a:srgbClr val="FFFFFF">
                    <a:lumMod val="65000"/>
                  </a:srgbClr>
                </a:solidFill>
                <a:latin typeface="Times New Roman" pitchFamily="18" charset="0"/>
                <a:cs typeface="Times New Roman" pitchFamily="18" charset="0"/>
              </a:rPr>
              <a:t>OCx</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a:p>
            <a:pPr marL="723900" indent="-723900">
              <a:spcAft>
                <a:spcPts val="1200"/>
              </a:spcAft>
              <a:buClr>
                <a:srgbClr val="FF6600"/>
              </a:buClr>
              <a:buFont typeface="+mj-lt"/>
              <a:buAutoNum type="arabicPeriod" startAt="7"/>
            </a:pP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أقطاب نافذة المراقبة </a:t>
            </a:r>
            <a:r>
              <a:rPr lang="en-US"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JTAG</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100" b="1" dirty="0" smtClean="0">
                <a:solidFill>
                  <a:srgbClr val="FFFFFF">
                    <a:lumMod val="65000"/>
                  </a:srgbClr>
                </a:solidFill>
                <a:latin typeface="Times New Roman" pitchFamily="18" charset="0"/>
                <a:cs typeface="Times New Roman" pitchFamily="18" charset="0"/>
              </a:rPr>
              <a:t>Debug</a:t>
            </a:r>
            <a:r>
              <a:rPr lang="ar-SY" sz="4100" b="1" dirty="0"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a:t>
            </a:r>
          </a:p>
        </p:txBody>
      </p:sp>
    </p:spTree>
    <p:extLst>
      <p:ext uri="{BB962C8B-B14F-4D97-AF65-F5344CB8AC3E}">
        <p14:creationId xmlns:p14="http://schemas.microsoft.com/office/powerpoint/2010/main" val="316671358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fill="hold"/>
                                        <p:tgtEl>
                                          <p:spTgt spid="8">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 calcmode="lin" valueType="num">
                                      <p:cBhvr additive="base">
                                        <p:cTn id="31" dur="500" fill="hold"/>
                                        <p:tgtEl>
                                          <p:spTgt spid="8">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 calcmode="lin" valueType="num">
                                      <p:cBhvr additive="base">
                                        <p:cTn id="37" dur="500" fill="hold"/>
                                        <p:tgtEl>
                                          <p:spTgt spid="8">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22248</TotalTime>
  <Words>1595</Words>
  <Application>Microsoft Office PowerPoint</Application>
  <PresentationFormat>On-screen Show (4:3)</PresentationFormat>
  <Paragraphs>339</Paragraphs>
  <Slides>37</Slides>
  <Notes>37</Notes>
  <HiddenSlides>0</HiddenSlides>
  <MMClips>0</MMClips>
  <ScaleCrop>false</ScaleCrop>
  <HeadingPairs>
    <vt:vector size="6" baseType="variant">
      <vt:variant>
        <vt:lpstr>Theme</vt:lpstr>
      </vt:variant>
      <vt:variant>
        <vt:i4>9</vt:i4>
      </vt:variant>
      <vt:variant>
        <vt:lpstr>Embedded OLE Servers</vt:lpstr>
      </vt:variant>
      <vt:variant>
        <vt:i4>1</vt:i4>
      </vt:variant>
      <vt:variant>
        <vt:lpstr>Slide Titles</vt:lpstr>
      </vt:variant>
      <vt:variant>
        <vt:i4>37</vt:i4>
      </vt:variant>
    </vt:vector>
  </HeadingPairs>
  <TitlesOfParts>
    <vt:vector size="47" baseType="lpstr">
      <vt:lpstr>Office Theme</vt:lpstr>
      <vt:lpstr>technological_awakening</vt:lpstr>
      <vt:lpstr>4_technological_awakening</vt:lpstr>
      <vt:lpstr>1_technological_awakening</vt:lpstr>
      <vt:lpstr>3_technological_awakening</vt:lpstr>
      <vt:lpstr>2_technological_awakening</vt:lpstr>
      <vt:lpstr>5_technological_awakening</vt:lpstr>
      <vt:lpstr>6_technological_awakening</vt:lpstr>
      <vt:lpstr>7_technological_awakening</vt:lpstr>
      <vt:lpstr>Visio.Drawing.11</vt:lpstr>
      <vt:lpstr>برمجة المتحكمات المصغرة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WAYA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تصميم الدارات المطبوعة</dc:title>
  <dc:creator>WALID</dc:creator>
  <cp:lastModifiedBy>WALID BALID</cp:lastModifiedBy>
  <cp:revision>1543</cp:revision>
  <dcterms:created xsi:type="dcterms:W3CDTF">2009-10-17T18:25:20Z</dcterms:created>
  <dcterms:modified xsi:type="dcterms:W3CDTF">2012-03-07T05:17:34Z</dcterms:modified>
</cp:coreProperties>
</file>