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 id="2147483672" r:id="rId3"/>
    <p:sldMasterId id="2147483720" r:id="rId4"/>
    <p:sldMasterId id="2147483744" r:id="rId5"/>
    <p:sldMasterId id="2147483756" r:id="rId6"/>
    <p:sldMasterId id="2147483768" r:id="rId7"/>
  </p:sldMasterIdLst>
  <p:notesMasterIdLst>
    <p:notesMasterId r:id="rId42"/>
  </p:notesMasterIdLst>
  <p:handoutMasterIdLst>
    <p:handoutMasterId r:id="rId43"/>
  </p:handoutMasterIdLst>
  <p:sldIdLst>
    <p:sldId id="256" r:id="rId8"/>
    <p:sldId id="494" r:id="rId9"/>
    <p:sldId id="492" r:id="rId10"/>
    <p:sldId id="493" r:id="rId11"/>
    <p:sldId id="487" r:id="rId12"/>
    <p:sldId id="490" r:id="rId13"/>
    <p:sldId id="448" r:id="rId14"/>
    <p:sldId id="457" r:id="rId15"/>
    <p:sldId id="340" r:id="rId16"/>
    <p:sldId id="459" r:id="rId17"/>
    <p:sldId id="496" r:id="rId18"/>
    <p:sldId id="498" r:id="rId19"/>
    <p:sldId id="497" r:id="rId20"/>
    <p:sldId id="499" r:id="rId21"/>
    <p:sldId id="599" r:id="rId22"/>
    <p:sldId id="605" r:id="rId23"/>
    <p:sldId id="606" r:id="rId24"/>
    <p:sldId id="607" r:id="rId25"/>
    <p:sldId id="608" r:id="rId26"/>
    <p:sldId id="604" r:id="rId27"/>
    <p:sldId id="611" r:id="rId28"/>
    <p:sldId id="489" r:id="rId29"/>
    <p:sldId id="597" r:id="rId30"/>
    <p:sldId id="618" r:id="rId31"/>
    <p:sldId id="533" r:id="rId32"/>
    <p:sldId id="534" r:id="rId33"/>
    <p:sldId id="350" r:id="rId34"/>
    <p:sldId id="619" r:id="rId35"/>
    <p:sldId id="620" r:id="rId36"/>
    <p:sldId id="621" r:id="rId37"/>
    <p:sldId id="622" r:id="rId38"/>
    <p:sldId id="428" r:id="rId39"/>
    <p:sldId id="430" r:id="rId40"/>
    <p:sldId id="351" r:id="rId41"/>
  </p:sldIdLst>
  <p:sldSz cx="9144000" cy="6858000" type="screen4x3"/>
  <p:notesSz cx="6858000" cy="9144000"/>
  <p:defaultTextStyle>
    <a:defPPr>
      <a:defRPr lang="ar-A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00"/>
    <a:srgbClr val="0000CC"/>
    <a:srgbClr val="804102"/>
    <a:srgbClr val="CC00CC"/>
    <a:srgbClr val="0000FF"/>
    <a:srgbClr val="7ABC32"/>
    <a:srgbClr val="0066FF"/>
    <a:srgbClr val="99FF33"/>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063" autoAdjust="0"/>
    <p:restoredTop sz="85455" autoAdjust="0"/>
  </p:normalViewPr>
  <p:slideViewPr>
    <p:cSldViewPr>
      <p:cViewPr>
        <p:scale>
          <a:sx n="66" d="100"/>
          <a:sy n="66" d="100"/>
        </p:scale>
        <p:origin x="-1254" y="-3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AE"/>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379B7490-D9C6-48F6-9EFF-4A47E45199C0}" type="datetimeFigureOut">
              <a:rPr lang="ar-AE" smtClean="0"/>
              <a:pPr/>
              <a:t>30/03/1433</a:t>
            </a:fld>
            <a:endParaRPr lang="ar-AE"/>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AE"/>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D250C287-582C-48EC-B260-417ED16DF2A5}" type="slidenum">
              <a:rPr lang="ar-AE" smtClean="0"/>
              <a:pPr/>
              <a:t>‹#›</a:t>
            </a:fld>
            <a:endParaRPr lang="ar-AE"/>
          </a:p>
        </p:txBody>
      </p:sp>
    </p:spTree>
    <p:extLst>
      <p:ext uri="{BB962C8B-B14F-4D97-AF65-F5344CB8AC3E}">
        <p14:creationId xmlns:p14="http://schemas.microsoft.com/office/powerpoint/2010/main" val="30729677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AE"/>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676D81E-D082-4F32-BEB6-A4DA795490A4}" type="datetimeFigureOut">
              <a:rPr lang="ar-AE" smtClean="0"/>
              <a:pPr/>
              <a:t>30/03/1433</a:t>
            </a:fld>
            <a:endParaRPr lang="ar-A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A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AE"/>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00029C8-C62D-46E7-8018-290DC38ACF39}" type="slidenum">
              <a:rPr lang="ar-AE" smtClean="0"/>
              <a:pPr/>
              <a:t>‹#›</a:t>
            </a:fld>
            <a:endParaRPr lang="ar-AE"/>
          </a:p>
        </p:txBody>
      </p:sp>
    </p:spTree>
    <p:extLst>
      <p:ext uri="{BB962C8B-B14F-4D97-AF65-F5344CB8AC3E}">
        <p14:creationId xmlns:p14="http://schemas.microsoft.com/office/powerpoint/2010/main" val="816039838"/>
      </p:ext>
    </p:extLst>
  </p:cSld>
  <p:clrMap bg1="lt1" tx1="dk1" bg2="lt2" tx2="dk2" accent1="accent1" accent2="accent2" accent3="accent3" accent4="accent4" accent5="accent5" accent6="accent6" hlink="hlink" folHlink="folHlink"/>
  <p:hf hdr="0" ft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AE" dirty="0"/>
          </a:p>
        </p:txBody>
      </p:sp>
      <p:sp>
        <p:nvSpPr>
          <p:cNvPr id="4" name="Slide Number Placeholder 3"/>
          <p:cNvSpPr>
            <a:spLocks noGrp="1"/>
          </p:cNvSpPr>
          <p:nvPr>
            <p:ph type="sldNum" sz="quarter" idx="10"/>
          </p:nvPr>
        </p:nvSpPr>
        <p:spPr/>
        <p:txBody>
          <a:bodyPr/>
          <a:lstStyle/>
          <a:p>
            <a:fld id="{D00029C8-C62D-46E7-8018-290DC38ACF39}" type="slidenum">
              <a:rPr lang="ar-AE" smtClean="0"/>
              <a:pPr/>
              <a:t>1</a:t>
            </a:fld>
            <a:endParaRPr lang="ar-A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10</a:t>
            </a:fld>
            <a:endParaRPr lang="ar-AE"/>
          </a:p>
        </p:txBody>
      </p:sp>
    </p:spTree>
    <p:extLst>
      <p:ext uri="{BB962C8B-B14F-4D97-AF65-F5344CB8AC3E}">
        <p14:creationId xmlns:p14="http://schemas.microsoft.com/office/powerpoint/2010/main" val="3506113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11</a:t>
            </a:fld>
            <a:endParaRPr lang="ar-AE"/>
          </a:p>
        </p:txBody>
      </p:sp>
    </p:spTree>
    <p:extLst>
      <p:ext uri="{BB962C8B-B14F-4D97-AF65-F5344CB8AC3E}">
        <p14:creationId xmlns:p14="http://schemas.microsoft.com/office/powerpoint/2010/main" val="1079081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12</a:t>
            </a:fld>
            <a:endParaRPr lang="ar-AE"/>
          </a:p>
        </p:txBody>
      </p:sp>
    </p:spTree>
    <p:extLst>
      <p:ext uri="{BB962C8B-B14F-4D97-AF65-F5344CB8AC3E}">
        <p14:creationId xmlns:p14="http://schemas.microsoft.com/office/powerpoint/2010/main" val="7887314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13</a:t>
            </a:fld>
            <a:endParaRPr lang="ar-AE"/>
          </a:p>
        </p:txBody>
      </p:sp>
    </p:spTree>
    <p:extLst>
      <p:ext uri="{BB962C8B-B14F-4D97-AF65-F5344CB8AC3E}">
        <p14:creationId xmlns:p14="http://schemas.microsoft.com/office/powerpoint/2010/main" val="1208390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14</a:t>
            </a:fld>
            <a:endParaRPr lang="ar-AE"/>
          </a:p>
        </p:txBody>
      </p:sp>
    </p:spTree>
    <p:extLst>
      <p:ext uri="{BB962C8B-B14F-4D97-AF65-F5344CB8AC3E}">
        <p14:creationId xmlns:p14="http://schemas.microsoft.com/office/powerpoint/2010/main" val="1969248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15</a:t>
            </a:fld>
            <a:endParaRPr lang="ar-AE"/>
          </a:p>
        </p:txBody>
      </p:sp>
    </p:spTree>
    <p:extLst>
      <p:ext uri="{BB962C8B-B14F-4D97-AF65-F5344CB8AC3E}">
        <p14:creationId xmlns:p14="http://schemas.microsoft.com/office/powerpoint/2010/main" val="1016019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16</a:t>
            </a:fld>
            <a:endParaRPr lang="ar-AE"/>
          </a:p>
        </p:txBody>
      </p:sp>
    </p:spTree>
    <p:extLst>
      <p:ext uri="{BB962C8B-B14F-4D97-AF65-F5344CB8AC3E}">
        <p14:creationId xmlns:p14="http://schemas.microsoft.com/office/powerpoint/2010/main" val="4033763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17</a:t>
            </a:fld>
            <a:endParaRPr lang="ar-AE"/>
          </a:p>
        </p:txBody>
      </p:sp>
    </p:spTree>
    <p:extLst>
      <p:ext uri="{BB962C8B-B14F-4D97-AF65-F5344CB8AC3E}">
        <p14:creationId xmlns:p14="http://schemas.microsoft.com/office/powerpoint/2010/main" val="416281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18</a:t>
            </a:fld>
            <a:endParaRPr lang="ar-AE"/>
          </a:p>
        </p:txBody>
      </p:sp>
    </p:spTree>
    <p:extLst>
      <p:ext uri="{BB962C8B-B14F-4D97-AF65-F5344CB8AC3E}">
        <p14:creationId xmlns:p14="http://schemas.microsoft.com/office/powerpoint/2010/main" val="9363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19</a:t>
            </a:fld>
            <a:endParaRPr lang="ar-AE"/>
          </a:p>
        </p:txBody>
      </p:sp>
    </p:spTree>
    <p:extLst>
      <p:ext uri="{BB962C8B-B14F-4D97-AF65-F5344CB8AC3E}">
        <p14:creationId xmlns:p14="http://schemas.microsoft.com/office/powerpoint/2010/main" val="2708801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a:t>
            </a:fld>
            <a:endParaRPr lang="ar-AE"/>
          </a:p>
        </p:txBody>
      </p:sp>
    </p:spTree>
    <p:extLst>
      <p:ext uri="{BB962C8B-B14F-4D97-AF65-F5344CB8AC3E}">
        <p14:creationId xmlns:p14="http://schemas.microsoft.com/office/powerpoint/2010/main" val="10291563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20</a:t>
            </a:fld>
            <a:endParaRPr lang="ar-AE"/>
          </a:p>
        </p:txBody>
      </p:sp>
    </p:spTree>
    <p:extLst>
      <p:ext uri="{BB962C8B-B14F-4D97-AF65-F5344CB8AC3E}">
        <p14:creationId xmlns:p14="http://schemas.microsoft.com/office/powerpoint/2010/main" val="36521347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21</a:t>
            </a:fld>
            <a:endParaRPr lang="ar-AE"/>
          </a:p>
        </p:txBody>
      </p:sp>
    </p:spTree>
    <p:extLst>
      <p:ext uri="{BB962C8B-B14F-4D97-AF65-F5344CB8AC3E}">
        <p14:creationId xmlns:p14="http://schemas.microsoft.com/office/powerpoint/2010/main" val="34658595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22</a:t>
            </a:fld>
            <a:endParaRPr lang="ar-AE"/>
          </a:p>
        </p:txBody>
      </p:sp>
    </p:spTree>
    <p:extLst>
      <p:ext uri="{BB962C8B-B14F-4D97-AF65-F5344CB8AC3E}">
        <p14:creationId xmlns:p14="http://schemas.microsoft.com/office/powerpoint/2010/main" val="25719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23</a:t>
            </a:fld>
            <a:endParaRPr lang="ar-AE"/>
          </a:p>
        </p:txBody>
      </p:sp>
    </p:spTree>
    <p:extLst>
      <p:ext uri="{BB962C8B-B14F-4D97-AF65-F5344CB8AC3E}">
        <p14:creationId xmlns:p14="http://schemas.microsoft.com/office/powerpoint/2010/main" val="2061441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Y" sz="1200" kern="1200" dirty="0" smtClean="0">
                <a:solidFill>
                  <a:schemeClr val="tx1"/>
                </a:solidFill>
                <a:effectLst/>
                <a:latin typeface="+mn-lt"/>
                <a:ea typeface="+mn-ea"/>
                <a:cs typeface="+mn-cs"/>
              </a:rPr>
              <a:t>تعتمد العائلة </a:t>
            </a:r>
            <a:r>
              <a:rPr lang="en-US" sz="1200" kern="1200" dirty="0" smtClean="0">
                <a:solidFill>
                  <a:schemeClr val="tx1"/>
                </a:solidFill>
                <a:effectLst/>
                <a:latin typeface="+mn-lt"/>
                <a:ea typeface="+mn-ea"/>
                <a:cs typeface="+mn-cs"/>
              </a:rPr>
              <a:t>AVR </a:t>
            </a:r>
            <a:r>
              <a:rPr lang="ar-SY" sz="1200" kern="1200" dirty="0" smtClean="0">
                <a:solidFill>
                  <a:schemeClr val="tx1"/>
                </a:solidFill>
                <a:effectLst/>
                <a:latin typeface="+mn-lt"/>
                <a:ea typeface="+mn-ea"/>
                <a:cs typeface="+mn-cs"/>
              </a:rPr>
              <a:t>البنية </a:t>
            </a:r>
            <a:r>
              <a:rPr lang="en-US" sz="1200" kern="1200" dirty="0" smtClean="0">
                <a:solidFill>
                  <a:schemeClr val="tx1"/>
                </a:solidFill>
                <a:effectLst/>
                <a:latin typeface="+mn-lt"/>
                <a:ea typeface="+mn-ea"/>
                <a:cs typeface="+mn-cs"/>
              </a:rPr>
              <a:t>Harvard </a:t>
            </a:r>
            <a:r>
              <a:rPr lang="ar-SY" sz="1200" kern="1200" dirty="0" smtClean="0">
                <a:solidFill>
                  <a:schemeClr val="tx1"/>
                </a:solidFill>
                <a:effectLst/>
                <a:latin typeface="+mn-lt"/>
                <a:ea typeface="+mn-ea"/>
                <a:cs typeface="+mn-cs"/>
              </a:rPr>
              <a:t>بهدف زيادة مستوى الأداء والعمل المتوازي – بحيث تكون هناك ذاكرة مخصصة للبيانات مع ممر معطيات خاص وذاكرة أخرى منفصلة لتعليمات البرنامج مع ممر خاص أيضاً. يتم تنفيذ التعليمات في ذاكرة البرنامج بمستوى واحد من المعالجة التفرعية بحيث أنه في الوقت الذي تقوم فيه وحدة المعالجة المركزية (</a:t>
            </a:r>
            <a:r>
              <a:rPr lang="en-US" sz="1200" kern="1200" dirty="0" smtClean="0">
                <a:solidFill>
                  <a:schemeClr val="tx1"/>
                </a:solidFill>
                <a:effectLst/>
                <a:latin typeface="+mn-lt"/>
                <a:ea typeface="+mn-ea"/>
                <a:cs typeface="+mn-cs"/>
              </a:rPr>
              <a:t>CPU</a:t>
            </a:r>
            <a:r>
              <a:rPr lang="ar-SY" sz="1200" kern="1200" dirty="0" smtClean="0">
                <a:solidFill>
                  <a:schemeClr val="tx1"/>
                </a:solidFill>
                <a:effectLst/>
                <a:latin typeface="+mn-lt"/>
                <a:ea typeface="+mn-ea"/>
                <a:cs typeface="+mn-cs"/>
              </a:rPr>
              <a:t>) بتنفيذ إحدى التعليمات يتم إحضار شفرة التعليمة التالية لها من ذاكرة البرنامج؛ إن هذا المبدأ يسمح بتنفيذ تعليمة عند كل نبضة ساعة.</a:t>
            </a:r>
            <a:endParaRPr lang="en-US" sz="1200" kern="1200" dirty="0" smtClean="0">
              <a:solidFill>
                <a:schemeClr val="tx1"/>
              </a:solidFill>
              <a:effectLst/>
              <a:latin typeface="+mn-lt"/>
              <a:ea typeface="+mn-ea"/>
              <a:cs typeface="+mn-cs"/>
            </a:endParaRPr>
          </a:p>
          <a:p>
            <a:pPr rtl="1"/>
            <a:r>
              <a:rPr lang="ar-SY" sz="1200" kern="1200" dirty="0" smtClean="0">
                <a:solidFill>
                  <a:schemeClr val="tx1"/>
                </a:solidFill>
                <a:effectLst/>
                <a:latin typeface="+mn-lt"/>
                <a:ea typeface="+mn-ea"/>
                <a:cs typeface="+mn-cs"/>
              </a:rPr>
              <a:t>يرتبط مع وحدة الحساب والمنطق </a:t>
            </a:r>
            <a:r>
              <a:rPr lang="en-US" sz="1200" kern="1200" dirty="0" smtClean="0">
                <a:solidFill>
                  <a:schemeClr val="tx1"/>
                </a:solidFill>
                <a:effectLst/>
                <a:latin typeface="+mn-lt"/>
                <a:ea typeface="+mn-ea"/>
                <a:cs typeface="+mn-cs"/>
              </a:rPr>
              <a:t>ALU (Arithmetic Logic Unit)</a:t>
            </a:r>
            <a:r>
              <a:rPr lang="ar-SY" sz="1200" kern="1200" dirty="0" smtClean="0">
                <a:solidFill>
                  <a:schemeClr val="tx1"/>
                </a:solidFill>
                <a:effectLst/>
                <a:latin typeface="+mn-lt"/>
                <a:ea typeface="+mn-ea"/>
                <a:cs typeface="+mn-cs"/>
              </a:rPr>
              <a:t> ملف المسجل ذو الولوج السريع والذي يحتوي على </a:t>
            </a:r>
            <a:r>
              <a:rPr lang="en-US" sz="1200" kern="1200" dirty="0" smtClean="0">
                <a:solidFill>
                  <a:schemeClr val="tx1"/>
                </a:solidFill>
                <a:effectLst/>
                <a:latin typeface="+mn-lt"/>
                <a:ea typeface="+mn-ea"/>
                <a:cs typeface="+mn-cs"/>
              </a:rPr>
              <a:t>32</a:t>
            </a:r>
            <a:r>
              <a:rPr lang="ar-SY" sz="1200" kern="1200" dirty="0" smtClean="0">
                <a:solidFill>
                  <a:schemeClr val="tx1"/>
                </a:solidFill>
                <a:effectLst/>
                <a:latin typeface="+mn-lt"/>
                <a:ea typeface="+mn-ea"/>
                <a:cs typeface="+mn-cs"/>
              </a:rPr>
              <a:t> مسجلاً للأغراض العامة كل منها بطول</a:t>
            </a:r>
            <a:r>
              <a:rPr lang="en-US" sz="1200" kern="1200" dirty="0" smtClean="0">
                <a:solidFill>
                  <a:schemeClr val="tx1"/>
                </a:solidFill>
                <a:effectLst/>
                <a:latin typeface="+mn-lt"/>
                <a:ea typeface="+mn-ea"/>
                <a:cs typeface="+mn-cs"/>
              </a:rPr>
              <a:t>8-bit  </a:t>
            </a:r>
            <a:r>
              <a:rPr lang="ar-SY" sz="1200" kern="1200" dirty="0" smtClean="0">
                <a:solidFill>
                  <a:schemeClr val="tx1"/>
                </a:solidFill>
                <a:effectLst/>
                <a:latin typeface="+mn-lt"/>
                <a:ea typeface="+mn-ea"/>
                <a:cs typeface="+mn-cs"/>
              </a:rPr>
              <a:t>وبزمن ولوج قدره نبضة واحدة من نبضات الهزاز – و</a:t>
            </a:r>
            <a:r>
              <a:rPr lang="ar-SA" sz="1200" kern="1200" dirty="0" smtClean="0">
                <a:solidFill>
                  <a:schemeClr val="tx1"/>
                </a:solidFill>
                <a:effectLst/>
                <a:latin typeface="+mn-lt"/>
                <a:ea typeface="+mn-ea"/>
                <a:cs typeface="+mn-cs"/>
              </a:rPr>
              <a:t>يقصد بالولوج السريع لملف المسجلات على أنه الولوج الذي يستغرق زمن قدره دورة ساعة واحدة؛ هذا يعني أنه خلال دورة ساعة واحدة تقوم وحدة الحساب والمنطق بتنفيذ عملية واحدة، فهي تقوم أولاً بإخراج المعاملين من ملف السجلات، ومن ثم تنفذ العملية، ومن ثم تعيد تخزين النتيجة في ملف المسجلات، وكل ذلك يتم خلال دورة ساعة واحدة.</a:t>
            </a:r>
            <a:endParaRPr lang="ar-SY" sz="1200" kern="1200" dirty="0" smtClean="0">
              <a:solidFill>
                <a:schemeClr val="tx1"/>
              </a:solidFill>
              <a:effectLst/>
              <a:latin typeface="+mn-lt"/>
              <a:ea typeface="+mn-ea"/>
              <a:cs typeface="+mn-cs"/>
            </a:endParaRPr>
          </a:p>
          <a:p>
            <a:pPr rtl="1"/>
            <a:endParaRPr lang="ar-SY" sz="1200" kern="1200" dirty="0" smtClean="0">
              <a:solidFill>
                <a:schemeClr val="tx1"/>
              </a:solidFill>
              <a:effectLst/>
              <a:latin typeface="+mn-lt"/>
              <a:ea typeface="+mn-ea"/>
              <a:cs typeface="+mn-cs"/>
            </a:endParaRPr>
          </a:p>
          <a:p>
            <a:pPr lvl="3" rtl="1"/>
            <a:r>
              <a:rPr lang="ar-SY" sz="1200" b="1" kern="1200" dirty="0" smtClean="0">
                <a:solidFill>
                  <a:schemeClr val="tx1"/>
                </a:solidFill>
                <a:effectLst/>
                <a:latin typeface="+mn-lt"/>
                <a:ea typeface="+mn-ea"/>
                <a:cs typeface="+mn-cs"/>
              </a:rPr>
              <a:t>وحدة الحساب والمنطق (</a:t>
            </a:r>
            <a:r>
              <a:rPr lang="en-US" sz="1100" b="1" kern="1200" dirty="0" smtClean="0">
                <a:solidFill>
                  <a:schemeClr val="tx1"/>
                </a:solidFill>
                <a:effectLst/>
                <a:latin typeface="+mn-lt"/>
                <a:ea typeface="+mn-ea"/>
                <a:cs typeface="+mn-cs"/>
              </a:rPr>
              <a:t>Arithmetic Logic Unit</a:t>
            </a:r>
            <a:r>
              <a:rPr lang="ar-SY" sz="1200" b="1" kern="1200" dirty="0" smtClean="0">
                <a:solidFill>
                  <a:schemeClr val="tx1"/>
                </a:solidFill>
                <a:effectLst/>
                <a:latin typeface="+mn-lt"/>
                <a:ea typeface="+mn-ea"/>
                <a:cs typeface="+mn-cs"/>
              </a:rPr>
              <a:t>):</a:t>
            </a:r>
            <a:endParaRPr lang="en-US" sz="1100" b="1" kern="1200" dirty="0" smtClean="0">
              <a:solidFill>
                <a:schemeClr val="tx1"/>
              </a:solidFill>
              <a:effectLst/>
              <a:latin typeface="+mn-lt"/>
              <a:ea typeface="+mn-ea"/>
              <a:cs typeface="+mn-cs"/>
            </a:endParaRPr>
          </a:p>
          <a:p>
            <a:pPr rtl="1"/>
            <a:r>
              <a:rPr lang="ar-SY" sz="1200" kern="1200" dirty="0" smtClean="0">
                <a:solidFill>
                  <a:schemeClr val="tx1"/>
                </a:solidFill>
                <a:effectLst/>
                <a:latin typeface="+mn-lt"/>
                <a:ea typeface="+mn-ea"/>
                <a:cs typeface="+mn-cs"/>
              </a:rPr>
              <a:t>تدعم وحدة الحساب والمنطق العمليات الحسابية والمنطقية بين محتوى المسجلات أو بين محتوى المسجل وقيمة ثابتة، كما يمكن إجراء عملية معينة على محتوى مسجل وحيد، وبعد تنفيذ العملية يتم تحديث مسجل الحالة ليعطي المعلومات عن ناتج تلك العملية.</a:t>
            </a:r>
            <a:endParaRPr lang="en-US" sz="1100" kern="1200" dirty="0" smtClean="0">
              <a:solidFill>
                <a:schemeClr val="tx1"/>
              </a:solidFill>
              <a:effectLst/>
              <a:latin typeface="+mn-lt"/>
              <a:ea typeface="+mn-ea"/>
              <a:cs typeface="+mn-cs"/>
            </a:endParaRPr>
          </a:p>
          <a:p>
            <a:pPr rtl="1"/>
            <a:r>
              <a:rPr lang="ar-SY" sz="1200" kern="1200" dirty="0" smtClean="0">
                <a:solidFill>
                  <a:schemeClr val="tx1"/>
                </a:solidFill>
                <a:effectLst/>
                <a:latin typeface="+mn-lt"/>
                <a:ea typeface="+mn-ea"/>
                <a:cs typeface="+mn-cs"/>
              </a:rPr>
              <a:t>تتمتع </a:t>
            </a:r>
            <a:r>
              <a:rPr lang="ar-SA" sz="1200" kern="1200" dirty="0" smtClean="0">
                <a:solidFill>
                  <a:schemeClr val="tx1"/>
                </a:solidFill>
                <a:effectLst/>
                <a:latin typeface="+mn-lt"/>
                <a:ea typeface="+mn-ea"/>
                <a:cs typeface="+mn-cs"/>
              </a:rPr>
              <a:t>وحدة الحساب والمنطق </a:t>
            </a:r>
            <a:r>
              <a:rPr lang="en-US" sz="1100" kern="1200" dirty="0" smtClean="0">
                <a:solidFill>
                  <a:schemeClr val="tx1"/>
                </a:solidFill>
                <a:effectLst/>
                <a:latin typeface="+mn-lt"/>
                <a:ea typeface="+mn-ea"/>
                <a:cs typeface="+mn-cs"/>
              </a:rPr>
              <a:t>ALU</a:t>
            </a:r>
            <a:r>
              <a:rPr lang="en-US" sz="1200" kern="1200" dirty="0" smtClean="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عالية الأداء في العائلة</a:t>
            </a:r>
            <a:r>
              <a:rPr lang="en-US" sz="1100" kern="1200" dirty="0" smtClean="0">
                <a:solidFill>
                  <a:schemeClr val="tx1"/>
                </a:solidFill>
                <a:effectLst/>
                <a:latin typeface="+mn-lt"/>
                <a:ea typeface="+mn-ea"/>
                <a:cs typeface="+mn-cs"/>
              </a:rPr>
              <a:t>AVR </a:t>
            </a:r>
            <a:r>
              <a:rPr lang="en-US" sz="1200" kern="1200" dirty="0" smtClean="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بالارتباط ا</a:t>
            </a:r>
            <a:r>
              <a:rPr lang="ar-SA" sz="1200" kern="1200" dirty="0" smtClean="0">
                <a:solidFill>
                  <a:schemeClr val="tx1"/>
                </a:solidFill>
                <a:effectLst/>
                <a:latin typeface="+mn-lt"/>
                <a:ea typeface="+mn-ea"/>
                <a:cs typeface="+mn-cs"/>
              </a:rPr>
              <a:t>لمباشر مع مسجلات العمل الاثنين والثلاثين ذات الأغراض العامة، فخلال دورة ساعة واحدة تنفذ وحدة الحساب والمنطق عملية ما بين مسجلين في ملف المسجلات </a:t>
            </a:r>
            <a:r>
              <a:rPr lang="ar-SY" sz="1200" kern="1200" dirty="0" smtClean="0">
                <a:solidFill>
                  <a:schemeClr val="tx1"/>
                </a:solidFill>
                <a:effectLst/>
                <a:latin typeface="+mn-lt"/>
                <a:ea typeface="+mn-ea"/>
                <a:cs typeface="+mn-cs"/>
              </a:rPr>
              <a:t>أو بين مسجل وقيمة ثابتة.</a:t>
            </a:r>
            <a:r>
              <a:rPr lang="ar-SA" sz="1200" kern="1200" dirty="0" smtClean="0">
                <a:solidFill>
                  <a:schemeClr val="tx1"/>
                </a:solidFill>
                <a:effectLst/>
                <a:latin typeface="+mn-lt"/>
                <a:ea typeface="+mn-ea"/>
                <a:cs typeface="+mn-cs"/>
              </a:rPr>
              <a:t> ويمكن تقسيم عمليات </a:t>
            </a:r>
            <a:r>
              <a:rPr lang="en-US" sz="1100" kern="1200" dirty="0" smtClean="0">
                <a:solidFill>
                  <a:schemeClr val="tx1"/>
                </a:solidFill>
                <a:effectLst/>
                <a:latin typeface="+mn-lt"/>
                <a:ea typeface="+mn-ea"/>
                <a:cs typeface="+mn-cs"/>
              </a:rPr>
              <a:t>ALU</a:t>
            </a:r>
            <a:r>
              <a:rPr lang="ar-SA" sz="1200" kern="1200" dirty="0" smtClean="0">
                <a:solidFill>
                  <a:schemeClr val="tx1"/>
                </a:solidFill>
                <a:effectLst/>
                <a:latin typeface="+mn-lt"/>
                <a:ea typeface="+mn-ea"/>
                <a:cs typeface="+mn-cs"/>
              </a:rPr>
              <a:t> إلى ثلاث فئات رئيسية: فئة حسابية - فئة منطقية - فئة العمليات </a:t>
            </a:r>
            <a:r>
              <a:rPr lang="ar-SY" sz="1200" kern="1200" dirty="0" smtClean="0">
                <a:solidFill>
                  <a:schemeClr val="tx1"/>
                </a:solidFill>
                <a:effectLst/>
                <a:latin typeface="+mn-lt"/>
                <a:ea typeface="+mn-ea"/>
                <a:cs typeface="+mn-cs"/>
              </a:rPr>
              <a:t>على مستوى البت </a:t>
            </a:r>
            <a:r>
              <a:rPr lang="ar-SA" sz="1200" kern="1200" dirty="0" smtClean="0">
                <a:solidFill>
                  <a:schemeClr val="tx1"/>
                </a:solidFill>
                <a:effectLst/>
                <a:latin typeface="+mn-lt"/>
                <a:ea typeface="+mn-ea"/>
                <a:cs typeface="+mn-cs"/>
              </a:rPr>
              <a:t>(</a:t>
            </a:r>
            <a:r>
              <a:rPr lang="en-US" sz="1100" kern="1200" dirty="0" smtClean="0">
                <a:solidFill>
                  <a:schemeClr val="tx1"/>
                </a:solidFill>
                <a:effectLst/>
                <a:latin typeface="+mn-lt"/>
                <a:ea typeface="+mn-ea"/>
                <a:cs typeface="+mn-cs"/>
              </a:rPr>
              <a:t>Bit</a:t>
            </a:r>
            <a:r>
              <a:rPr lang="ar-SA" sz="1200" kern="1200" dirty="0" smtClean="0">
                <a:solidFill>
                  <a:schemeClr val="tx1"/>
                </a:solidFill>
                <a:effectLst/>
                <a:latin typeface="+mn-lt"/>
                <a:ea typeface="+mn-ea"/>
                <a:cs typeface="+mn-cs"/>
              </a:rPr>
              <a:t>). </a:t>
            </a:r>
            <a:r>
              <a:rPr lang="ar-SY" sz="1200" kern="1200" dirty="0" smtClean="0">
                <a:solidFill>
                  <a:schemeClr val="tx1"/>
                </a:solidFill>
                <a:effectLst/>
                <a:latin typeface="+mn-lt"/>
                <a:ea typeface="+mn-ea"/>
                <a:cs typeface="+mn-cs"/>
              </a:rPr>
              <a:t>كما تملك معالجات العائلة </a:t>
            </a:r>
            <a:r>
              <a:rPr lang="en-US" sz="1100" kern="1200" dirty="0" smtClean="0">
                <a:solidFill>
                  <a:schemeClr val="tx1"/>
                </a:solidFill>
                <a:effectLst/>
                <a:latin typeface="+mn-lt"/>
                <a:ea typeface="+mn-ea"/>
                <a:cs typeface="+mn-cs"/>
              </a:rPr>
              <a:t>AVR</a:t>
            </a:r>
            <a:r>
              <a:rPr lang="en-US" sz="1200" kern="1200" dirty="0" smtClean="0">
                <a:solidFill>
                  <a:schemeClr val="tx1"/>
                </a:solidFill>
                <a:effectLst/>
                <a:latin typeface="+mn-lt"/>
                <a:ea typeface="+mn-ea"/>
                <a:cs typeface="+mn-cs"/>
              </a:rPr>
              <a:t> </a:t>
            </a:r>
            <a:r>
              <a:rPr lang="ar-SA" sz="1200" kern="1200" dirty="0" smtClean="0">
                <a:solidFill>
                  <a:schemeClr val="tx1"/>
                </a:solidFill>
                <a:effectLst/>
                <a:latin typeface="+mn-lt"/>
                <a:ea typeface="+mn-ea"/>
                <a:cs typeface="+mn-cs"/>
              </a:rPr>
              <a:t>في بنيتها ضارب متطور يدعم عمليات ضرب للأعداد المؤشرة وغير المؤشرة والاعداد الكسرية.</a:t>
            </a:r>
            <a:endParaRPr lang="en-US" sz="1100" kern="1200" dirty="0" smtClean="0">
              <a:solidFill>
                <a:schemeClr val="tx1"/>
              </a:solidFill>
              <a:effectLst/>
              <a:latin typeface="+mn-lt"/>
              <a:ea typeface="+mn-ea"/>
              <a:cs typeface="+mn-cs"/>
            </a:endParaRPr>
          </a:p>
          <a:p>
            <a:pPr rtl="1"/>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00029C8-C62D-46E7-8018-290DC38ACF39}" type="slidenum">
              <a:rPr lang="ar-AE" smtClean="0"/>
              <a:pPr/>
              <a:t>24</a:t>
            </a:fld>
            <a:endParaRPr lang="ar-AE"/>
          </a:p>
        </p:txBody>
      </p:sp>
    </p:spTree>
    <p:extLst>
      <p:ext uri="{BB962C8B-B14F-4D97-AF65-F5344CB8AC3E}">
        <p14:creationId xmlns:p14="http://schemas.microsoft.com/office/powerpoint/2010/main" val="4021268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25</a:t>
            </a:fld>
            <a:endParaRPr lang="ar-AE"/>
          </a:p>
        </p:txBody>
      </p:sp>
    </p:spTree>
    <p:extLst>
      <p:ext uri="{BB962C8B-B14F-4D97-AF65-F5344CB8AC3E}">
        <p14:creationId xmlns:p14="http://schemas.microsoft.com/office/powerpoint/2010/main" val="13687801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26</a:t>
            </a:fld>
            <a:endParaRPr lang="ar-AE"/>
          </a:p>
        </p:txBody>
      </p:sp>
    </p:spTree>
    <p:extLst>
      <p:ext uri="{BB962C8B-B14F-4D97-AF65-F5344CB8AC3E}">
        <p14:creationId xmlns:p14="http://schemas.microsoft.com/office/powerpoint/2010/main" val="2833988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27</a:t>
            </a:fld>
            <a:endParaRPr lang="ar-AE"/>
          </a:p>
        </p:txBody>
      </p:sp>
    </p:spTree>
    <p:extLst>
      <p:ext uri="{BB962C8B-B14F-4D97-AF65-F5344CB8AC3E}">
        <p14:creationId xmlns:p14="http://schemas.microsoft.com/office/powerpoint/2010/main" val="716685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28</a:t>
            </a:fld>
            <a:endParaRPr lang="ar-AE"/>
          </a:p>
        </p:txBody>
      </p:sp>
    </p:spTree>
    <p:extLst>
      <p:ext uri="{BB962C8B-B14F-4D97-AF65-F5344CB8AC3E}">
        <p14:creationId xmlns:p14="http://schemas.microsoft.com/office/powerpoint/2010/main" val="71668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29</a:t>
            </a:fld>
            <a:endParaRPr lang="ar-AE">
              <a:solidFill>
                <a:prstClr val="black"/>
              </a:solidFill>
            </a:endParaRPr>
          </a:p>
        </p:txBody>
      </p:sp>
    </p:spTree>
    <p:extLst>
      <p:ext uri="{BB962C8B-B14F-4D97-AF65-F5344CB8AC3E}">
        <p14:creationId xmlns:p14="http://schemas.microsoft.com/office/powerpoint/2010/main" val="71668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3</a:t>
            </a:fld>
            <a:endParaRPr lang="ar-AE"/>
          </a:p>
        </p:txBody>
      </p:sp>
    </p:spTree>
    <p:extLst>
      <p:ext uri="{BB962C8B-B14F-4D97-AF65-F5344CB8AC3E}">
        <p14:creationId xmlns:p14="http://schemas.microsoft.com/office/powerpoint/2010/main" val="42252404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30</a:t>
            </a:fld>
            <a:endParaRPr lang="ar-AE">
              <a:solidFill>
                <a:prstClr val="black"/>
              </a:solidFill>
            </a:endParaRPr>
          </a:p>
        </p:txBody>
      </p:sp>
    </p:spTree>
    <p:extLst>
      <p:ext uri="{BB962C8B-B14F-4D97-AF65-F5344CB8AC3E}">
        <p14:creationId xmlns:p14="http://schemas.microsoft.com/office/powerpoint/2010/main" val="716685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31</a:t>
            </a:fld>
            <a:endParaRPr lang="ar-AE">
              <a:solidFill>
                <a:prstClr val="black"/>
              </a:solidFill>
            </a:endParaRPr>
          </a:p>
        </p:txBody>
      </p:sp>
    </p:spTree>
    <p:extLst>
      <p:ext uri="{BB962C8B-B14F-4D97-AF65-F5344CB8AC3E}">
        <p14:creationId xmlns:p14="http://schemas.microsoft.com/office/powerpoint/2010/main" val="716685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32</a:t>
            </a:fld>
            <a:endParaRPr lang="ar-AE"/>
          </a:p>
        </p:txBody>
      </p:sp>
    </p:spTree>
    <p:extLst>
      <p:ext uri="{BB962C8B-B14F-4D97-AF65-F5344CB8AC3E}">
        <p14:creationId xmlns:p14="http://schemas.microsoft.com/office/powerpoint/2010/main" val="35413975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33</a:t>
            </a:fld>
            <a:endParaRPr lang="ar-AE"/>
          </a:p>
        </p:txBody>
      </p:sp>
    </p:spTree>
    <p:extLst>
      <p:ext uri="{BB962C8B-B14F-4D97-AF65-F5344CB8AC3E}">
        <p14:creationId xmlns:p14="http://schemas.microsoft.com/office/powerpoint/2010/main" val="31072710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34</a:t>
            </a:fld>
            <a:endParaRPr lang="ar-AE"/>
          </a:p>
        </p:txBody>
      </p:sp>
    </p:spTree>
    <p:extLst>
      <p:ext uri="{BB962C8B-B14F-4D97-AF65-F5344CB8AC3E}">
        <p14:creationId xmlns:p14="http://schemas.microsoft.com/office/powerpoint/2010/main" val="1157466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4</a:t>
            </a:fld>
            <a:endParaRPr lang="ar-AE"/>
          </a:p>
        </p:txBody>
      </p:sp>
    </p:spTree>
    <p:extLst>
      <p:ext uri="{BB962C8B-B14F-4D97-AF65-F5344CB8AC3E}">
        <p14:creationId xmlns:p14="http://schemas.microsoft.com/office/powerpoint/2010/main" val="2688019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z="1200" kern="1200" dirty="0" smtClean="0">
                <a:solidFill>
                  <a:schemeClr val="tx1"/>
                </a:solidFill>
                <a:effectLst/>
                <a:latin typeface="+mn-lt"/>
                <a:ea typeface="+mn-ea"/>
                <a:cs typeface="+mn-cs"/>
              </a:rPr>
              <a:t>مع انطلاقة عام 2010 فإن أكثر من %90 من البرامج التي تم تطويرها مخصصة للأنظمة المدمجة، كما أنّ عدد مبرمجي الأنظمة المدمجة سيزداد بمقدار عشرة أضعاف مقارنةً مع مبرمجي الأنظمة الأخرى</a:t>
            </a:r>
            <a:endParaRPr lang="ar-SY" sz="1200" kern="1200" dirty="0" smtClean="0">
              <a:solidFill>
                <a:schemeClr val="tx1"/>
              </a:solidFill>
              <a:effectLst/>
              <a:latin typeface="+mn-lt"/>
              <a:ea typeface="+mn-ea"/>
              <a:cs typeface="+mn-cs"/>
            </a:endParaRPr>
          </a:p>
          <a:p>
            <a:r>
              <a:rPr lang="ar-SA" sz="1200" kern="1200" dirty="0" smtClean="0">
                <a:solidFill>
                  <a:schemeClr val="tx1"/>
                </a:solidFill>
                <a:effectLst/>
                <a:latin typeface="+mn-lt"/>
                <a:ea typeface="+mn-ea"/>
                <a:cs typeface="+mn-cs"/>
              </a:rPr>
              <a:t>المنزل الواحد يحوي على الأقل 100~40 متحكم مصغر، في حين يمكن أن يوجد ثلاثة أو أقل في الحاسب الشخصي</a:t>
            </a:r>
            <a:endParaRPr lang="ar-SY" sz="1200" kern="1200" dirty="0" smtClean="0">
              <a:solidFill>
                <a:schemeClr val="tx1"/>
              </a:solidFill>
              <a:effectLst/>
              <a:latin typeface="+mn-lt"/>
              <a:ea typeface="+mn-ea"/>
              <a:cs typeface="+mn-cs"/>
            </a:endParaRPr>
          </a:p>
          <a:p>
            <a:r>
              <a:rPr lang="ar-SA" sz="1200" kern="1200" dirty="0" smtClean="0">
                <a:solidFill>
                  <a:schemeClr val="tx1"/>
                </a:solidFill>
                <a:effectLst/>
                <a:latin typeface="+mn-lt"/>
                <a:ea typeface="+mn-ea"/>
                <a:cs typeface="+mn-cs"/>
              </a:rPr>
              <a:t>حالياً، أكثر من %98 من متحكمات </a:t>
            </a:r>
            <a:r>
              <a:rPr lang="en-US" sz="1200" kern="1200" dirty="0" smtClean="0">
                <a:solidFill>
                  <a:schemeClr val="tx1"/>
                </a:solidFill>
                <a:effectLst/>
                <a:latin typeface="+mn-lt"/>
                <a:ea typeface="+mn-ea"/>
                <a:cs typeface="+mn-cs"/>
              </a:rPr>
              <a:t>8/32-bit</a:t>
            </a:r>
            <a:r>
              <a:rPr lang="ar-SA" sz="1200" kern="1200" dirty="0" smtClean="0">
                <a:solidFill>
                  <a:schemeClr val="tx1"/>
                </a:solidFill>
                <a:effectLst/>
                <a:latin typeface="+mn-lt"/>
                <a:ea typeface="+mn-ea"/>
                <a:cs typeface="+mn-cs"/>
              </a:rPr>
              <a:t> تستخدم في الأنظمة المدمجة</a:t>
            </a:r>
            <a:endParaRPr lang="ar-SY"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00029C8-C62D-46E7-8018-290DC38ACF39}" type="slidenum">
              <a:rPr lang="ar-AE" smtClean="0">
                <a:solidFill>
                  <a:prstClr val="black"/>
                </a:solidFill>
              </a:rPr>
              <a:pPr/>
              <a:t>5</a:t>
            </a:fld>
            <a:endParaRPr lang="ar-AE">
              <a:solidFill>
                <a:prstClr val="black"/>
              </a:solidFill>
            </a:endParaRPr>
          </a:p>
        </p:txBody>
      </p:sp>
    </p:spTree>
    <p:extLst>
      <p:ext uri="{BB962C8B-B14F-4D97-AF65-F5344CB8AC3E}">
        <p14:creationId xmlns:p14="http://schemas.microsoft.com/office/powerpoint/2010/main" val="343248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6</a:t>
            </a:fld>
            <a:endParaRPr lang="ar-AE"/>
          </a:p>
        </p:txBody>
      </p:sp>
    </p:spTree>
    <p:extLst>
      <p:ext uri="{BB962C8B-B14F-4D97-AF65-F5344CB8AC3E}">
        <p14:creationId xmlns:p14="http://schemas.microsoft.com/office/powerpoint/2010/main" val="2108152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7</a:t>
            </a:fld>
            <a:endParaRPr lang="ar-AE"/>
          </a:p>
        </p:txBody>
      </p:sp>
    </p:spTree>
    <p:extLst>
      <p:ext uri="{BB962C8B-B14F-4D97-AF65-F5344CB8AC3E}">
        <p14:creationId xmlns:p14="http://schemas.microsoft.com/office/powerpoint/2010/main" val="4097446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8</a:t>
            </a:fld>
            <a:endParaRPr lang="ar-AE"/>
          </a:p>
        </p:txBody>
      </p:sp>
    </p:spTree>
    <p:extLst>
      <p:ext uri="{BB962C8B-B14F-4D97-AF65-F5344CB8AC3E}">
        <p14:creationId xmlns:p14="http://schemas.microsoft.com/office/powerpoint/2010/main" val="2781224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0029C8-C62D-46E7-8018-290DC38ACF39}" type="slidenum">
              <a:rPr lang="ar-AE" smtClean="0"/>
              <a:pPr/>
              <a:t>9</a:t>
            </a:fld>
            <a:endParaRPr lang="ar-AE"/>
          </a:p>
        </p:txBody>
      </p:sp>
    </p:spTree>
    <p:extLst>
      <p:ext uri="{BB962C8B-B14F-4D97-AF65-F5344CB8AC3E}">
        <p14:creationId xmlns:p14="http://schemas.microsoft.com/office/powerpoint/2010/main" val="1810898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A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A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pPr>
                <a:defRPr/>
              </a:pPr>
              <a:t>‹#›</a:t>
            </a:fld>
            <a:endParaRPr lang="en-US"/>
          </a:p>
        </p:txBody>
      </p:sp>
    </p:spTree>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pPr>
                <a:defRPr/>
              </a:pPr>
              <a:t>‹#›</a:t>
            </a:fld>
            <a:endParaRPr lang="en-US"/>
          </a:p>
        </p:txBody>
      </p:sp>
    </p:spTree>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pPr>
                <a:defRPr/>
              </a:pPr>
              <a:t>‹#›</a:t>
            </a:fld>
            <a:endParaRPr lang="en-US"/>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pPr>
                <a:defRPr/>
              </a:pPr>
              <a:t>‹#›</a:t>
            </a:fld>
            <a:endParaRPr lang="en-US"/>
          </a:p>
        </p:txBody>
      </p:sp>
    </p:spTree>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pPr>
                <a:defRPr/>
              </a:pPr>
              <a:t>‹#›</a:t>
            </a:fld>
            <a:endParaRPr lang="en-US"/>
          </a:p>
        </p:txBody>
      </p:sp>
    </p:spTree>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pPr>
                <a:defRPr/>
              </a:pPr>
              <a:t>‹#›</a:t>
            </a:fld>
            <a:endParaRPr lang="en-US"/>
          </a:p>
        </p:txBody>
      </p:sp>
    </p:spTree>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pPr>
                <a:defRPr/>
              </a:pPr>
              <a:t>‹#›</a:t>
            </a:fld>
            <a:endParaRPr lang="en-US"/>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pPr>
                <a:defRPr/>
              </a:pPr>
              <a:t>‹#›</a:t>
            </a:fld>
            <a:endParaRPr lang="en-US"/>
          </a:p>
        </p:txBody>
      </p:sp>
    </p:spTree>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pPr>
                <a:defRPr/>
              </a:pPr>
              <a:t>‹#›</a:t>
            </a:fld>
            <a:endParaRPr lang="en-US"/>
          </a:p>
        </p:txBody>
      </p:sp>
    </p:spTree>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pPr>
                <a:defRPr/>
              </a:pPr>
              <a:t>‹#›</a:t>
            </a:fld>
            <a:endParaRPr lang="en-US"/>
          </a:p>
        </p:txBody>
      </p:sp>
    </p:spTree>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5D140E9-133A-4C1B-96A9-7AC0DF91240C}" type="datetimeFigureOut">
              <a:rPr lang="en-US" smtClean="0"/>
              <a:pPr/>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D140E9-133A-4C1B-96A9-7AC0DF91240C}" type="datetimeFigureOut">
              <a:rPr lang="en-US" smtClean="0"/>
              <a:pPr/>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D140E9-133A-4C1B-96A9-7AC0DF91240C}" type="datetimeFigureOut">
              <a:rPr lang="en-US" smtClean="0"/>
              <a:pPr/>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5D140E9-133A-4C1B-96A9-7AC0DF91240C}" type="datetimeFigureOut">
              <a:rPr lang="en-US" smtClean="0"/>
              <a:pPr/>
              <a:t>2/22/2012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5D140E9-133A-4C1B-96A9-7AC0DF91240C}" type="datetimeFigureOut">
              <a:rPr lang="en-US" smtClean="0"/>
              <a:pPr/>
              <a:t>2/22/2012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5D140E9-133A-4C1B-96A9-7AC0DF91240C}" type="datetimeFigureOut">
              <a:rPr lang="en-US" smtClean="0"/>
              <a:pPr/>
              <a:t>2/22/2012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D140E9-133A-4C1B-96A9-7AC0DF91240C}" type="datetimeFigureOut">
              <a:rPr lang="en-US" smtClean="0"/>
              <a:pPr/>
              <a:t>2/22/2012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A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5" name="Footer Placeholder 4"/>
          <p:cNvSpPr>
            <a:spLocks noGrp="1"/>
          </p:cNvSpPr>
          <p:nvPr>
            <p:ph type="ftr" sz="quarter" idx="11"/>
          </p:nvPr>
        </p:nvSpPr>
        <p:spPr/>
        <p:txBody>
          <a:bodyPr/>
          <a:lstStyle/>
          <a:p>
            <a:endParaRPr lang="ar-AE"/>
          </a:p>
        </p:txBody>
      </p:sp>
      <p:sp>
        <p:nvSpPr>
          <p:cNvPr id="6" name="Slide Number Placeholder 5"/>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D140E9-133A-4C1B-96A9-7AC0DF91240C}" type="datetimeFigureOut">
              <a:rPr lang="en-US" smtClean="0"/>
              <a:pPr/>
              <a:t>2/22/2012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D140E9-133A-4C1B-96A9-7AC0DF91240C}" type="datetimeFigureOut">
              <a:rPr lang="en-US" smtClean="0"/>
              <a:pPr/>
              <a:t>2/22/2012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D140E9-133A-4C1B-96A9-7AC0DF91240C}" type="datetimeFigureOut">
              <a:rPr lang="en-US" smtClean="0"/>
              <a:pPr/>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D140E9-133A-4C1B-96A9-7AC0DF91240C}" type="datetimeFigureOut">
              <a:rPr lang="en-US" smtClean="0"/>
              <a:pPr/>
              <a:t>2/22/2012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AEACA1-0A06-4CA9-8A2E-13D9A2D2E366}"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117650265"/>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12577397"/>
      </p:ext>
    </p:extLst>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95120080"/>
      </p:ext>
    </p:extLst>
  </p:cSld>
  <p:clrMapOvr>
    <a:masterClrMapping/>
  </p:clrMapOvr>
  <p:transition>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6531705"/>
      </p:ext>
    </p:extLst>
  </p:cSld>
  <p:clrMapOvr>
    <a:masterClrMapping/>
  </p:clrMapOvr>
  <p:transition>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15474052"/>
      </p:ext>
    </p:extLst>
  </p:cSld>
  <p:clrMapOvr>
    <a:masterClrMapping/>
  </p:clrMapOvr>
  <p:transition>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35951419"/>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Date Placeholder 4"/>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60176738"/>
      </p:ext>
    </p:extLst>
  </p:cSld>
  <p:clrMapOvr>
    <a:masterClrMapping/>
  </p:clrMapOvr>
  <p:transition>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55431779"/>
      </p:ext>
    </p:extLst>
  </p:cSld>
  <p:clrMapOvr>
    <a:masterClrMapping/>
  </p:clrMapOvr>
  <p:transition>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45943918"/>
      </p:ext>
    </p:extLst>
  </p:cSld>
  <p:clrMapOvr>
    <a:masterClrMapping/>
  </p:clrMapOvr>
  <p:transition>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6460049"/>
      </p:ext>
    </p:extLst>
  </p:cSld>
  <p:clrMapOvr>
    <a:masterClrMapping/>
  </p:clrMapOvr>
  <p:transition>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34711779"/>
      </p:ext>
    </p:extLst>
  </p:cSld>
  <p:clrMapOvr>
    <a:masterClrMapping/>
  </p:clrMapOvr>
  <p:transition>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833193554"/>
      </p:ext>
    </p:extLst>
  </p:cSld>
  <p:clrMapOvr>
    <a:masterClrMapping/>
  </p:clrMapOvr>
  <p:transition>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55401176"/>
      </p:ext>
    </p:extLst>
  </p:cSld>
  <p:clrMapOvr>
    <a:masterClrMapping/>
  </p:clrMapOvr>
  <p:transition>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48064667"/>
      </p:ext>
    </p:extLst>
  </p:cSld>
  <p:clrMapOvr>
    <a:masterClrMapping/>
  </p:clrMapOvr>
  <p:transition>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0260682"/>
      </p:ext>
    </p:extLst>
  </p:cSld>
  <p:clrMapOvr>
    <a:masterClrMapping/>
  </p:clrMapOvr>
  <p:transition>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8022895"/>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A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7" name="Date Placeholder 6"/>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8" name="Footer Placeholder 7"/>
          <p:cNvSpPr>
            <a:spLocks noGrp="1"/>
          </p:cNvSpPr>
          <p:nvPr>
            <p:ph type="ftr" sz="quarter" idx="11"/>
          </p:nvPr>
        </p:nvSpPr>
        <p:spPr/>
        <p:txBody>
          <a:bodyPr/>
          <a:lstStyle/>
          <a:p>
            <a:endParaRPr lang="ar-AE"/>
          </a:p>
        </p:txBody>
      </p:sp>
      <p:sp>
        <p:nvSpPr>
          <p:cNvPr id="9" name="Slide Number Placeholder 8"/>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1469753"/>
      </p:ext>
    </p:extLst>
  </p:cSld>
  <p:clrMapOvr>
    <a:masterClrMapping/>
  </p:clrMapOvr>
  <p:transition>
    <p:fade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60528033"/>
      </p:ext>
    </p:extLst>
  </p:cSld>
  <p:clrMapOvr>
    <a:masterClrMapping/>
  </p:clrMapOvr>
  <p:transition>
    <p:fade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39591451"/>
      </p:ext>
    </p:extLst>
  </p:cSld>
  <p:clrMapOvr>
    <a:masterClrMapping/>
  </p:clrMapOvr>
  <p:transition>
    <p:fade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95416569"/>
      </p:ext>
    </p:extLst>
  </p:cSld>
  <p:clrMapOvr>
    <a:masterClrMapping/>
  </p:clrMapOvr>
  <p:transition>
    <p:fade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7734957"/>
      </p:ext>
    </p:extLst>
  </p:cSld>
  <p:clrMapOvr>
    <a:masterClrMapping/>
  </p:clrMapOvr>
  <p:transition>
    <p:fade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3233043"/>
      </p:ext>
    </p:extLst>
  </p:cSld>
  <p:clrMapOvr>
    <a:masterClrMapping/>
  </p:clrMapOvr>
  <p:transition>
    <p:fade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2828512705"/>
      </p:ext>
    </p:extLst>
  </p:cSld>
  <p:clrMapOvr>
    <a:masterClrMapping/>
  </p:clrMapOvr>
  <p:transition>
    <p:fade thruBlk="1"/>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5345263"/>
      </p:ext>
    </p:extLst>
  </p:cSld>
  <p:clrMapOvr>
    <a:masterClrMapping/>
  </p:clrMapOvr>
  <p:transition>
    <p:fade thruBlk="1"/>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9090290"/>
      </p:ext>
    </p:extLst>
  </p:cSld>
  <p:clrMapOvr>
    <a:masterClrMapping/>
  </p:clrMapOvr>
  <p:transition>
    <p:fade thruBlk="1"/>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1733813"/>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Date Placeholder 2"/>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4" name="Footer Placeholder 3"/>
          <p:cNvSpPr>
            <a:spLocks noGrp="1"/>
          </p:cNvSpPr>
          <p:nvPr>
            <p:ph type="ftr" sz="quarter" idx="11"/>
          </p:nvPr>
        </p:nvSpPr>
        <p:spPr/>
        <p:txBody>
          <a:bodyPr/>
          <a:lstStyle/>
          <a:p>
            <a:endParaRPr lang="ar-AE"/>
          </a:p>
        </p:txBody>
      </p:sp>
      <p:sp>
        <p:nvSpPr>
          <p:cNvPr id="5" name="Slide Number Placeholder 4"/>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3351380"/>
      </p:ext>
    </p:extLst>
  </p:cSld>
  <p:clrMapOvr>
    <a:masterClrMapping/>
  </p:clrMapOvr>
  <p:transition>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61229601"/>
      </p:ext>
    </p:extLst>
  </p:cSld>
  <p:clrMapOvr>
    <a:masterClrMapping/>
  </p:clrMapOvr>
  <p:transition>
    <p:fade thruBlk="1"/>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90851897"/>
      </p:ext>
    </p:extLst>
  </p:cSld>
  <p:clrMapOvr>
    <a:masterClrMapping/>
  </p:clrMapOvr>
  <p:transition>
    <p:fade thruBlk="1"/>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0918288"/>
      </p:ext>
    </p:extLst>
  </p:cSld>
  <p:clrMapOvr>
    <a:masterClrMapping/>
  </p:clrMapOvr>
  <p:transition>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88931421"/>
      </p:ext>
    </p:extLst>
  </p:cSld>
  <p:clrMapOvr>
    <a:masterClrMapping/>
  </p:clrMapOvr>
  <p:transition>
    <p:fade thruBlk="1"/>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9485960"/>
      </p:ext>
    </p:extLst>
  </p:cSld>
  <p:clrMapOvr>
    <a:masterClrMapping/>
  </p:clrMapOvr>
  <p:transition>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351354"/>
      </p:ext>
    </p:extLst>
  </p:cSld>
  <p:clrMapOvr>
    <a:masterClrMapping/>
  </p:clrMapOvr>
  <p:transition>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581400"/>
            <a:ext cx="9144000" cy="6096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9688" y="4038600"/>
            <a:ext cx="9104312" cy="304800"/>
          </a:xfrm>
        </p:spPr>
        <p:txBody>
          <a:bodyPr/>
          <a:lstStyle>
            <a:lvl1pPr marL="0" indent="0">
              <a:buFontTx/>
              <a:buNone/>
              <a:defRPr sz="1400"/>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b="0" smtClean="0">
                <a:solidFill>
                  <a:srgbClr val="5F5F5F"/>
                </a:solidFill>
              </a:defRPr>
            </a:lvl1pPr>
          </a:lstStyle>
          <a:p>
            <a:pPr>
              <a:defRPr/>
            </a:pPr>
            <a:endParaRPr lang="en-US"/>
          </a:p>
        </p:txBody>
      </p:sp>
      <p:sp>
        <p:nvSpPr>
          <p:cNvPr id="5" name="Rectangle 5"/>
          <p:cNvSpPr>
            <a:spLocks noGrp="1" noChangeArrowheads="1"/>
          </p:cNvSpPr>
          <p:nvPr>
            <p:ph type="ftr" sz="quarter" idx="11"/>
          </p:nvPr>
        </p:nvSpPr>
        <p:spPr/>
        <p:txBody>
          <a:bodyPr/>
          <a:lstStyle>
            <a:lvl1pPr>
              <a:defRPr b="0" smtClean="0">
                <a:solidFill>
                  <a:srgbClr val="5F5F5F"/>
                </a:solidFill>
              </a:defRPr>
            </a:lvl1pPr>
          </a:lstStyle>
          <a:p>
            <a:pPr>
              <a:defRPr/>
            </a:pPr>
            <a:endParaRPr lang="en-US"/>
          </a:p>
        </p:txBody>
      </p:sp>
      <p:sp>
        <p:nvSpPr>
          <p:cNvPr id="6" name="Rectangle 6"/>
          <p:cNvSpPr>
            <a:spLocks noGrp="1" noChangeArrowheads="1"/>
          </p:cNvSpPr>
          <p:nvPr>
            <p:ph type="sldNum" sz="quarter" idx="12"/>
          </p:nvPr>
        </p:nvSpPr>
        <p:spPr/>
        <p:txBody>
          <a:bodyPr/>
          <a:lstStyle>
            <a:lvl1pPr>
              <a:defRPr b="0" smtClean="0">
                <a:solidFill>
                  <a:srgbClr val="5F5F5F"/>
                </a:solidFill>
              </a:defRPr>
            </a:lvl1pPr>
          </a:lstStyle>
          <a:p>
            <a:pPr>
              <a:defRPr/>
            </a:pPr>
            <a:fld id="{7CAC49ED-0EED-4ABA-896A-E53EA2127CF8}" type="slidenum">
              <a:rPr lang="en-US"/>
              <a:pPr>
                <a:defRPr/>
              </a:pPr>
              <a:t>‹#›</a:t>
            </a:fld>
            <a:endParaRPr lang="en-US"/>
          </a:p>
        </p:txBody>
      </p:sp>
    </p:spTree>
    <p:extLst>
      <p:ext uri="{BB962C8B-B14F-4D97-AF65-F5344CB8AC3E}">
        <p14:creationId xmlns:p14="http://schemas.microsoft.com/office/powerpoint/2010/main" val="1648274871"/>
      </p:ext>
    </p:extLst>
  </p:cSld>
  <p:clrMapOvr>
    <a:masterClrMapping/>
  </p:clrMapOvr>
  <p:transition>
    <p:fade thruBlk="1"/>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73AFC2-7C99-442E-A5E9-C00A0F5A5EF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48539758"/>
      </p:ext>
    </p:extLst>
  </p:cSld>
  <p:clrMapOvr>
    <a:masterClrMapping/>
  </p:clrMapOvr>
  <p:transition>
    <p:fade thruBlk="1"/>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539D34-B1E3-4F98-A13C-AAF082C95D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43336185"/>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3" name="Footer Placeholder 2"/>
          <p:cNvSpPr>
            <a:spLocks noGrp="1"/>
          </p:cNvSpPr>
          <p:nvPr>
            <p:ph type="ftr" sz="quarter" idx="11"/>
          </p:nvPr>
        </p:nvSpPr>
        <p:spPr/>
        <p:txBody>
          <a:bodyPr/>
          <a:lstStyle/>
          <a:p>
            <a:endParaRPr lang="ar-AE"/>
          </a:p>
        </p:txBody>
      </p:sp>
      <p:sp>
        <p:nvSpPr>
          <p:cNvPr id="4" name="Slide Number Placeholder 3"/>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457200"/>
            <a:ext cx="4495800" cy="594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AA47511-1C74-4390-9810-2DB168C94E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9368798"/>
      </p:ext>
    </p:extLst>
  </p:cSld>
  <p:clrMapOvr>
    <a:masterClrMapping/>
  </p:clrMapOvr>
  <p:transition>
    <p:fade thruBlk="1"/>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7FE715A-B4EB-4120-B4F0-0BFDC71D65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6592475"/>
      </p:ext>
    </p:extLst>
  </p:cSld>
  <p:clrMapOvr>
    <a:masterClrMapping/>
  </p:clrMapOvr>
  <p:transition>
    <p:fade thruBlk="1"/>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D1E47C3-0C92-4C8D-AD49-DEE3D42CBFD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8594824"/>
      </p:ext>
    </p:extLst>
  </p:cSld>
  <p:clrMapOvr>
    <a:masterClrMapping/>
  </p:clrMapOvr>
  <p:transition>
    <p:fade thruBlk="1"/>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8E01F4-23B5-4D36-9661-60ABC180734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34595822"/>
      </p:ext>
    </p:extLst>
  </p:cSld>
  <p:clrMapOvr>
    <a:masterClrMapping/>
  </p:clrMapOvr>
  <p:transition>
    <p:fade thruBlk="1"/>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A8B08C6-4F0D-4566-BFD5-BD3F9E40C1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46189816"/>
      </p:ext>
    </p:extLst>
  </p:cSld>
  <p:clrMapOvr>
    <a:masterClrMapping/>
  </p:clrMapOvr>
  <p:transition>
    <p:fade thruBlk="1"/>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61BC381-329B-41CE-933E-AE03C3F74C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4656962"/>
      </p:ext>
    </p:extLst>
  </p:cSld>
  <p:clrMapOvr>
    <a:masterClrMapping/>
  </p:clrMapOvr>
  <p:transition>
    <p:fade thruBlk="1"/>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47554-EA55-4CC8-9E9E-046FB1DE975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7556162"/>
      </p:ext>
    </p:extLst>
  </p:cSld>
  <p:clrMapOvr>
    <a:masterClrMapping/>
  </p:clrMapOvr>
  <p:transition>
    <p:fade thruBlk="1"/>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C5293B-FB84-4246-AC39-194DFFC8191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38002481"/>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A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A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A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CAE373-BE15-4E9C-BA64-5CEC7B91D694}" type="datetimeFigureOut">
              <a:rPr lang="ar-AE" smtClean="0"/>
              <a:pPr/>
              <a:t>30/03/1433</a:t>
            </a:fld>
            <a:endParaRPr lang="ar-AE"/>
          </a:p>
        </p:txBody>
      </p:sp>
      <p:sp>
        <p:nvSpPr>
          <p:cNvPr id="6" name="Footer Placeholder 5"/>
          <p:cNvSpPr>
            <a:spLocks noGrp="1"/>
          </p:cNvSpPr>
          <p:nvPr>
            <p:ph type="ftr" sz="quarter" idx="11"/>
          </p:nvPr>
        </p:nvSpPr>
        <p:spPr/>
        <p:txBody>
          <a:bodyPr/>
          <a:lstStyle/>
          <a:p>
            <a:endParaRPr lang="ar-AE"/>
          </a:p>
        </p:txBody>
      </p:sp>
      <p:sp>
        <p:nvSpPr>
          <p:cNvPr id="7" name="Slide Number Placeholder 6"/>
          <p:cNvSpPr>
            <a:spLocks noGrp="1"/>
          </p:cNvSpPr>
          <p:nvPr>
            <p:ph type="sldNum" sz="quarter" idx="12"/>
          </p:nvPr>
        </p:nvSpPr>
        <p:spPr/>
        <p:txBody>
          <a:bodyPr/>
          <a:lstStyle/>
          <a:p>
            <a:fld id="{AF425634-5E44-42D7-A0DB-C8CA00D53ED6}" type="slidenum">
              <a:rPr lang="ar-AE" smtClean="0"/>
              <a:pPr/>
              <a:t>‹#›</a:t>
            </a:fld>
            <a:endParaRPr lang="ar-A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A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BCAE373-BE15-4E9C-BA64-5CEC7B91D694}" type="datetimeFigureOut">
              <a:rPr lang="ar-AE" smtClean="0"/>
              <a:pPr/>
              <a:t>30/03/1433</a:t>
            </a:fld>
            <a:endParaRPr lang="ar-A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AE"/>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F425634-5E44-42D7-A0DB-C8CA00D53ED6}" type="slidenum">
              <a:rPr lang="ar-AE" smtClean="0"/>
              <a:pPr/>
              <a:t>‹#›</a:t>
            </a:fld>
            <a:endParaRPr lang="ar-A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A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D140E9-133A-4C1B-96A9-7AC0DF91240C}" type="datetimeFigureOut">
              <a:rPr lang="en-US" smtClean="0"/>
              <a:pPr/>
              <a:t>2/22/2012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AEACA1-0A06-4CA9-8A2E-13D9A2D2E36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640915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798529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502268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a:srcRect/>
          <a:stretch>
            <a:fillRect/>
          </a:stretch>
        </a:blipFill>
        <a:effectLst/>
      </p:bgPr>
    </p:bg>
    <p:spTree>
      <p:nvGrpSpPr>
        <p:cNvPr id="1" name=""/>
        <p:cNvGrpSpPr/>
        <p:nvPr/>
      </p:nvGrpSpPr>
      <p:grpSpPr>
        <a:xfrm>
          <a:off x="0" y="0"/>
          <a:ext cx="0" cy="0"/>
          <a:chOff x="0" y="0"/>
          <a:chExt cx="0" cy="0"/>
        </a:xfrm>
      </p:grpSpPr>
      <p:sp>
        <p:nvSpPr>
          <p:cNvPr id="1057" name="Rectangle 33"/>
          <p:cNvSpPr>
            <a:spLocks noChangeArrowheads="1"/>
          </p:cNvSpPr>
          <p:nvPr/>
        </p:nvSpPr>
        <p:spPr bwMode="auto">
          <a:xfrm>
            <a:off x="0" y="0"/>
            <a:ext cx="9144000" cy="498475"/>
          </a:xfrm>
          <a:prstGeom prst="rect">
            <a:avLst/>
          </a:prstGeom>
          <a:solidFill>
            <a:schemeClr val="bg1"/>
          </a:solidFill>
          <a:ln w="9525">
            <a:noFill/>
            <a:miter lim="800000"/>
            <a:headEnd/>
            <a:tailEnd/>
          </a:ln>
          <a:effectLst/>
        </p:spPr>
        <p:txBody>
          <a:bodyPr wrap="none" anchor="ctr"/>
          <a:lstStyle/>
          <a:p>
            <a:pPr>
              <a:defRPr/>
            </a:pPr>
            <a:endParaRPr lang="en-US">
              <a:solidFill>
                <a:srgbClr val="000000"/>
              </a:solidFill>
            </a:endParaRPr>
          </a:p>
        </p:txBody>
      </p:sp>
      <p:sp>
        <p:nvSpPr>
          <p:cNvPr id="1027" name="Rectangle 3"/>
          <p:cNvSpPr>
            <a:spLocks noGrp="1" noChangeArrowheads="1"/>
          </p:cNvSpPr>
          <p:nvPr>
            <p:ph type="body" idx="1"/>
          </p:nvPr>
        </p:nvSpPr>
        <p:spPr bwMode="auto">
          <a:xfrm>
            <a:off x="0" y="457200"/>
            <a:ext cx="9144000" cy="594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2"/>
          <p:cNvSpPr>
            <a:spLocks noGrp="1" noChangeArrowheads="1"/>
          </p:cNvSpPr>
          <p:nvPr>
            <p:ph type="title"/>
          </p:nvPr>
        </p:nvSpPr>
        <p:spPr bwMode="auto">
          <a:xfrm>
            <a:off x="0" y="0"/>
            <a:ext cx="9144000" cy="457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smtClean="0">
                <a:latin typeface="+mj-lt"/>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smtClean="0">
                <a:latin typeface="+mj-lt"/>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smtClean="0">
                <a:latin typeface="+mj-lt"/>
              </a:defRPr>
            </a:lvl1pPr>
          </a:lstStyle>
          <a:p>
            <a:pPr>
              <a:defRPr/>
            </a:pPr>
            <a:fld id="{97478040-D497-4FA3-8C82-9BD60D53C2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0779421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fade thruBlk="1"/>
  </p:transition>
  <p:txStyles>
    <p:title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p:titleStyle>
    <p:bodyStyle>
      <a:lvl1pPr marL="342900" indent="-342900" algn="r" rtl="1" eaLnBrk="1" fontAlgn="base" hangingPunct="1">
        <a:spcBef>
          <a:spcPct val="20000"/>
        </a:spcBef>
        <a:spcAft>
          <a:spcPct val="0"/>
        </a:spcAft>
        <a:buChar char="•"/>
        <a:defRPr sz="2000" i="1">
          <a:solidFill>
            <a:srgbClr val="5F5F5F"/>
          </a:solidFill>
          <a:latin typeface="+mn-lt"/>
          <a:ea typeface="+mn-ea"/>
          <a:cs typeface="+mn-cs"/>
        </a:defRPr>
      </a:lvl1pPr>
      <a:lvl2pPr marL="742950" indent="-285750" algn="r" rtl="1" eaLnBrk="1" fontAlgn="base" hangingPunct="1">
        <a:spcBef>
          <a:spcPct val="20000"/>
        </a:spcBef>
        <a:spcAft>
          <a:spcPct val="0"/>
        </a:spcAft>
        <a:buChar char="•"/>
        <a:defRPr sz="2800" i="1">
          <a:solidFill>
            <a:srgbClr val="5F5F5F"/>
          </a:solidFill>
          <a:latin typeface="+mn-lt"/>
        </a:defRPr>
      </a:lvl2pPr>
      <a:lvl3pPr marL="1143000" indent="-228600" algn="r" rtl="1" eaLnBrk="1" fontAlgn="base" hangingPunct="1">
        <a:spcBef>
          <a:spcPct val="20000"/>
        </a:spcBef>
        <a:spcAft>
          <a:spcPct val="0"/>
        </a:spcAft>
        <a:buChar char="•"/>
        <a:defRPr sz="1600" i="1">
          <a:solidFill>
            <a:srgbClr val="5F5F5F"/>
          </a:solidFill>
          <a:latin typeface="+mn-lt"/>
        </a:defRPr>
      </a:lvl3pPr>
      <a:lvl4pPr marL="1600200" indent="-228600" algn="r" rtl="1" eaLnBrk="1" fontAlgn="base" hangingPunct="1">
        <a:spcBef>
          <a:spcPct val="20000"/>
        </a:spcBef>
        <a:spcAft>
          <a:spcPct val="0"/>
        </a:spcAft>
        <a:buChar char="•"/>
        <a:defRPr sz="1400" i="1">
          <a:solidFill>
            <a:srgbClr val="5F5F5F"/>
          </a:solidFill>
          <a:latin typeface="+mn-lt"/>
        </a:defRPr>
      </a:lvl4pPr>
      <a:lvl5pPr marL="2057400" indent="-228600" algn="r" rtl="1" eaLnBrk="1" fontAlgn="base" hangingPunct="1">
        <a:spcBef>
          <a:spcPct val="20000"/>
        </a:spcBef>
        <a:spcAft>
          <a:spcPct val="0"/>
        </a:spcAft>
        <a:buChar char="•"/>
        <a:defRPr sz="1400" i="1">
          <a:solidFill>
            <a:srgbClr val="5F5F5F"/>
          </a:solidFill>
          <a:latin typeface="+mn-lt"/>
        </a:defRPr>
      </a:lvl5pPr>
      <a:lvl6pPr marL="2514600" indent="-228600" algn="r" rtl="1" eaLnBrk="1" fontAlgn="base" hangingPunct="1">
        <a:spcBef>
          <a:spcPct val="20000"/>
        </a:spcBef>
        <a:spcAft>
          <a:spcPct val="0"/>
        </a:spcAft>
        <a:buChar char="•"/>
        <a:defRPr sz="1400" i="1">
          <a:solidFill>
            <a:srgbClr val="5F5F5F"/>
          </a:solidFill>
          <a:latin typeface="+mn-lt"/>
        </a:defRPr>
      </a:lvl6pPr>
      <a:lvl7pPr marL="2971800" indent="-228600" algn="r" rtl="1" eaLnBrk="1" fontAlgn="base" hangingPunct="1">
        <a:spcBef>
          <a:spcPct val="20000"/>
        </a:spcBef>
        <a:spcAft>
          <a:spcPct val="0"/>
        </a:spcAft>
        <a:buChar char="•"/>
        <a:defRPr sz="1400" i="1">
          <a:solidFill>
            <a:srgbClr val="5F5F5F"/>
          </a:solidFill>
          <a:latin typeface="+mn-lt"/>
        </a:defRPr>
      </a:lvl7pPr>
      <a:lvl8pPr marL="3429000" indent="-228600" algn="r" rtl="1" eaLnBrk="1" fontAlgn="base" hangingPunct="1">
        <a:spcBef>
          <a:spcPct val="20000"/>
        </a:spcBef>
        <a:spcAft>
          <a:spcPct val="0"/>
        </a:spcAft>
        <a:buChar char="•"/>
        <a:defRPr sz="1400" i="1">
          <a:solidFill>
            <a:srgbClr val="5F5F5F"/>
          </a:solidFill>
          <a:latin typeface="+mn-lt"/>
        </a:defRPr>
      </a:lvl8pPr>
      <a:lvl9pPr marL="3886200" indent="-228600" algn="r" rtl="1" eaLnBrk="1" fontAlgn="base" hangingPunct="1">
        <a:spcBef>
          <a:spcPct val="20000"/>
        </a:spcBef>
        <a:spcAft>
          <a:spcPct val="0"/>
        </a:spcAft>
        <a:buChar char="•"/>
        <a:defRPr sz="1400" i="1">
          <a:solidFill>
            <a:srgbClr val="5F5F5F"/>
          </a:solidFill>
          <a:latin typeface="+mn-lt"/>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35.xml"/><Relationship Id="rId6" Type="http://schemas.openxmlformats.org/officeDocument/2006/relationships/image" Target="../media/image39.jpg"/><Relationship Id="rId5" Type="http://schemas.openxmlformats.org/officeDocument/2006/relationships/image" Target="../media/image38.gif"/><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jpeg"/><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35.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5.jpeg"/><Relationship Id="rId9"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jpe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35.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5.jpeg"/><Relationship Id="rId9" Type="http://schemas.openxmlformats.org/officeDocument/2006/relationships/image" Target="../media/image52.jpeg"/></Relationships>
</file>

<file path=ppt/slides/_rels/slide13.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4.jpeg"/><Relationship Id="rId7"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35.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jpeg"/><Relationship Id="rId9" Type="http://schemas.openxmlformats.org/officeDocument/2006/relationships/image" Target="../media/image59.png"/></Relationships>
</file>

<file path=ppt/slides/_rels/slide1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4.jpeg"/><Relationship Id="rId7" Type="http://schemas.openxmlformats.org/officeDocument/2006/relationships/image" Target="../media/image62.jpeg"/><Relationship Id="rId2" Type="http://schemas.openxmlformats.org/officeDocument/2006/relationships/notesSlide" Target="../notesSlides/notesSlide14.xml"/><Relationship Id="rId1" Type="http://schemas.openxmlformats.org/officeDocument/2006/relationships/slideLayout" Target="../slideLayouts/slideLayout3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6.gif"/><Relationship Id="rId2" Type="http://schemas.openxmlformats.org/officeDocument/2006/relationships/notesSlide" Target="../notesSlides/notesSlide15.xml"/><Relationship Id="rId1" Type="http://schemas.openxmlformats.org/officeDocument/2006/relationships/slideLayout" Target="../slideLayouts/slideLayout35.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9.gif"/><Relationship Id="rId2" Type="http://schemas.openxmlformats.org/officeDocument/2006/relationships/notesSlide" Target="../notesSlides/notesSlide16.xml"/><Relationship Id="rId1" Type="http://schemas.openxmlformats.org/officeDocument/2006/relationships/slideLayout" Target="../slideLayouts/slideLayout35.xml"/><Relationship Id="rId6" Type="http://schemas.openxmlformats.org/officeDocument/2006/relationships/image" Target="../media/image68.gif"/><Relationship Id="rId5" Type="http://schemas.openxmlformats.org/officeDocument/2006/relationships/image" Target="../media/image67.gif"/><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2.gif"/><Relationship Id="rId2" Type="http://schemas.openxmlformats.org/officeDocument/2006/relationships/notesSlide" Target="../notesSlides/notesSlide17.xml"/><Relationship Id="rId1" Type="http://schemas.openxmlformats.org/officeDocument/2006/relationships/slideLayout" Target="../slideLayouts/slideLayout35.xml"/><Relationship Id="rId6" Type="http://schemas.openxmlformats.org/officeDocument/2006/relationships/image" Target="../media/image71.gif"/><Relationship Id="rId5" Type="http://schemas.openxmlformats.org/officeDocument/2006/relationships/image" Target="../media/image70.gif"/><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5.gif"/><Relationship Id="rId2" Type="http://schemas.openxmlformats.org/officeDocument/2006/relationships/notesSlide" Target="../notesSlides/notesSlide18.xml"/><Relationship Id="rId1" Type="http://schemas.openxmlformats.org/officeDocument/2006/relationships/slideLayout" Target="../slideLayouts/slideLayout35.xml"/><Relationship Id="rId6" Type="http://schemas.openxmlformats.org/officeDocument/2006/relationships/image" Target="../media/image74.jpeg"/><Relationship Id="rId5" Type="http://schemas.openxmlformats.org/officeDocument/2006/relationships/image" Target="../media/image73.gif"/><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35.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7.gif"/><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8" Type="http://schemas.openxmlformats.org/officeDocument/2006/relationships/image" Target="../media/image81.gif"/><Relationship Id="rId3" Type="http://schemas.openxmlformats.org/officeDocument/2006/relationships/image" Target="../media/image4.jpeg"/><Relationship Id="rId7" Type="http://schemas.openxmlformats.org/officeDocument/2006/relationships/image" Target="../media/image80.jpg"/><Relationship Id="rId2" Type="http://schemas.openxmlformats.org/officeDocument/2006/relationships/notesSlide" Target="../notesSlides/notesSlide20.xml"/><Relationship Id="rId1" Type="http://schemas.openxmlformats.org/officeDocument/2006/relationships/slideLayout" Target="../slideLayouts/slideLayout35.xml"/><Relationship Id="rId6" Type="http://schemas.openxmlformats.org/officeDocument/2006/relationships/image" Target="../media/image79.jpg"/><Relationship Id="rId5" Type="http://schemas.openxmlformats.org/officeDocument/2006/relationships/image" Target="../media/image78.jpe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8" Type="http://schemas.openxmlformats.org/officeDocument/2006/relationships/image" Target="../media/image85.gif"/><Relationship Id="rId3" Type="http://schemas.openxmlformats.org/officeDocument/2006/relationships/image" Target="../media/image4.jpeg"/><Relationship Id="rId7" Type="http://schemas.openxmlformats.org/officeDocument/2006/relationships/image" Target="../media/image84.png"/><Relationship Id="rId2" Type="http://schemas.openxmlformats.org/officeDocument/2006/relationships/notesSlide" Target="../notesSlides/notesSlide21.xml"/><Relationship Id="rId1" Type="http://schemas.openxmlformats.org/officeDocument/2006/relationships/slideLayout" Target="../slideLayouts/slideLayout35.xml"/><Relationship Id="rId6" Type="http://schemas.openxmlformats.org/officeDocument/2006/relationships/image" Target="../media/image83.gif"/><Relationship Id="rId5" Type="http://schemas.openxmlformats.org/officeDocument/2006/relationships/image" Target="../media/image82.gif"/><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jpeg"/><Relationship Id="rId7" Type="http://schemas.openxmlformats.org/officeDocument/2006/relationships/image" Target="../media/image87.gif"/><Relationship Id="rId2" Type="http://schemas.openxmlformats.org/officeDocument/2006/relationships/notesSlide" Target="../notesSlides/notesSlide22.xml"/><Relationship Id="rId1" Type="http://schemas.openxmlformats.org/officeDocument/2006/relationships/slideLayout" Target="../slideLayouts/slideLayout35.xml"/><Relationship Id="rId6" Type="http://schemas.openxmlformats.org/officeDocument/2006/relationships/image" Target="../media/image26.png"/><Relationship Id="rId5" Type="http://schemas.openxmlformats.org/officeDocument/2006/relationships/image" Target="../media/image86.pn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8" Type="http://schemas.openxmlformats.org/officeDocument/2006/relationships/image" Target="../media/image90.wmf"/><Relationship Id="rId13" Type="http://schemas.openxmlformats.org/officeDocument/2006/relationships/image" Target="../media/image95.wmf"/><Relationship Id="rId3" Type="http://schemas.openxmlformats.org/officeDocument/2006/relationships/image" Target="../media/image4.jpeg"/><Relationship Id="rId7" Type="http://schemas.openxmlformats.org/officeDocument/2006/relationships/image" Target="../media/image89.wmf"/><Relationship Id="rId12" Type="http://schemas.openxmlformats.org/officeDocument/2006/relationships/image" Target="../media/image94.wmf"/><Relationship Id="rId2" Type="http://schemas.openxmlformats.org/officeDocument/2006/relationships/notesSlide" Target="../notesSlides/notesSlide23.xml"/><Relationship Id="rId1" Type="http://schemas.openxmlformats.org/officeDocument/2006/relationships/slideLayout" Target="../slideLayouts/slideLayout35.xml"/><Relationship Id="rId6" Type="http://schemas.openxmlformats.org/officeDocument/2006/relationships/image" Target="../media/image88.wmf"/><Relationship Id="rId11" Type="http://schemas.openxmlformats.org/officeDocument/2006/relationships/image" Target="../media/image93.wmf"/><Relationship Id="rId5" Type="http://schemas.openxmlformats.org/officeDocument/2006/relationships/image" Target="../media/image12.jpeg"/><Relationship Id="rId10" Type="http://schemas.openxmlformats.org/officeDocument/2006/relationships/image" Target="../media/image92.wmf"/><Relationship Id="rId4" Type="http://schemas.openxmlformats.org/officeDocument/2006/relationships/image" Target="../media/image5.jpeg"/><Relationship Id="rId9" Type="http://schemas.openxmlformats.org/officeDocument/2006/relationships/image" Target="../media/image91.pn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35.xml"/><Relationship Id="rId5" Type="http://schemas.openxmlformats.org/officeDocument/2006/relationships/image" Target="../media/image96.jpe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97.jpeg"/><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02.jpe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101.jpeg"/><Relationship Id="rId5" Type="http://schemas.openxmlformats.org/officeDocument/2006/relationships/image" Target="../media/image100.gif"/><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103.jpeg"/><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57.xml"/><Relationship Id="rId6" Type="http://schemas.openxmlformats.org/officeDocument/2006/relationships/hyperlink" Target="file:///C:\Users\wedo\Desktop\AVR%20Private%20Course%202012\Mini-PHOENIX%202012%20Final\Reference\Schematic%20&amp;%20Layout\Mini-PHOENIX%202012.sch" TargetMode="External"/><Relationship Id="rId5" Type="http://schemas.openxmlformats.org/officeDocument/2006/relationships/image" Target="../media/image104.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5.xml"/><Relationship Id="rId5" Type="http://schemas.openxmlformats.org/officeDocument/2006/relationships/image" Target="../media/image8.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68.xml"/><Relationship Id="rId5" Type="http://schemas.openxmlformats.org/officeDocument/2006/relationships/image" Target="../media/image105.jpeg"/><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106.jpeg"/><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107.jpe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108.jpeg"/></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5.xml"/><Relationship Id="rId5" Type="http://schemas.openxmlformats.org/officeDocument/2006/relationships/image" Target="../media/image9.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image" Target="../media/image13.gif"/><Relationship Id="rId13" Type="http://schemas.openxmlformats.org/officeDocument/2006/relationships/image" Target="../media/image18.png"/><Relationship Id="rId18" Type="http://schemas.openxmlformats.org/officeDocument/2006/relationships/image" Target="../media/image23.jpeg"/><Relationship Id="rId3" Type="http://schemas.openxmlformats.org/officeDocument/2006/relationships/image" Target="../media/image10.png"/><Relationship Id="rId7" Type="http://schemas.openxmlformats.org/officeDocument/2006/relationships/image" Target="../media/image12.jpe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5.xml"/><Relationship Id="rId16" Type="http://schemas.openxmlformats.org/officeDocument/2006/relationships/image" Target="../media/image21.png"/><Relationship Id="rId1" Type="http://schemas.openxmlformats.org/officeDocument/2006/relationships/slideLayout" Target="../slideLayouts/slideLayout46.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5.jpeg"/><Relationship Id="rId15" Type="http://schemas.openxmlformats.org/officeDocument/2006/relationships/image" Target="../media/image20.png"/><Relationship Id="rId10" Type="http://schemas.openxmlformats.org/officeDocument/2006/relationships/image" Target="../media/image15.png"/><Relationship Id="rId19" Type="http://schemas.openxmlformats.org/officeDocument/2006/relationships/image" Target="../media/image24.jpeg"/><Relationship Id="rId4" Type="http://schemas.microsoft.com/office/2007/relationships/hdphoto" Target="../media/hdphoto1.wdp"/><Relationship Id="rId9" Type="http://schemas.openxmlformats.org/officeDocument/2006/relationships/image" Target="../media/image14.png"/><Relationship Id="rId1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5.gif"/><Relationship Id="rId5" Type="http://schemas.openxmlformats.org/officeDocument/2006/relationships/image" Target="../media/image5.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7.xml"/><Relationship Id="rId7" Type="http://schemas.openxmlformats.org/officeDocument/2006/relationships/image" Target="../media/image26.png"/><Relationship Id="rId2" Type="http://schemas.openxmlformats.org/officeDocument/2006/relationships/slideLayout" Target="../slideLayouts/slideLayout46.xml"/><Relationship Id="rId1" Type="http://schemas.openxmlformats.org/officeDocument/2006/relationships/themeOverride" Target="../theme/themeOverride1.xml"/><Relationship Id="rId6" Type="http://schemas.openxmlformats.org/officeDocument/2006/relationships/image" Target="../media/image5.jpeg"/><Relationship Id="rId5" Type="http://schemas.microsoft.com/office/2007/relationships/hdphoto" Target="../media/hdphoto1.wdp"/><Relationship Id="rId10" Type="http://schemas.openxmlformats.org/officeDocument/2006/relationships/image" Target="../media/image29.gif"/><Relationship Id="rId4" Type="http://schemas.openxmlformats.org/officeDocument/2006/relationships/image" Target="../media/image10.png"/><Relationship Id="rId9" Type="http://schemas.openxmlformats.org/officeDocument/2006/relationships/image" Target="../media/image28.gif"/></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3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5496" y="5949280"/>
            <a:ext cx="5500694" cy="892552"/>
          </a:xfrm>
          <a:prstGeom prst="rect">
            <a:avLst/>
          </a:prstGeom>
        </p:spPr>
        <p:txBody>
          <a:bodyPr wrap="square">
            <a:spAutoFit/>
          </a:bodyPr>
          <a:lstStyle/>
          <a:p>
            <a:pPr lvl="0" algn="justLow" defTabSz="2982692" rtl="0" eaLnBrk="0" fontAlgn="base" hangingPunct="0">
              <a:spcBef>
                <a:spcPct val="0"/>
              </a:spcBef>
              <a:spcAft>
                <a:spcPct val="0"/>
              </a:spcAft>
              <a:defRPr/>
            </a:pPr>
            <a:r>
              <a:rPr lang="en-GB" sz="2000" b="1" dirty="0" err="1" smtClean="0">
                <a:latin typeface="Garamond" pitchFamily="18" charset="0"/>
                <a:cs typeface="+mj-cs"/>
              </a:rPr>
              <a:t>Walid</a:t>
            </a:r>
            <a:r>
              <a:rPr lang="en-GB" sz="2000" b="1" dirty="0" smtClean="0">
                <a:latin typeface="Garamond" pitchFamily="18" charset="0"/>
                <a:cs typeface="+mj-cs"/>
              </a:rPr>
              <a:t> </a:t>
            </a:r>
            <a:r>
              <a:rPr lang="en-GB" sz="2000" b="1" dirty="0" err="1" smtClean="0">
                <a:latin typeface="Garamond" pitchFamily="18" charset="0"/>
                <a:cs typeface="+mj-cs"/>
              </a:rPr>
              <a:t>Balid</a:t>
            </a:r>
            <a:r>
              <a:rPr lang="en-GB" sz="2000" b="1" dirty="0" smtClean="0">
                <a:latin typeface="Garamond" pitchFamily="18" charset="0"/>
                <a:cs typeface="+mj-cs"/>
              </a:rPr>
              <a:t>, </a:t>
            </a:r>
            <a:r>
              <a:rPr lang="en-GB" sz="2000" i="1" dirty="0" err="1" smtClean="0">
                <a:latin typeface="Garamond" pitchFamily="18" charset="0"/>
                <a:cs typeface="+mj-cs"/>
              </a:rPr>
              <a:t>Ph.D</a:t>
            </a:r>
            <a:r>
              <a:rPr lang="en-GB" sz="2000" i="1" dirty="0" smtClean="0">
                <a:latin typeface="Garamond" pitchFamily="18" charset="0"/>
                <a:cs typeface="+mj-cs"/>
              </a:rPr>
              <a:t> Student</a:t>
            </a:r>
          </a:p>
          <a:p>
            <a:pPr lvl="0" algn="justLow" defTabSz="2982692" rtl="0" eaLnBrk="0" fontAlgn="base" hangingPunct="0">
              <a:spcBef>
                <a:spcPct val="0"/>
              </a:spcBef>
              <a:spcAft>
                <a:spcPct val="0"/>
              </a:spcAft>
              <a:defRPr/>
            </a:pPr>
            <a:r>
              <a:rPr lang="en-GB" sz="1600" i="1" dirty="0" smtClean="0">
                <a:latin typeface="Garamond" pitchFamily="18" charset="0"/>
                <a:cs typeface="+mj-cs"/>
              </a:rPr>
              <a:t>Embedded Systems Researcher and Developer</a:t>
            </a:r>
          </a:p>
          <a:p>
            <a:pPr algn="justLow" defTabSz="2982692" rtl="0" eaLnBrk="0" fontAlgn="base" hangingPunct="0">
              <a:spcBef>
                <a:spcPct val="0"/>
              </a:spcBef>
              <a:spcAft>
                <a:spcPct val="0"/>
              </a:spcAft>
              <a:defRPr/>
            </a:pPr>
            <a:r>
              <a:rPr lang="en-GB" sz="1600" i="1" dirty="0" smtClean="0">
                <a:latin typeface="Garamond" pitchFamily="18" charset="0"/>
              </a:rPr>
              <a:t>R&amp;D Manager, </a:t>
            </a:r>
            <a:r>
              <a:rPr lang="en-GB" sz="1600" dirty="0" smtClean="0">
                <a:latin typeface="Garamond" pitchFamily="18" charset="0"/>
                <a:cs typeface="+mj-cs"/>
              </a:rPr>
              <a:t>AL-AWAIL</a:t>
            </a:r>
            <a:r>
              <a:rPr lang="en-GB" sz="1600" i="1" dirty="0" smtClean="0">
                <a:latin typeface="Garamond" pitchFamily="18" charset="0"/>
                <a:cs typeface="+mj-cs"/>
              </a:rPr>
              <a:t> Co. for Electronic Engineering</a:t>
            </a:r>
          </a:p>
        </p:txBody>
      </p:sp>
      <p:sp>
        <p:nvSpPr>
          <p:cNvPr id="9" name="Rectangle 2"/>
          <p:cNvSpPr txBox="1">
            <a:spLocks noChangeArrowheads="1"/>
          </p:cNvSpPr>
          <p:nvPr/>
        </p:nvSpPr>
        <p:spPr bwMode="auto">
          <a:xfrm>
            <a:off x="6300192" y="6021288"/>
            <a:ext cx="1188070" cy="5381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1" eaLnBrk="1" fontAlgn="base" hangingPunct="1">
              <a:spcBef>
                <a:spcPct val="0"/>
              </a:spcBef>
              <a:spcAft>
                <a:spcPct val="0"/>
              </a:spcAft>
              <a:defRPr sz="3200">
                <a:solidFill>
                  <a:srgbClr val="5F5F5F"/>
                </a:solidFill>
                <a:latin typeface="+mj-lt"/>
                <a:ea typeface="+mj-ea"/>
                <a:cs typeface="+mj-cs"/>
              </a:defRPr>
            </a:lvl1pPr>
            <a:lvl2pPr algn="l" rtl="1" eaLnBrk="1" fontAlgn="base" hangingPunct="1">
              <a:spcBef>
                <a:spcPct val="0"/>
              </a:spcBef>
              <a:spcAft>
                <a:spcPct val="0"/>
              </a:spcAft>
              <a:defRPr sz="3200">
                <a:solidFill>
                  <a:srgbClr val="5F5F5F"/>
                </a:solidFill>
                <a:latin typeface="Eurostile" pitchFamily="34" charset="0"/>
              </a:defRPr>
            </a:lvl2pPr>
            <a:lvl3pPr algn="l" rtl="1" eaLnBrk="1" fontAlgn="base" hangingPunct="1">
              <a:spcBef>
                <a:spcPct val="0"/>
              </a:spcBef>
              <a:spcAft>
                <a:spcPct val="0"/>
              </a:spcAft>
              <a:defRPr sz="3200">
                <a:solidFill>
                  <a:srgbClr val="5F5F5F"/>
                </a:solidFill>
                <a:latin typeface="Eurostile" pitchFamily="34" charset="0"/>
              </a:defRPr>
            </a:lvl3pPr>
            <a:lvl4pPr algn="l" rtl="1" eaLnBrk="1" fontAlgn="base" hangingPunct="1">
              <a:spcBef>
                <a:spcPct val="0"/>
              </a:spcBef>
              <a:spcAft>
                <a:spcPct val="0"/>
              </a:spcAft>
              <a:defRPr sz="3200">
                <a:solidFill>
                  <a:srgbClr val="5F5F5F"/>
                </a:solidFill>
                <a:latin typeface="Eurostile" pitchFamily="34" charset="0"/>
              </a:defRPr>
            </a:lvl4pPr>
            <a:lvl5pPr algn="l" rtl="1" eaLnBrk="1" fontAlgn="base" hangingPunct="1">
              <a:spcBef>
                <a:spcPct val="0"/>
              </a:spcBef>
              <a:spcAft>
                <a:spcPct val="0"/>
              </a:spcAft>
              <a:defRPr sz="3200">
                <a:solidFill>
                  <a:srgbClr val="5F5F5F"/>
                </a:solidFill>
                <a:latin typeface="Eurostile" pitchFamily="34" charset="0"/>
              </a:defRPr>
            </a:lvl5pPr>
            <a:lvl6pPr marL="457200" algn="l" rtl="1" eaLnBrk="1" fontAlgn="base" hangingPunct="1">
              <a:spcBef>
                <a:spcPct val="0"/>
              </a:spcBef>
              <a:spcAft>
                <a:spcPct val="0"/>
              </a:spcAft>
              <a:defRPr sz="3200">
                <a:solidFill>
                  <a:srgbClr val="5F5F5F"/>
                </a:solidFill>
                <a:latin typeface="Eurostile" pitchFamily="34" charset="0"/>
              </a:defRPr>
            </a:lvl6pPr>
            <a:lvl7pPr marL="914400" algn="l" rtl="1" eaLnBrk="1" fontAlgn="base" hangingPunct="1">
              <a:spcBef>
                <a:spcPct val="0"/>
              </a:spcBef>
              <a:spcAft>
                <a:spcPct val="0"/>
              </a:spcAft>
              <a:defRPr sz="3200">
                <a:solidFill>
                  <a:srgbClr val="5F5F5F"/>
                </a:solidFill>
                <a:latin typeface="Eurostile" pitchFamily="34" charset="0"/>
              </a:defRPr>
            </a:lvl7pPr>
            <a:lvl8pPr marL="1371600" algn="l" rtl="1" eaLnBrk="1" fontAlgn="base" hangingPunct="1">
              <a:spcBef>
                <a:spcPct val="0"/>
              </a:spcBef>
              <a:spcAft>
                <a:spcPct val="0"/>
              </a:spcAft>
              <a:defRPr sz="3200">
                <a:solidFill>
                  <a:srgbClr val="5F5F5F"/>
                </a:solidFill>
                <a:latin typeface="Eurostile" pitchFamily="34" charset="0"/>
              </a:defRPr>
            </a:lvl8pPr>
            <a:lvl9pPr marL="1828800" algn="l" rtl="1" eaLnBrk="1" fontAlgn="base" hangingPunct="1">
              <a:spcBef>
                <a:spcPct val="0"/>
              </a:spcBef>
              <a:spcAft>
                <a:spcPct val="0"/>
              </a:spcAft>
              <a:defRPr sz="3200">
                <a:solidFill>
                  <a:srgbClr val="5F5F5F"/>
                </a:solidFill>
                <a:latin typeface="Eurostile" pitchFamily="34" charset="0"/>
              </a:defRPr>
            </a:lvl9pPr>
          </a:lstStyle>
          <a:p>
            <a:pPr algn="ctr"/>
            <a:r>
              <a:rPr lang="en-US" sz="7200" b="1" kern="1200"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latin typeface="Times New Roman" pitchFamily="18" charset="0"/>
                <a:cs typeface="Times New Roman" pitchFamily="18" charset="0"/>
              </a:rPr>
              <a:t>1</a:t>
            </a:r>
            <a:endParaRPr lang="en-US" sz="7200" b="1"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endParaRPr>
          </a:p>
        </p:txBody>
      </p:sp>
      <p:pic>
        <p:nvPicPr>
          <p:cNvPr id="10" name="Picture 9"/>
          <p:cNvPicPr>
            <a:picLocks noChangeAspect="1"/>
          </p:cNvPicPr>
          <p:nvPr/>
        </p:nvPicPr>
        <p:blipFill>
          <a:blip r:embed="rId3"/>
          <a:stretch>
            <a:fillRect/>
          </a:stretch>
        </p:blipFill>
        <p:spPr bwMode="auto">
          <a:xfrm>
            <a:off x="17376" y="-13252"/>
            <a:ext cx="980728" cy="980728"/>
          </a:xfrm>
          <a:prstGeom prst="rect">
            <a:avLst/>
          </a:prstGeom>
          <a:noFill/>
          <a:ln w="9525">
            <a:noFill/>
            <a:miter lim="800000"/>
            <a:headEnd/>
            <a:tailEnd/>
          </a:ln>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20" y="1700808"/>
            <a:ext cx="4729898" cy="2736304"/>
          </a:xfrm>
          <a:prstGeom prst="rect">
            <a:avLst/>
          </a:prstGeom>
          <a:ln>
            <a:noFill/>
          </a:ln>
          <a:effectLst>
            <a:softEdge rad="112500"/>
          </a:effectLst>
        </p:spPr>
      </p:pic>
      <p:sp>
        <p:nvSpPr>
          <p:cNvPr id="3074" name="Rectangle 2"/>
          <p:cNvSpPr>
            <a:spLocks noGrp="1" noChangeArrowheads="1"/>
          </p:cNvSpPr>
          <p:nvPr>
            <p:ph type="ctrTitle"/>
          </p:nvPr>
        </p:nvSpPr>
        <p:spPr>
          <a:xfrm>
            <a:off x="122918" y="1196752"/>
            <a:ext cx="8898164" cy="53816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Y" sz="6000" b="1" kern="1200"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latin typeface="Arabic Typesetting" pitchFamily="66" charset="-78"/>
                <a:cs typeface="AL-Mohanad Bold" pitchFamily="2" charset="-78"/>
              </a:rPr>
              <a:t>برمجة </a:t>
            </a:r>
            <a:r>
              <a:rPr lang="ar-SA" sz="6000" b="1" kern="1200"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latin typeface="Arabic Typesetting" pitchFamily="66" charset="-78"/>
                <a:cs typeface="AL-Mohanad Bold" pitchFamily="2" charset="-78"/>
              </a:rPr>
              <a:t>المتحكمات المصغرة</a:t>
            </a:r>
            <a:endParaRPr lang="en-US" sz="6600" b="1" spc="50" dirty="0" smtClean="0">
              <a:ln w="11430">
                <a:solidFill>
                  <a:srgbClr val="FFC000"/>
                </a:solidFill>
              </a:ln>
              <a:solidFill>
                <a:srgbClr val="FF6600"/>
              </a:solidFill>
              <a:effectLst>
                <a:glow rad="63500">
                  <a:schemeClr val="accent4">
                    <a:satMod val="175000"/>
                    <a:alpha val="40000"/>
                  </a:schemeClr>
                </a:glow>
                <a:outerShdw blurRad="76200" dist="50800" dir="5400000" algn="tl" rotWithShape="0">
                  <a:srgbClr val="000000">
                    <a:alpha val="65000"/>
                  </a:srgbClr>
                </a:outerShdw>
                <a:reflection blurRad="6350" stA="55000" endA="300" endPos="45500" dir="5400000" sy="-100000" algn="bl" rotWithShape="0"/>
              </a:effectLst>
            </a:endParaRPr>
          </a:p>
        </p:txBody>
      </p:sp>
      <p:sp>
        <p:nvSpPr>
          <p:cNvPr id="3075" name="Rectangle 3"/>
          <p:cNvSpPr>
            <a:spLocks noGrp="1" noChangeArrowheads="1"/>
          </p:cNvSpPr>
          <p:nvPr>
            <p:ph type="subTitle" idx="1"/>
          </p:nvPr>
        </p:nvSpPr>
        <p:spPr>
          <a:xfrm>
            <a:off x="4355976" y="1988840"/>
            <a:ext cx="4394577" cy="720080"/>
          </a:xfrm>
        </p:spPr>
        <p:txBody>
          <a:bodyPr>
            <a:prstTxWarp prst="textArchDown">
              <a:avLst>
                <a:gd name="adj" fmla="val 21248757"/>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0" eaLnBrk="0" hangingPunct="0">
              <a:spcBef>
                <a:spcPct val="0"/>
              </a:spcBef>
            </a:pPr>
            <a:r>
              <a:rPr lang="en-US" sz="3600" b="1" i="0" kern="1200" spc="50" dirty="0" smtClean="0">
                <a:ln w="11430">
                  <a:solidFill>
                    <a:schemeClr val="bg1">
                      <a:lumMod val="50000"/>
                    </a:schemeClr>
                  </a:solidFill>
                </a:ln>
                <a:solidFill>
                  <a:schemeClr val="bg1">
                    <a:lumMod val="50000"/>
                  </a:schemeClr>
                </a:solidFill>
                <a:effectLst>
                  <a:glow rad="63500">
                    <a:schemeClr val="accent3">
                      <a:satMod val="175000"/>
                      <a:alpha val="40000"/>
                    </a:schemeClr>
                  </a:glow>
                  <a:outerShdw blurRad="76200" dist="50800" dir="5400000" algn="tl" rotWithShape="0">
                    <a:srgbClr val="000000">
                      <a:alpha val="65000"/>
                    </a:srgbClr>
                  </a:outerShdw>
                </a:effectLst>
                <a:latin typeface="Garamond" pitchFamily="18" charset="0"/>
                <a:ea typeface="Calibri" pitchFamily="34" charset="0"/>
                <a:cs typeface="AL-Mohanad Bold" pitchFamily="2" charset="-78"/>
              </a:rPr>
              <a:t>Programming </a:t>
            </a:r>
          </a:p>
          <a:p>
            <a:pPr lvl="0" algn="ctr" rtl="0" eaLnBrk="0" hangingPunct="0">
              <a:spcBef>
                <a:spcPct val="0"/>
              </a:spcBef>
            </a:pPr>
            <a:r>
              <a:rPr lang="en-US" sz="3600" b="1" i="0" kern="1200" spc="50" dirty="0" smtClean="0">
                <a:ln w="11430">
                  <a:solidFill>
                    <a:schemeClr val="bg1">
                      <a:lumMod val="50000"/>
                    </a:schemeClr>
                  </a:solidFill>
                </a:ln>
                <a:solidFill>
                  <a:schemeClr val="bg1">
                    <a:lumMod val="50000"/>
                  </a:schemeClr>
                </a:solidFill>
                <a:effectLst>
                  <a:glow rad="63500">
                    <a:schemeClr val="accent3">
                      <a:satMod val="175000"/>
                      <a:alpha val="40000"/>
                    </a:schemeClr>
                  </a:glow>
                  <a:outerShdw blurRad="76200" dist="50800" dir="5400000" algn="tl" rotWithShape="0">
                    <a:srgbClr val="000000">
                      <a:alpha val="65000"/>
                    </a:srgbClr>
                  </a:outerShdw>
                </a:effectLst>
                <a:latin typeface="Garamond" pitchFamily="18" charset="0"/>
                <a:ea typeface="Calibri" pitchFamily="34" charset="0"/>
                <a:cs typeface="AL-Mohanad Bold" pitchFamily="2" charset="-78"/>
              </a:rPr>
              <a:t>Microcontrollers</a:t>
            </a:r>
            <a:endParaRPr lang="en-US" sz="1800" b="1" i="0" kern="1200" spc="50" dirty="0" smtClean="0">
              <a:ln w="11430">
                <a:solidFill>
                  <a:schemeClr val="bg1">
                    <a:lumMod val="50000"/>
                  </a:schemeClr>
                </a:solidFill>
              </a:ln>
              <a:solidFill>
                <a:schemeClr val="bg1">
                  <a:lumMod val="50000"/>
                </a:schemeClr>
              </a:solidFill>
              <a:effectLst>
                <a:glow rad="63500">
                  <a:schemeClr val="accent3">
                    <a:satMod val="175000"/>
                    <a:alpha val="40000"/>
                  </a:schemeClr>
                </a:glow>
                <a:outerShdw blurRad="76200" dist="50800" dir="5400000" algn="tl" rotWithShape="0">
                  <a:srgbClr val="000000">
                    <a:alpha val="65000"/>
                  </a:srgbClr>
                </a:outerShdw>
              </a:effectLst>
              <a:latin typeface="Arial" pitchFamily="34" charset="0"/>
              <a:cs typeface="AL-Mohanad Bold" pitchFamily="2" charset="-78"/>
            </a:endParaRPr>
          </a:p>
        </p:txBody>
      </p:sp>
      <p:sp>
        <p:nvSpPr>
          <p:cNvPr id="2" name="Rectangle 1"/>
          <p:cNvSpPr/>
          <p:nvPr/>
        </p:nvSpPr>
        <p:spPr>
          <a:xfrm>
            <a:off x="4502520" y="44146"/>
            <a:ext cx="4572000" cy="923330"/>
          </a:xfrm>
          <a:prstGeom prst="rect">
            <a:avLst/>
          </a:prstGeom>
        </p:spPr>
        <p:txBody>
          <a:bodyPr>
            <a:spAutoFit/>
          </a:bodyPr>
          <a:lstStyle/>
          <a:p>
            <a:r>
              <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Bader" pitchFamily="2" charset="-78"/>
              </a:rPr>
              <a:t>كلية الهندسة الكهربائية والإلكترونية</a:t>
            </a:r>
            <a:endPar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a:p>
            <a:r>
              <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Bader" pitchFamily="2" charset="-78"/>
              </a:rPr>
              <a:t>قســـم هندســــــــة التحكم والأتمتة</a:t>
            </a:r>
            <a:endPar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a:p>
            <a:r>
              <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Bader" pitchFamily="2" charset="-78"/>
              </a:rPr>
              <a:t>السنـــة الثالثـــة اتصــالات</a:t>
            </a:r>
            <a:endParaRPr lang="ar-SA" b="1" dirty="0">
              <a:ln w="12700">
                <a:solidFill>
                  <a:schemeClr val="tx1"/>
                </a:solidFill>
                <a:prstDash val="solid"/>
              </a:ln>
              <a:solidFill>
                <a:schemeClr val="bg1">
                  <a:lumMod val="95000"/>
                </a:schemeClr>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الشرائح 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10</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b="8501"/>
          <a:stretch/>
        </p:blipFill>
        <p:spPr>
          <a:xfrm>
            <a:off x="2411760" y="908720"/>
            <a:ext cx="4752528" cy="4732215"/>
          </a:xfrm>
          <a:prstGeom prst="rect">
            <a:avLst/>
          </a:prstGeom>
          <a:effectLst>
            <a:softEdge rad="31750"/>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844" y="764704"/>
            <a:ext cx="7812360" cy="5212975"/>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371" y="619861"/>
            <a:ext cx="9036496" cy="6263023"/>
          </a:xfrm>
          <a:prstGeom prst="rect">
            <a:avLst/>
          </a:prstGeom>
        </p:spPr>
      </p:pic>
    </p:spTree>
    <p:extLst>
      <p:ext uri="{BB962C8B-B14F-4D97-AF65-F5344CB8AC3E}">
        <p14:creationId xmlns:p14="http://schemas.microsoft.com/office/powerpoint/2010/main" val="322488481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تصنيع الشرائح </a:t>
            </a:r>
            <a:r>
              <a:rPr lang="ar-SA" sz="32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11</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014412"/>
            <a:ext cx="2057400"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1062037"/>
            <a:ext cx="1905000"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descr="Photo-pxii(Texas-Si-Ingo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7800" y="1157287"/>
            <a:ext cx="36576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8400" y="3071812"/>
            <a:ext cx="20574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05400" y="3605212"/>
            <a:ext cx="811213"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 y="3224212"/>
            <a:ext cx="1941513"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9"/>
          <p:cNvSpPr txBox="1">
            <a:spLocks noChangeArrowheads="1"/>
          </p:cNvSpPr>
          <p:nvPr/>
        </p:nvSpPr>
        <p:spPr bwMode="auto">
          <a:xfrm>
            <a:off x="1195388" y="2506662"/>
            <a:ext cx="590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latin typeface="Times New Roman" pitchFamily="18" charset="0"/>
              </a:rPr>
              <a:t>Sand</a:t>
            </a:r>
          </a:p>
        </p:txBody>
      </p:sp>
      <p:sp>
        <p:nvSpPr>
          <p:cNvPr id="16" name="Text Box 10"/>
          <p:cNvSpPr txBox="1">
            <a:spLocks noChangeArrowheads="1"/>
          </p:cNvSpPr>
          <p:nvPr/>
        </p:nvSpPr>
        <p:spPr bwMode="auto">
          <a:xfrm>
            <a:off x="3565525" y="2386012"/>
            <a:ext cx="952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latin typeface="Times New Roman" pitchFamily="18" charset="0"/>
              </a:rPr>
              <a:t>Silicium</a:t>
            </a:r>
            <a:r>
              <a:rPr lang="en-US" sz="2400">
                <a:latin typeface="Times New Roman" pitchFamily="18" charset="0"/>
              </a:rPr>
              <a:t> </a:t>
            </a:r>
          </a:p>
        </p:txBody>
      </p:sp>
      <p:sp>
        <p:nvSpPr>
          <p:cNvPr id="17" name="Text Box 11"/>
          <p:cNvSpPr txBox="1">
            <a:spLocks noChangeArrowheads="1"/>
          </p:cNvSpPr>
          <p:nvPr/>
        </p:nvSpPr>
        <p:spPr bwMode="auto">
          <a:xfrm>
            <a:off x="7010400" y="4945062"/>
            <a:ext cx="6937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fr-FR" sz="1600">
                <a:latin typeface="Times New Roman" pitchFamily="18" charset="0"/>
              </a:rPr>
              <a:t>Wafer</a:t>
            </a:r>
            <a:endParaRPr lang="en-US" sz="1600">
              <a:latin typeface="Times New Roman" pitchFamily="18" charset="0"/>
            </a:endParaRPr>
          </a:p>
        </p:txBody>
      </p:sp>
      <p:sp>
        <p:nvSpPr>
          <p:cNvPr id="18" name="Text Box 12"/>
          <p:cNvSpPr txBox="1">
            <a:spLocks noChangeArrowheads="1"/>
          </p:cNvSpPr>
          <p:nvPr/>
        </p:nvSpPr>
        <p:spPr bwMode="auto">
          <a:xfrm>
            <a:off x="5281613" y="4411662"/>
            <a:ext cx="4778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fr-FR" sz="1600">
                <a:latin typeface="Times New Roman" pitchFamily="18" charset="0"/>
              </a:rPr>
              <a:t>Die</a:t>
            </a:r>
            <a:endParaRPr lang="en-US" sz="1600">
              <a:latin typeface="Times New Roman" pitchFamily="18" charset="0"/>
            </a:endParaRPr>
          </a:p>
        </p:txBody>
      </p:sp>
      <p:pic>
        <p:nvPicPr>
          <p:cNvPr id="19" name="Picture 13"/>
          <p:cNvPicPr>
            <a:picLocks noChangeAspect="1" noChangeArrowheads="1"/>
          </p:cNvPicPr>
          <p:nvPr/>
        </p:nvPicPr>
        <p:blipFill>
          <a:blip r:embed="rId11">
            <a:extLst>
              <a:ext uri="{28A0092B-C50C-407E-A947-70E740481C1C}">
                <a14:useLocalDpi xmlns:a14="http://schemas.microsoft.com/office/drawing/2010/main" val="0"/>
              </a:ext>
            </a:extLst>
          </a:blip>
          <a:srcRect t="8000" b="8000"/>
          <a:stretch>
            <a:fillRect/>
          </a:stretch>
        </p:blipFill>
        <p:spPr bwMode="auto">
          <a:xfrm>
            <a:off x="2967038" y="3300412"/>
            <a:ext cx="1528762"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14"/>
          <p:cNvSpPr txBox="1">
            <a:spLocks noChangeArrowheads="1"/>
          </p:cNvSpPr>
          <p:nvPr/>
        </p:nvSpPr>
        <p:spPr bwMode="auto">
          <a:xfrm>
            <a:off x="3260725" y="4810125"/>
            <a:ext cx="10318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latin typeface="Times New Roman" pitchFamily="18" charset="0"/>
              </a:rPr>
              <a:t>Packaging</a:t>
            </a:r>
          </a:p>
        </p:txBody>
      </p:sp>
      <p:sp>
        <p:nvSpPr>
          <p:cNvPr id="21" name="Text Box 15"/>
          <p:cNvSpPr txBox="1">
            <a:spLocks noChangeArrowheads="1"/>
          </p:cNvSpPr>
          <p:nvPr/>
        </p:nvSpPr>
        <p:spPr bwMode="auto">
          <a:xfrm>
            <a:off x="1141413" y="4824412"/>
            <a:ext cx="5794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fr-FR" sz="1600">
                <a:latin typeface="Times New Roman" pitchFamily="18" charset="0"/>
              </a:rPr>
              <a:t>Chip</a:t>
            </a:r>
            <a:endParaRPr lang="en-US" sz="1600">
              <a:latin typeface="Times New Roman" pitchFamily="18" charset="0"/>
            </a:endParaRPr>
          </a:p>
        </p:txBody>
      </p:sp>
      <p:sp>
        <p:nvSpPr>
          <p:cNvPr id="22" name="Line 16"/>
          <p:cNvSpPr>
            <a:spLocks noChangeShapeType="1"/>
          </p:cNvSpPr>
          <p:nvPr/>
        </p:nvSpPr>
        <p:spPr bwMode="auto">
          <a:xfrm>
            <a:off x="2590800" y="1700212"/>
            <a:ext cx="3810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3" name="Line 17"/>
          <p:cNvSpPr>
            <a:spLocks noChangeShapeType="1"/>
          </p:cNvSpPr>
          <p:nvPr/>
        </p:nvSpPr>
        <p:spPr bwMode="auto">
          <a:xfrm>
            <a:off x="4876800" y="1700212"/>
            <a:ext cx="3810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4" name="Line 18"/>
          <p:cNvSpPr>
            <a:spLocks noChangeShapeType="1"/>
          </p:cNvSpPr>
          <p:nvPr/>
        </p:nvSpPr>
        <p:spPr bwMode="auto">
          <a:xfrm>
            <a:off x="7205663" y="2767012"/>
            <a:ext cx="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5" name="Line 19"/>
          <p:cNvSpPr>
            <a:spLocks noChangeShapeType="1"/>
          </p:cNvSpPr>
          <p:nvPr/>
        </p:nvSpPr>
        <p:spPr bwMode="auto">
          <a:xfrm flipH="1">
            <a:off x="5867400" y="4062412"/>
            <a:ext cx="4572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6" name="Line 20"/>
          <p:cNvSpPr>
            <a:spLocks noChangeShapeType="1"/>
          </p:cNvSpPr>
          <p:nvPr/>
        </p:nvSpPr>
        <p:spPr bwMode="auto">
          <a:xfrm flipH="1">
            <a:off x="4572000" y="3986212"/>
            <a:ext cx="4572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 name="Line 21"/>
          <p:cNvSpPr>
            <a:spLocks noChangeShapeType="1"/>
          </p:cNvSpPr>
          <p:nvPr/>
        </p:nvSpPr>
        <p:spPr bwMode="auto">
          <a:xfrm flipH="1">
            <a:off x="2438400" y="4062412"/>
            <a:ext cx="4572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8" name="Text Box 22"/>
          <p:cNvSpPr txBox="1">
            <a:spLocks noChangeArrowheads="1"/>
          </p:cNvSpPr>
          <p:nvPr/>
        </p:nvSpPr>
        <p:spPr bwMode="auto">
          <a:xfrm>
            <a:off x="6858000" y="2430462"/>
            <a:ext cx="6937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Times New Roman" pitchFamily="18" charset="0"/>
              </a:rPr>
              <a:t>Ingots</a:t>
            </a:r>
          </a:p>
        </p:txBody>
      </p:sp>
    </p:spTree>
    <p:extLst>
      <p:ext uri="{BB962C8B-B14F-4D97-AF65-F5344CB8AC3E}">
        <p14:creationId xmlns:p14="http://schemas.microsoft.com/office/powerpoint/2010/main" val="2145437355"/>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تصنيع الشرائح </a:t>
            </a:r>
            <a:r>
              <a:rPr lang="ar-SA" sz="32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12</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6" name="Date Placeholder 3"/>
          <p:cNvSpPr>
            <a:spLocks noGrp="1"/>
          </p:cNvSpPr>
          <p:nvPr>
            <p:ph type="dt" sz="quarter" idx="10"/>
          </p:nvPr>
        </p:nvSpPr>
        <p:spPr>
          <a:xfrm>
            <a:off x="569962" y="5576158"/>
            <a:ext cx="2133600" cy="476250"/>
          </a:xfrm>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9D5717-5723-4D27-BB8E-624A94F5ED74}" type="datetime5">
              <a:rPr lang="en-US"/>
              <a:pPr eaLnBrk="1" hangingPunct="1"/>
              <a:t>22-Feb-12</a:t>
            </a:fld>
            <a:endParaRPr lang="en-US"/>
          </a:p>
        </p:txBody>
      </p:sp>
      <p:sp>
        <p:nvSpPr>
          <p:cNvPr id="7" name="Slide Number Placeholder 5"/>
          <p:cNvSpPr txBox="1">
            <a:spLocks/>
          </p:cNvSpPr>
          <p:nvPr/>
        </p:nvSpPr>
        <p:spPr bwMode="auto">
          <a:xfrm>
            <a:off x="6665962" y="557615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ar-AE"/>
            </a:defPPr>
            <a:lvl1pPr marL="0" algn="r" defTabSz="914400" rtl="1" eaLnBrk="0" latinLnBrk="0" hangingPunct="0">
              <a:defRPr sz="1000" b="1" kern="1200">
                <a:solidFill>
                  <a:schemeClr val="tx1"/>
                </a:solidFill>
                <a:latin typeface="Arial" charset="0"/>
                <a:ea typeface="+mn-ea"/>
                <a:cs typeface="+mn-cs"/>
              </a:defRPr>
            </a:lvl1pPr>
            <a:lvl2pPr marL="742950" indent="-285750" algn="r" defTabSz="914400" rtl="1" eaLnBrk="0" latinLnBrk="0" hangingPunct="0">
              <a:defRPr sz="1800" kern="1200">
                <a:solidFill>
                  <a:schemeClr val="tx1"/>
                </a:solidFill>
                <a:latin typeface="Arial" charset="0"/>
                <a:ea typeface="+mn-ea"/>
                <a:cs typeface="+mn-cs"/>
              </a:defRPr>
            </a:lvl2pPr>
            <a:lvl3pPr marL="1143000" indent="-228600" algn="r" defTabSz="914400" rtl="1" eaLnBrk="0" latinLnBrk="0" hangingPunct="0">
              <a:defRPr sz="1800" kern="1200">
                <a:solidFill>
                  <a:schemeClr val="tx1"/>
                </a:solidFill>
                <a:latin typeface="Arial" charset="0"/>
                <a:ea typeface="+mn-ea"/>
                <a:cs typeface="+mn-cs"/>
              </a:defRPr>
            </a:lvl3pPr>
            <a:lvl4pPr marL="1600200" indent="-228600" algn="r" defTabSz="914400" rtl="1" eaLnBrk="0" latinLnBrk="0" hangingPunct="0">
              <a:defRPr sz="1800" kern="1200">
                <a:solidFill>
                  <a:schemeClr val="tx1"/>
                </a:solidFill>
                <a:latin typeface="Arial" charset="0"/>
                <a:ea typeface="+mn-ea"/>
                <a:cs typeface="+mn-cs"/>
              </a:defRPr>
            </a:lvl4pPr>
            <a:lvl5pPr marL="2057400" indent="-228600" algn="r" defTabSz="914400" rtl="1" eaLnBrk="0" latinLnBrk="0" hangingPunct="0">
              <a:defRPr sz="1800" kern="1200">
                <a:solidFill>
                  <a:schemeClr val="tx1"/>
                </a:solidFill>
                <a:latin typeface="Arial" charset="0"/>
                <a:ea typeface="+mn-ea"/>
                <a:cs typeface="+mn-cs"/>
              </a:defRPr>
            </a:lvl5pPr>
            <a:lvl6pPr marL="2514600" indent="-228600" algn="r" defTabSz="914400" rtl="1" eaLnBrk="0" fontAlgn="base" latinLnBrk="0" hangingPunct="0">
              <a:spcBef>
                <a:spcPct val="0"/>
              </a:spcBef>
              <a:spcAft>
                <a:spcPct val="0"/>
              </a:spcAft>
              <a:defRPr sz="1800" kern="1200">
                <a:solidFill>
                  <a:schemeClr val="tx1"/>
                </a:solidFill>
                <a:latin typeface="Arial" charset="0"/>
                <a:ea typeface="+mn-ea"/>
                <a:cs typeface="+mn-cs"/>
              </a:defRPr>
            </a:lvl6pPr>
            <a:lvl7pPr marL="2971800" indent="-228600" algn="r" defTabSz="914400" rtl="1" eaLnBrk="0" fontAlgn="base" latinLnBrk="0" hangingPunct="0">
              <a:spcBef>
                <a:spcPct val="0"/>
              </a:spcBef>
              <a:spcAft>
                <a:spcPct val="0"/>
              </a:spcAft>
              <a:defRPr sz="1800" kern="1200">
                <a:solidFill>
                  <a:schemeClr val="tx1"/>
                </a:solidFill>
                <a:latin typeface="Arial" charset="0"/>
                <a:ea typeface="+mn-ea"/>
                <a:cs typeface="+mn-cs"/>
              </a:defRPr>
            </a:lvl7pPr>
            <a:lvl8pPr marL="3429000" indent="-228600" algn="r" defTabSz="914400" rtl="1" eaLnBrk="0" fontAlgn="base" latinLnBrk="0" hangingPunct="0">
              <a:spcBef>
                <a:spcPct val="0"/>
              </a:spcBef>
              <a:spcAft>
                <a:spcPct val="0"/>
              </a:spcAft>
              <a:defRPr sz="1800" kern="1200">
                <a:solidFill>
                  <a:schemeClr val="tx1"/>
                </a:solidFill>
                <a:latin typeface="Arial" charset="0"/>
                <a:ea typeface="+mn-ea"/>
                <a:cs typeface="+mn-cs"/>
              </a:defRPr>
            </a:lvl8pPr>
            <a:lvl9pPr marL="3886200" indent="-228600" algn="r" defTabSz="914400" rtl="1" eaLnBrk="0" fontAlgn="base" latinLnBrk="0" hangingPunct="0">
              <a:spcBef>
                <a:spcPct val="0"/>
              </a:spcBef>
              <a:spcAft>
                <a:spcPct val="0"/>
              </a:spcAft>
              <a:defRPr sz="1800" kern="1200">
                <a:solidFill>
                  <a:schemeClr val="tx1"/>
                </a:solidFill>
                <a:latin typeface="Arial" charset="0"/>
                <a:ea typeface="+mn-ea"/>
                <a:cs typeface="+mn-cs"/>
              </a:defRPr>
            </a:lvl9pPr>
          </a:lstStyle>
          <a:p>
            <a:pPr eaLnBrk="1" hangingPunct="1"/>
            <a:fld id="{2422EA1F-8549-4EB0-9BDD-3D1CEDB42E40}" type="slidenum">
              <a:rPr lang="en-US" smtClean="0"/>
              <a:pPr eaLnBrk="1" hangingPunct="1"/>
              <a:t>12</a:t>
            </a:fld>
            <a:endParaRPr lang="en-US"/>
          </a:p>
        </p:txBody>
      </p:sp>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2" y="683483"/>
            <a:ext cx="33718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22562" y="664433"/>
            <a:ext cx="3152775"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hoto-pxii(Texas-Si-Ingo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437" y="626333"/>
            <a:ext cx="138112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6"/>
          <p:cNvSpPr txBox="1">
            <a:spLocks noChangeArrowheads="1"/>
          </p:cNvSpPr>
          <p:nvPr/>
        </p:nvSpPr>
        <p:spPr bwMode="auto">
          <a:xfrm>
            <a:off x="2932162" y="4283933"/>
            <a:ext cx="36480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800" b="1" dirty="0" err="1"/>
              <a:t>Czochralski</a:t>
            </a:r>
            <a:r>
              <a:rPr lang="en-US" sz="2800" b="1" dirty="0"/>
              <a:t> process</a:t>
            </a:r>
            <a:endParaRPr lang="en-US" sz="2800" dirty="0"/>
          </a:p>
        </p:txBody>
      </p:sp>
      <p:grpSp>
        <p:nvGrpSpPr>
          <p:cNvPr id="15" name="Group 16"/>
          <p:cNvGrpSpPr>
            <a:grpSpLocks/>
          </p:cNvGrpSpPr>
          <p:nvPr/>
        </p:nvGrpSpPr>
        <p:grpSpPr bwMode="auto">
          <a:xfrm>
            <a:off x="112762" y="4963383"/>
            <a:ext cx="9144000" cy="1073150"/>
            <a:chOff x="0" y="3932"/>
            <a:chExt cx="5760" cy="676"/>
          </a:xfrm>
        </p:grpSpPr>
        <p:pic>
          <p:nvPicPr>
            <p:cNvPr id="16" name="Picture 8"/>
            <p:cNvPicPr>
              <a:picLocks noChangeAspect="1" noChangeArrowheads="1"/>
            </p:cNvPicPr>
            <p:nvPr/>
          </p:nvPicPr>
          <p:blipFill>
            <a:blip r:embed="rId8">
              <a:extLst>
                <a:ext uri="{28A0092B-C50C-407E-A947-70E740481C1C}">
                  <a14:useLocalDpi xmlns:a14="http://schemas.microsoft.com/office/drawing/2010/main" val="0"/>
                </a:ext>
              </a:extLst>
            </a:blip>
            <a:srcRect l="82372" t="2480" r="2937" b="79597"/>
            <a:stretch>
              <a:fillRect/>
            </a:stretch>
          </p:blipFill>
          <p:spPr bwMode="auto">
            <a:xfrm>
              <a:off x="2768" y="3935"/>
              <a:ext cx="872" cy="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9"/>
            <p:cNvPicPr>
              <a:picLocks noChangeAspect="1" noChangeArrowheads="1"/>
            </p:cNvPicPr>
            <p:nvPr/>
          </p:nvPicPr>
          <p:blipFill>
            <a:blip r:embed="rId8">
              <a:extLst>
                <a:ext uri="{28A0092B-C50C-407E-A947-70E740481C1C}">
                  <a14:useLocalDpi xmlns:a14="http://schemas.microsoft.com/office/drawing/2010/main" val="0"/>
                </a:ext>
              </a:extLst>
            </a:blip>
            <a:srcRect l="36505" t="1770" r="52893" b="73033"/>
            <a:stretch>
              <a:fillRect/>
            </a:stretch>
          </p:blipFill>
          <p:spPr bwMode="auto">
            <a:xfrm>
              <a:off x="2326" y="3935"/>
              <a:ext cx="447"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t="13985"/>
            <a:stretch>
              <a:fillRect/>
            </a:stretch>
          </p:blipFill>
          <p:spPr bwMode="auto">
            <a:xfrm>
              <a:off x="1368" y="3935"/>
              <a:ext cx="957" cy="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1"/>
            <p:cNvPicPr>
              <a:picLocks noChangeAspect="1" noChangeArrowheads="1"/>
            </p:cNvPicPr>
            <p:nvPr/>
          </p:nvPicPr>
          <p:blipFill>
            <a:blip r:embed="rId10">
              <a:extLst>
                <a:ext uri="{28A0092B-C50C-407E-A947-70E740481C1C}">
                  <a14:useLocalDpi xmlns:a14="http://schemas.microsoft.com/office/drawing/2010/main" val="0"/>
                </a:ext>
              </a:extLst>
            </a:blip>
            <a:srcRect t="14542" b="3632"/>
            <a:stretch>
              <a:fillRect/>
            </a:stretch>
          </p:blipFill>
          <p:spPr bwMode="auto">
            <a:xfrm>
              <a:off x="3632" y="3932"/>
              <a:ext cx="1047" cy="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2"/>
            <p:cNvPicPr>
              <a:picLocks noChangeAspect="1" noChangeArrowheads="1"/>
            </p:cNvPicPr>
            <p:nvPr/>
          </p:nvPicPr>
          <p:blipFill>
            <a:blip r:embed="rId11">
              <a:extLst>
                <a:ext uri="{28A0092B-C50C-407E-A947-70E740481C1C}">
                  <a14:useLocalDpi xmlns:a14="http://schemas.microsoft.com/office/drawing/2010/main" val="0"/>
                </a:ext>
              </a:extLst>
            </a:blip>
            <a:srcRect t="6018" b="14864"/>
            <a:stretch>
              <a:fillRect/>
            </a:stretch>
          </p:blipFill>
          <p:spPr bwMode="auto">
            <a:xfrm>
              <a:off x="4680" y="3935"/>
              <a:ext cx="1080"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13"/>
            <p:cNvPicPr>
              <a:picLocks noChangeAspect="1" noChangeArrowheads="1"/>
            </p:cNvPicPr>
            <p:nvPr/>
          </p:nvPicPr>
          <p:blipFill>
            <a:blip r:embed="rId8">
              <a:extLst>
                <a:ext uri="{28A0092B-C50C-407E-A947-70E740481C1C}">
                  <a14:useLocalDpi xmlns:a14="http://schemas.microsoft.com/office/drawing/2010/main" val="0"/>
                </a:ext>
              </a:extLst>
            </a:blip>
            <a:srcRect l="24706" t="2214" r="64693" b="73181"/>
            <a:stretch>
              <a:fillRect/>
            </a:stretch>
          </p:blipFill>
          <p:spPr bwMode="auto">
            <a:xfrm>
              <a:off x="912" y="3935"/>
              <a:ext cx="460" cy="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4"/>
            <p:cNvPicPr>
              <a:picLocks noChangeAspect="1" noChangeArrowheads="1"/>
            </p:cNvPicPr>
            <p:nvPr/>
          </p:nvPicPr>
          <p:blipFill>
            <a:blip r:embed="rId8">
              <a:extLst>
                <a:ext uri="{28A0092B-C50C-407E-A947-70E740481C1C}">
                  <a14:useLocalDpi xmlns:a14="http://schemas.microsoft.com/office/drawing/2010/main" val="0"/>
                </a:ext>
              </a:extLst>
            </a:blip>
            <a:srcRect l="13275" t="2214" r="76401" b="73181"/>
            <a:stretch>
              <a:fillRect/>
            </a:stretch>
          </p:blipFill>
          <p:spPr bwMode="auto">
            <a:xfrm>
              <a:off x="468" y="3935"/>
              <a:ext cx="448" cy="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5"/>
            <p:cNvPicPr>
              <a:picLocks noChangeAspect="1" noChangeArrowheads="1"/>
            </p:cNvPicPr>
            <p:nvPr/>
          </p:nvPicPr>
          <p:blipFill>
            <a:blip r:embed="rId8">
              <a:extLst>
                <a:ext uri="{28A0092B-C50C-407E-A947-70E740481C1C}">
                  <a14:useLocalDpi xmlns:a14="http://schemas.microsoft.com/office/drawing/2010/main" val="0"/>
                </a:ext>
              </a:extLst>
            </a:blip>
            <a:srcRect l="1382" t="2509" r="88477" b="74178"/>
            <a:stretch>
              <a:fillRect/>
            </a:stretch>
          </p:blipFill>
          <p:spPr bwMode="auto">
            <a:xfrm>
              <a:off x="0" y="3935"/>
              <a:ext cx="468"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602811537"/>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تصنيع الشرائح </a:t>
            </a:r>
            <a:r>
              <a:rPr lang="ar-SA" sz="32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13</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37"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66CCFF"/>
                </a:solidFill>
                <a:effectLst/>
                <a:uLnTx/>
                <a:uFillTx/>
              </a:rPr>
              <a:t>Wafer</a:t>
            </a:r>
          </a:p>
        </p:txBody>
      </p:sp>
      <p:sp>
        <p:nvSpPr>
          <p:cNvPr id="38" name="Rectangle 3"/>
          <p:cNvSpPr txBox="1">
            <a:spLocks noChangeArrowheads="1"/>
          </p:cNvSpPr>
          <p:nvPr/>
        </p:nvSpPr>
        <p:spPr bwMode="auto">
          <a:xfrm>
            <a:off x="457200" y="1112838"/>
            <a:ext cx="46482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sz="2800" b="0" i="0" u="none" strike="noStrike" kern="0" cap="none" spc="0" normalizeH="0" baseline="0" noProof="0" smtClean="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800" b="0" i="0" u="none" strike="noStrike" kern="0" cap="none" spc="0" normalizeH="0" baseline="0" noProof="0" smtClean="0">
                <a:ln>
                  <a:noFill/>
                </a:ln>
                <a:solidFill>
                  <a:srgbClr val="000000"/>
                </a:solidFill>
                <a:effectLst/>
                <a:uLnTx/>
                <a:uFillTx/>
                <a:latin typeface="Arial"/>
                <a:ea typeface="+mn-ea"/>
                <a:cs typeface="+mn-cs"/>
              </a:rPr>
              <a:t>A </a:t>
            </a:r>
            <a:r>
              <a:rPr kumimoji="0" lang="en-US" sz="2800" b="1" i="0" u="none" strike="noStrike" kern="0" cap="none" spc="0" normalizeH="0" baseline="0" noProof="0" smtClean="0">
                <a:ln>
                  <a:noFill/>
                </a:ln>
                <a:solidFill>
                  <a:srgbClr val="000000"/>
                </a:solidFill>
                <a:effectLst/>
                <a:uLnTx/>
                <a:uFillTx/>
                <a:latin typeface="Arial"/>
                <a:ea typeface="+mn-ea"/>
                <a:cs typeface="+mn-cs"/>
              </a:rPr>
              <a:t>wafer</a:t>
            </a:r>
            <a:r>
              <a:rPr kumimoji="0" lang="en-US" sz="2800" b="0" i="0" u="none" strike="noStrike" kern="0" cap="none" spc="0" normalizeH="0" baseline="0" noProof="0" smtClean="0">
                <a:ln>
                  <a:noFill/>
                </a:ln>
                <a:solidFill>
                  <a:srgbClr val="000000"/>
                </a:solidFill>
                <a:effectLst/>
                <a:uLnTx/>
                <a:uFillTx/>
                <a:latin typeface="Arial"/>
                <a:ea typeface="+mn-ea"/>
                <a:cs typeface="+mn-cs"/>
              </a:rPr>
              <a:t> is a thin slice of semiconductor material </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800" b="0" i="0" u="none" strike="noStrike" kern="0" cap="none" spc="0" normalizeH="0" baseline="0" noProof="0" smtClean="0">
                <a:ln>
                  <a:noFill/>
                </a:ln>
                <a:solidFill>
                  <a:srgbClr val="000000"/>
                </a:solidFill>
                <a:effectLst/>
                <a:uLnTx/>
                <a:uFillTx/>
                <a:latin typeface="Arial"/>
                <a:ea typeface="+mn-ea"/>
                <a:cs typeface="+mn-cs"/>
              </a:rPr>
              <a:t>High purity </a:t>
            </a:r>
            <a:r>
              <a:rPr kumimoji="0" lang="en-US" sz="2800" b="1" i="0" u="none" strike="noStrike" kern="0" cap="none" spc="0" normalizeH="0" baseline="0" noProof="0" smtClean="0">
                <a:ln>
                  <a:noFill/>
                </a:ln>
                <a:solidFill>
                  <a:srgbClr val="000000"/>
                </a:solidFill>
                <a:effectLst/>
                <a:uLnTx/>
                <a:uFillTx/>
                <a:latin typeface="Arial"/>
                <a:ea typeface="+mn-ea"/>
                <a:cs typeface="+mn-cs"/>
              </a:rPr>
              <a:t>99.999999 %</a:t>
            </a:r>
            <a:r>
              <a:rPr kumimoji="0" lang="en-US" sz="2800" b="0" i="0" u="none" strike="noStrike" kern="0" cap="none" spc="0" normalizeH="0" baseline="0" noProof="0" smtClean="0">
                <a:ln>
                  <a:noFill/>
                </a:ln>
                <a:solidFill>
                  <a:srgbClr val="000000"/>
                </a:solidFill>
                <a:effectLst/>
                <a:uLnTx/>
                <a:uFillTx/>
                <a:latin typeface="Arial"/>
                <a:ea typeface="+mn-ea"/>
                <a:cs typeface="+mn-cs"/>
              </a:rPr>
              <a:t> crystalline silicon </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800" b="0" i="0" u="none" strike="noStrike" kern="0" cap="none" spc="0" normalizeH="0" baseline="0" noProof="0" smtClean="0">
                <a:ln>
                  <a:noFill/>
                </a:ln>
                <a:solidFill>
                  <a:srgbClr val="000000"/>
                </a:solidFill>
                <a:effectLst/>
                <a:uLnTx/>
                <a:uFillTx/>
                <a:latin typeface="Arial"/>
                <a:ea typeface="+mn-ea"/>
                <a:cs typeface="+mn-cs"/>
              </a:rPr>
              <a:t>Wafer sizes is 100, 150, 200, 300mm diameter. </a:t>
            </a:r>
          </a:p>
        </p:txBody>
      </p:sp>
      <p:grpSp>
        <p:nvGrpSpPr>
          <p:cNvPr id="39" name="Group 9"/>
          <p:cNvGrpSpPr>
            <a:grpSpLocks/>
          </p:cNvGrpSpPr>
          <p:nvPr/>
        </p:nvGrpSpPr>
        <p:grpSpPr bwMode="auto">
          <a:xfrm>
            <a:off x="0" y="5257800"/>
            <a:ext cx="9144000" cy="1447800"/>
            <a:chOff x="0" y="3408"/>
            <a:chExt cx="5760" cy="912"/>
          </a:xfrm>
        </p:grpSpPr>
        <p:pic>
          <p:nvPicPr>
            <p:cNvPr id="4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3420"/>
              <a:ext cx="3474" cy="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r="6494"/>
            <a:stretch>
              <a:fillRect/>
            </a:stretch>
          </p:blipFill>
          <p:spPr bwMode="auto">
            <a:xfrm>
              <a:off x="0" y="3420"/>
              <a:ext cx="576" cy="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92" y="3424"/>
              <a:ext cx="1344" cy="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31" y="3408"/>
              <a:ext cx="629" cy="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 name="Picture 4"/>
          <p:cNvPicPr>
            <a:picLocks noChangeAspect="1" noChangeArrowheads="1"/>
          </p:cNvPicPr>
          <p:nvPr/>
        </p:nvPicPr>
        <p:blipFill>
          <a:blip r:embed="rId9">
            <a:extLst>
              <a:ext uri="{28A0092B-C50C-407E-A947-70E740481C1C}">
                <a14:useLocalDpi xmlns:a14="http://schemas.microsoft.com/office/drawing/2010/main" val="0"/>
              </a:ext>
            </a:extLst>
          </a:blip>
          <a:srcRect t="8000"/>
          <a:stretch>
            <a:fillRect/>
          </a:stretch>
        </p:blipFill>
        <p:spPr bwMode="auto">
          <a:xfrm>
            <a:off x="5257800" y="1371600"/>
            <a:ext cx="362902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822952"/>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تصنيع الشرائح </a:t>
            </a:r>
            <a:r>
              <a:rPr lang="ar-SA" sz="3200" b="1" dirty="0" err="1"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14</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6" name="Rectangle 2"/>
          <p:cNvSpPr>
            <a:spLocks noGrp="1" noChangeArrowheads="1"/>
          </p:cNvSpPr>
          <p:nvPr>
            <p:ph type="title"/>
          </p:nvPr>
        </p:nvSpPr>
        <p:spPr>
          <a:xfrm>
            <a:off x="457200" y="274638"/>
            <a:ext cx="8229600" cy="1143000"/>
          </a:xfrm>
        </p:spPr>
        <p:txBody>
          <a:bodyPr/>
          <a:lstStyle/>
          <a:p>
            <a:pPr eaLnBrk="1" hangingPunct="1"/>
            <a:r>
              <a:rPr lang="en-US" smtClean="0">
                <a:solidFill>
                  <a:srgbClr val="66CCFF"/>
                </a:solidFill>
              </a:rPr>
              <a:t>Lithography  Process</a:t>
            </a:r>
          </a:p>
        </p:txBody>
      </p:sp>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4800600"/>
            <a:ext cx="1714500" cy="138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descr="photochem_photolithographic"/>
          <p:cNvPicPr>
            <a:picLocks noChangeAspect="1" noChangeArrowheads="1"/>
          </p:cNvPicPr>
          <p:nvPr/>
        </p:nvPicPr>
        <p:blipFill>
          <a:blip r:embed="rId6">
            <a:extLst>
              <a:ext uri="{28A0092B-C50C-407E-A947-70E740481C1C}">
                <a14:useLocalDpi xmlns:a14="http://schemas.microsoft.com/office/drawing/2010/main" val="0"/>
              </a:ext>
            </a:extLst>
          </a:blip>
          <a:srcRect t="7230"/>
          <a:stretch>
            <a:fillRect/>
          </a:stretch>
        </p:blipFill>
        <p:spPr bwMode="auto">
          <a:xfrm>
            <a:off x="4514850" y="1447800"/>
            <a:ext cx="424815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6"/>
          <p:cNvSpPr>
            <a:spLocks noChangeShapeType="1"/>
          </p:cNvSpPr>
          <p:nvPr/>
        </p:nvSpPr>
        <p:spPr bwMode="auto">
          <a:xfrm>
            <a:off x="6172200" y="4038600"/>
            <a:ext cx="0" cy="685800"/>
          </a:xfrm>
          <a:prstGeom prst="line">
            <a:avLst/>
          </a:prstGeom>
          <a:noFill/>
          <a:ln w="76200" cmpd="tri">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pic>
        <p:nvPicPr>
          <p:cNvPr id="13" name="Picture 3"/>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800" y="3581400"/>
            <a:ext cx="3886200"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9"/>
          <p:cNvPicPr>
            <a:picLocks noChangeAspect="1" noChangeArrowheads="1"/>
          </p:cNvPicPr>
          <p:nvPr/>
        </p:nvPicPr>
        <p:blipFill>
          <a:blip r:embed="rId8">
            <a:extLst>
              <a:ext uri="{28A0092B-C50C-407E-A947-70E740481C1C}">
                <a14:useLocalDpi xmlns:a14="http://schemas.microsoft.com/office/drawing/2010/main" val="0"/>
              </a:ext>
            </a:extLst>
          </a:blip>
          <a:srcRect l="8156" r="10280"/>
          <a:stretch>
            <a:fillRect/>
          </a:stretch>
        </p:blipFill>
        <p:spPr bwMode="auto">
          <a:xfrm>
            <a:off x="2362200" y="1371600"/>
            <a:ext cx="15240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9440280"/>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لمحة عن معالجات الأغراض العامة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15</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57191" y="633462"/>
            <a:ext cx="8786809" cy="1015663"/>
          </a:xfrm>
          <a:prstGeom prst="rect">
            <a:avLst/>
          </a:prstGeom>
        </p:spPr>
        <p:txBody>
          <a:bodyPr wrap="square">
            <a:spAutoFit/>
          </a:bodyPr>
          <a:lstStyle/>
          <a:p>
            <a:r>
              <a:rPr lang="ar-SA" sz="2400" b="1" dirty="0">
                <a:latin typeface="Times New Roman" pitchFamily="18" charset="0"/>
                <a:cs typeface="Times New Roman" pitchFamily="18" charset="0"/>
              </a:rPr>
              <a:t>1970 </a:t>
            </a:r>
            <a:r>
              <a:rPr lang="ar-SY" sz="2400" b="1" dirty="0" smtClean="0">
                <a:latin typeface="Times New Roman" pitchFamily="18" charset="0"/>
                <a:cs typeface="Times New Roman" pitchFamily="18" charset="0"/>
              </a:rPr>
              <a:t>- </a:t>
            </a:r>
            <a:r>
              <a:rPr lang="ar-SA" sz="2400" b="1" dirty="0" smtClean="0">
                <a:latin typeface="Times New Roman" pitchFamily="18" charset="0"/>
                <a:cs typeface="Times New Roman" pitchFamily="18" charset="0"/>
              </a:rPr>
              <a:t>المعالج</a:t>
            </a:r>
            <a:r>
              <a:rPr lang="ar-SY"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Intel 4004 </a:t>
            </a:r>
            <a:r>
              <a:rPr lang="ar-SY" sz="2400" b="1" dirty="0" smtClean="0">
                <a:latin typeface="Times New Roman" pitchFamily="18" charset="0"/>
                <a:cs typeface="Times New Roman" pitchFamily="18" charset="0"/>
              </a:rPr>
              <a:t>:</a:t>
            </a:r>
            <a:endParaRPr lang="ar-SY" sz="2400" dirty="0" smtClean="0">
              <a:latin typeface="Traditional Arabic" pitchFamily="18" charset="-78"/>
              <a:cs typeface="Traditional Arabic" pitchFamily="18" charset="-78"/>
            </a:endParaRPr>
          </a:p>
          <a:p>
            <a:r>
              <a:rPr lang="ar-SA" dirty="0" smtClean="0">
                <a:latin typeface="Traditional Arabic" pitchFamily="18" charset="-78"/>
                <a:cs typeface="Traditional Arabic" pitchFamily="18" charset="-78"/>
              </a:rPr>
              <a:t>أول </a:t>
            </a:r>
            <a:r>
              <a:rPr lang="ar-SA" dirty="0">
                <a:latin typeface="Traditional Arabic" pitchFamily="18" charset="-78"/>
                <a:cs typeface="Traditional Arabic" pitchFamily="18" charset="-78"/>
              </a:rPr>
              <a:t>معالج مصغر</a:t>
            </a:r>
            <a:r>
              <a:rPr lang="ar-SY" dirty="0" smtClean="0">
                <a:latin typeface="Traditional Arabic" pitchFamily="18" charset="-78"/>
                <a:cs typeface="Traditional Arabic" pitchFamily="18" charset="-78"/>
              </a:rPr>
              <a:t> - </a:t>
            </a:r>
            <a:r>
              <a:rPr lang="en-US" dirty="0" smtClean="0">
                <a:latin typeface="Traditional Arabic" pitchFamily="18" charset="-78"/>
                <a:cs typeface="Traditional Arabic" pitchFamily="18" charset="-78"/>
              </a:rPr>
              <a:t>4Bit </a:t>
            </a:r>
            <a:r>
              <a:rPr lang="ar-SY" dirty="0" smtClean="0">
                <a:latin typeface="Traditional Arabic" pitchFamily="18" charset="-78"/>
                <a:cs typeface="Traditional Arabic" pitchFamily="18" charset="-78"/>
              </a:rPr>
              <a:t> -</a:t>
            </a:r>
            <a:r>
              <a:rPr lang="en-US" dirty="0" smtClean="0">
                <a:latin typeface="Traditional Arabic" pitchFamily="18" charset="-78"/>
                <a:cs typeface="Traditional Arabic" pitchFamily="18" charset="-78"/>
              </a:rPr>
              <a:t>2300 </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ترانزستور </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ذاكرة </a:t>
            </a:r>
            <a:r>
              <a:rPr lang="en-US" dirty="0">
                <a:latin typeface="Traditional Arabic" pitchFamily="18" charset="-78"/>
                <a:cs typeface="Traditional Arabic" pitchFamily="18" charset="-78"/>
              </a:rPr>
              <a:t>RAM </a:t>
            </a:r>
            <a:r>
              <a:rPr lang="ar-SY" dirty="0" smtClean="0">
                <a:latin typeface="Traditional Arabic" pitchFamily="18" charset="-78"/>
                <a:cs typeface="Traditional Arabic" pitchFamily="18" charset="-78"/>
              </a:rPr>
              <a:t> +</a:t>
            </a:r>
            <a:r>
              <a:rPr lang="en-US" dirty="0" smtClean="0">
                <a:latin typeface="Traditional Arabic" pitchFamily="18" charset="-78"/>
                <a:cs typeface="Traditional Arabic" pitchFamily="18" charset="-78"/>
              </a:rPr>
              <a:t>ROM </a:t>
            </a:r>
            <a:r>
              <a:rPr lang="ar-SY" dirty="0">
                <a:latin typeface="Traditional Arabic" pitchFamily="18" charset="-78"/>
                <a:cs typeface="Traditional Arabic" pitchFamily="18" charset="-78"/>
              </a:rPr>
              <a:t> </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وحدة </a:t>
            </a:r>
            <a:r>
              <a:rPr lang="ar-SA" dirty="0">
                <a:latin typeface="Traditional Arabic" pitchFamily="18" charset="-78"/>
                <a:cs typeface="Traditional Arabic" pitchFamily="18" charset="-78"/>
              </a:rPr>
              <a:t>معالجة مركزية بتردد عمل </a:t>
            </a:r>
            <a:r>
              <a:rPr lang="en-US" dirty="0">
                <a:latin typeface="Traditional Arabic" pitchFamily="18" charset="-78"/>
                <a:cs typeface="Traditional Arabic" pitchFamily="18" charset="-78"/>
              </a:rPr>
              <a:t>KHz</a:t>
            </a:r>
            <a:r>
              <a:rPr lang="ar-SA" dirty="0" smtClean="0">
                <a:latin typeface="Traditional Arabic" pitchFamily="18" charset="-78"/>
                <a:cs typeface="Traditional Arabic" pitchFamily="18" charset="-78"/>
              </a:rPr>
              <a:t>108</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 </a:t>
            </a:r>
            <a:r>
              <a:rPr lang="ar-SA" dirty="0">
                <a:latin typeface="Traditional Arabic" pitchFamily="18" charset="-78"/>
                <a:cs typeface="Traditional Arabic" pitchFamily="18" charset="-78"/>
              </a:rPr>
              <a:t>استخدم </a:t>
            </a:r>
            <a:r>
              <a:rPr lang="ar-SA" dirty="0" smtClean="0">
                <a:latin typeface="Traditional Arabic" pitchFamily="18" charset="-78"/>
                <a:cs typeface="Traditional Arabic" pitchFamily="18" charset="-78"/>
              </a:rPr>
              <a:t>في </a:t>
            </a:r>
            <a:r>
              <a:rPr lang="ar-SA" dirty="0">
                <a:latin typeface="Traditional Arabic" pitchFamily="18" charset="-78"/>
                <a:cs typeface="Traditional Arabic" pitchFamily="18" charset="-78"/>
              </a:rPr>
              <a:t>الآلات </a:t>
            </a:r>
            <a:r>
              <a:rPr lang="ar-SA" dirty="0" smtClean="0">
                <a:latin typeface="Traditional Arabic" pitchFamily="18" charset="-78"/>
                <a:cs typeface="Traditional Arabic" pitchFamily="18" charset="-78"/>
              </a:rPr>
              <a:t>الحاسبة</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 بلغ </a:t>
            </a:r>
            <a:r>
              <a:rPr lang="ar-SA" dirty="0">
                <a:latin typeface="Traditional Arabic" pitchFamily="18" charset="-78"/>
                <a:cs typeface="Traditional Arabic" pitchFamily="18" charset="-78"/>
              </a:rPr>
              <a:t>سعره آلاف الدولارات</a:t>
            </a:r>
            <a:r>
              <a:rPr lang="ar-SA" dirty="0" smtClean="0">
                <a:latin typeface="Traditional Arabic" pitchFamily="18" charset="-78"/>
                <a:cs typeface="Traditional Arabic" pitchFamily="18" charset="-78"/>
              </a:rPr>
              <a:t>.</a:t>
            </a:r>
            <a:endParaRPr lang="en-US" dirty="0" smtClean="0">
              <a:latin typeface="Traditional Arabic" pitchFamily="18" charset="-78"/>
              <a:cs typeface="Traditional Arabic" pitchFamily="18" charset="-78"/>
            </a:endParaRPr>
          </a:p>
        </p:txBody>
      </p:sp>
      <p:pic>
        <p:nvPicPr>
          <p:cNvPr id="14" name="Picture 13" descr="1971_4004-Die.jpg"/>
          <p:cNvPicPr/>
          <p:nvPr/>
        </p:nvPicPr>
        <p:blipFill>
          <a:blip r:embed="rId5" cstate="print"/>
          <a:stretch>
            <a:fillRect/>
          </a:stretch>
        </p:blipFill>
        <p:spPr>
          <a:xfrm>
            <a:off x="323528" y="2780194"/>
            <a:ext cx="4136072" cy="3096344"/>
          </a:xfrm>
          <a:prstGeom prst="rect">
            <a:avLst/>
          </a:prstGeom>
        </p:spPr>
      </p:pic>
      <p:pic>
        <p:nvPicPr>
          <p:cNvPr id="15" name="Picture 14" descr="4004_arch.png"/>
          <p:cNvPicPr/>
          <p:nvPr/>
        </p:nvPicPr>
        <p:blipFill>
          <a:blip r:embed="rId6" cstate="print"/>
          <a:stretch>
            <a:fillRect/>
          </a:stretch>
        </p:blipFill>
        <p:spPr>
          <a:xfrm>
            <a:off x="4459600" y="2627593"/>
            <a:ext cx="4603207" cy="3480310"/>
          </a:xfrm>
          <a:prstGeom prst="rect">
            <a:avLst/>
          </a:prstGeom>
        </p:spPr>
      </p:pic>
      <p:pic>
        <p:nvPicPr>
          <p:cNvPr id="16" name="Picture 15" descr="4004-Chip.gif"/>
          <p:cNvPicPr/>
          <p:nvPr/>
        </p:nvPicPr>
        <p:blipFill>
          <a:blip r:embed="rId7"/>
          <a:stretch>
            <a:fillRect/>
          </a:stretch>
        </p:blipFill>
        <p:spPr>
          <a:xfrm>
            <a:off x="3851920" y="1268760"/>
            <a:ext cx="2379370" cy="1584176"/>
          </a:xfrm>
          <a:prstGeom prst="rect">
            <a:avLst/>
          </a:prstGeom>
        </p:spPr>
      </p:pic>
      <p:sp>
        <p:nvSpPr>
          <p:cNvPr id="17" name="Rectangle 16"/>
          <p:cNvSpPr/>
          <p:nvPr/>
        </p:nvSpPr>
        <p:spPr>
          <a:xfrm>
            <a:off x="375173" y="2125305"/>
            <a:ext cx="8786809" cy="1015663"/>
          </a:xfrm>
          <a:prstGeom prst="rect">
            <a:avLst/>
          </a:prstGeom>
          <a:solidFill>
            <a:schemeClr val="bg1">
              <a:lumMod val="95000"/>
            </a:schemeClr>
          </a:solidFill>
        </p:spPr>
        <p:txBody>
          <a:bodyPr wrap="square">
            <a:spAutoFit/>
          </a:bodyPr>
          <a:lstStyle/>
          <a:p>
            <a:pPr algn="just"/>
            <a:r>
              <a:rPr lang="ar-SA" sz="2400" b="1" dirty="0" smtClean="0">
                <a:latin typeface="Times New Roman" pitchFamily="18" charset="0"/>
                <a:cs typeface="Times New Roman" pitchFamily="18" charset="0"/>
              </a:rPr>
              <a:t>197</a:t>
            </a:r>
            <a:r>
              <a:rPr lang="ar-SY" sz="2400" b="1" dirty="0" smtClean="0">
                <a:latin typeface="Times New Roman" pitchFamily="18" charset="0"/>
                <a:cs typeface="Times New Roman" pitchFamily="18" charset="0"/>
              </a:rPr>
              <a:t>4</a:t>
            </a:r>
            <a:r>
              <a:rPr lang="ar-SA" sz="2400" b="1" dirty="0" smtClean="0">
                <a:latin typeface="Times New Roman" pitchFamily="18" charset="0"/>
                <a:cs typeface="Times New Roman" pitchFamily="18" charset="0"/>
              </a:rPr>
              <a:t> </a:t>
            </a:r>
            <a:r>
              <a:rPr lang="ar-SY" sz="2400" b="1" dirty="0">
                <a:latin typeface="Times New Roman" pitchFamily="18" charset="0"/>
                <a:cs typeface="Times New Roman" pitchFamily="18" charset="0"/>
              </a:rPr>
              <a:t>- </a:t>
            </a:r>
            <a:r>
              <a:rPr lang="ar-SA" sz="2400" b="1" dirty="0" smtClean="0">
                <a:latin typeface="Times New Roman" pitchFamily="18" charset="0"/>
                <a:cs typeface="Times New Roman" pitchFamily="18" charset="0"/>
              </a:rPr>
              <a:t>المعالج</a:t>
            </a:r>
            <a:r>
              <a:rPr lang="ar-SY"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Intel 8080 </a:t>
            </a:r>
            <a:r>
              <a:rPr lang="ar-SY" sz="2400" b="1" dirty="0" smtClean="0">
                <a:latin typeface="Times New Roman" pitchFamily="18" charset="0"/>
                <a:cs typeface="Times New Roman" pitchFamily="18" charset="0"/>
              </a:rPr>
              <a:t>:</a:t>
            </a:r>
            <a:endParaRPr lang="ar-SY" sz="2400" dirty="0" smtClean="0">
              <a:latin typeface="Traditional Arabic" pitchFamily="18" charset="-78"/>
              <a:cs typeface="Traditional Arabic" pitchFamily="18" charset="-78"/>
            </a:endParaRPr>
          </a:p>
          <a:p>
            <a:pPr algn="just"/>
            <a:r>
              <a:rPr lang="en-US" dirty="0" smtClean="0">
                <a:latin typeface="Traditional Arabic" pitchFamily="18" charset="-78"/>
                <a:cs typeface="Traditional Arabic" pitchFamily="18" charset="-78"/>
              </a:rPr>
              <a:t>8Bit </a:t>
            </a:r>
            <a:r>
              <a:rPr lang="ar-SY" dirty="0" smtClean="0">
                <a:latin typeface="Traditional Arabic" pitchFamily="18" charset="-78"/>
                <a:cs typeface="Traditional Arabic" pitchFamily="18" charset="-78"/>
              </a:rPr>
              <a:t> -</a:t>
            </a:r>
            <a:r>
              <a:rPr lang="en-US" dirty="0" smtClean="0">
                <a:latin typeface="Traditional Arabic" pitchFamily="18" charset="-78"/>
                <a:cs typeface="Traditional Arabic" pitchFamily="18" charset="-78"/>
              </a:rPr>
              <a:t>4500 </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ترانزستور </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وصلت </a:t>
            </a:r>
            <a:r>
              <a:rPr lang="ar-SA" dirty="0">
                <a:latin typeface="Traditional Arabic" pitchFamily="18" charset="-78"/>
                <a:cs typeface="Traditional Arabic" pitchFamily="18" charset="-78"/>
              </a:rPr>
              <a:t>سرعة تنفيذه إلى 290000 تعليمة في </a:t>
            </a:r>
            <a:r>
              <a:rPr lang="ar-SA" dirty="0" smtClean="0">
                <a:latin typeface="Traditional Arabic" pitchFamily="18" charset="-78"/>
                <a:cs typeface="Traditional Arabic" pitchFamily="18" charset="-78"/>
              </a:rPr>
              <a:t>الثانية</a:t>
            </a:r>
            <a:r>
              <a:rPr lang="en-US"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بتردد </a:t>
            </a:r>
            <a:r>
              <a:rPr lang="ar-SA" dirty="0">
                <a:latin typeface="Traditional Arabic" pitchFamily="18" charset="-78"/>
                <a:cs typeface="Traditional Arabic" pitchFamily="18" charset="-78"/>
              </a:rPr>
              <a:t>عمل </a:t>
            </a:r>
            <a:r>
              <a:rPr lang="en-US" dirty="0" smtClean="0">
                <a:latin typeface="Traditional Arabic" pitchFamily="18" charset="-78"/>
                <a:cs typeface="Traditional Arabic" pitchFamily="18" charset="-78"/>
              </a:rPr>
              <a:t>MHz</a:t>
            </a:r>
            <a:r>
              <a:rPr lang="ar-SY" dirty="0" smtClean="0">
                <a:latin typeface="Traditional Arabic" pitchFamily="18" charset="-78"/>
                <a:cs typeface="Traditional Arabic" pitchFamily="18" charset="-78"/>
              </a:rPr>
              <a:t>2 -</a:t>
            </a:r>
            <a:r>
              <a:rPr lang="ar-SA" dirty="0" smtClean="0">
                <a:latin typeface="Traditional Arabic" pitchFamily="18" charset="-78"/>
                <a:cs typeface="Traditional Arabic" pitchFamily="18" charset="-78"/>
              </a:rPr>
              <a:t> </a:t>
            </a:r>
            <a:r>
              <a:rPr lang="ar-SA" dirty="0">
                <a:latin typeface="Traditional Arabic" pitchFamily="18" charset="-78"/>
                <a:cs typeface="Traditional Arabic" pitchFamily="18" charset="-78"/>
              </a:rPr>
              <a:t>استخدم في </a:t>
            </a:r>
            <a:r>
              <a:rPr lang="ar-SA" dirty="0" smtClean="0">
                <a:latin typeface="Traditional Arabic" pitchFamily="18" charset="-78"/>
                <a:cs typeface="Traditional Arabic" pitchFamily="18" charset="-78"/>
              </a:rPr>
              <a:t>بناء </a:t>
            </a:r>
            <a:r>
              <a:rPr lang="ar-SA" dirty="0">
                <a:latin typeface="Traditional Arabic" pitchFamily="18" charset="-78"/>
                <a:cs typeface="Traditional Arabic" pitchFamily="18" charset="-78"/>
              </a:rPr>
              <a:t>أول </a:t>
            </a:r>
            <a:r>
              <a:rPr lang="ar-SA" dirty="0" smtClean="0">
                <a:latin typeface="Traditional Arabic" pitchFamily="18" charset="-78"/>
                <a:cs typeface="Traditional Arabic" pitchFamily="18" charset="-78"/>
              </a:rPr>
              <a:t>حاسب</a:t>
            </a:r>
            <a:r>
              <a:rPr lang="ar-SY" dirty="0" smtClean="0">
                <a:latin typeface="Traditional Arabic" pitchFamily="18" charset="-78"/>
                <a:cs typeface="Traditional Arabic" pitchFamily="18" charset="-78"/>
              </a:rPr>
              <a:t> شخصي -</a:t>
            </a:r>
            <a:r>
              <a:rPr lang="ar-SA" dirty="0" smtClean="0">
                <a:latin typeface="Traditional Arabic" pitchFamily="18" charset="-78"/>
                <a:cs typeface="Traditional Arabic" pitchFamily="18" charset="-78"/>
              </a:rPr>
              <a:t> بلغ </a:t>
            </a:r>
            <a:r>
              <a:rPr lang="ar-SA" dirty="0">
                <a:latin typeface="Traditional Arabic" pitchFamily="18" charset="-78"/>
                <a:cs typeface="Traditional Arabic" pitchFamily="18" charset="-78"/>
              </a:rPr>
              <a:t>سعره 395</a:t>
            </a:r>
            <a:r>
              <a:rPr lang="ar-SA" dirty="0" smtClean="0">
                <a:latin typeface="Traditional Arabic" pitchFamily="18" charset="-78"/>
                <a:cs typeface="Traditional Arabic" pitchFamily="18" charset="-78"/>
              </a:rPr>
              <a:t>$.</a:t>
            </a:r>
            <a:endParaRPr lang="en-US" dirty="0" smtClean="0">
              <a:latin typeface="Traditional Arabic" pitchFamily="18" charset="-78"/>
              <a:cs typeface="Traditional Arabic" pitchFamily="18" charset="-78"/>
            </a:endParaRPr>
          </a:p>
        </p:txBody>
      </p:sp>
    </p:spTree>
    <p:extLst>
      <p:ext uri="{BB962C8B-B14F-4D97-AF65-F5344CB8AC3E}">
        <p14:creationId xmlns:p14="http://schemas.microsoft.com/office/powerpoint/2010/main" val="18742908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لمحة عن معالجات الأغراض العامة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16</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57191" y="633462"/>
            <a:ext cx="8786809" cy="738664"/>
          </a:xfrm>
          <a:prstGeom prst="rect">
            <a:avLst/>
          </a:prstGeom>
        </p:spPr>
        <p:txBody>
          <a:bodyPr wrap="square">
            <a:spAutoFit/>
          </a:bodyPr>
          <a:lstStyle/>
          <a:p>
            <a:pPr algn="just"/>
            <a:r>
              <a:rPr lang="ar-SA" sz="2400" b="1" dirty="0" smtClean="0">
                <a:latin typeface="Times New Roman" pitchFamily="18" charset="0"/>
                <a:cs typeface="Times New Roman" pitchFamily="18" charset="0"/>
              </a:rPr>
              <a:t>197</a:t>
            </a:r>
            <a:r>
              <a:rPr lang="ar-SY" sz="2400" b="1" dirty="0" smtClean="0">
                <a:latin typeface="Times New Roman" pitchFamily="18" charset="0"/>
                <a:cs typeface="Times New Roman" pitchFamily="18" charset="0"/>
              </a:rPr>
              <a:t>6</a:t>
            </a:r>
            <a:r>
              <a:rPr lang="ar-SA" sz="2400" b="1" dirty="0" smtClean="0">
                <a:latin typeface="Times New Roman" pitchFamily="18" charset="0"/>
                <a:cs typeface="Times New Roman" pitchFamily="18" charset="0"/>
              </a:rPr>
              <a:t> </a:t>
            </a:r>
            <a:r>
              <a:rPr lang="ar-SY" sz="2400" b="1" dirty="0">
                <a:latin typeface="Times New Roman" pitchFamily="18" charset="0"/>
                <a:cs typeface="Times New Roman" pitchFamily="18" charset="0"/>
              </a:rPr>
              <a:t>- </a:t>
            </a:r>
            <a:r>
              <a:rPr lang="ar-SA" sz="2400" b="1" dirty="0" smtClean="0">
                <a:latin typeface="Times New Roman" pitchFamily="18" charset="0"/>
                <a:cs typeface="Times New Roman" pitchFamily="18" charset="0"/>
              </a:rPr>
              <a:t>المعالج</a:t>
            </a:r>
            <a:r>
              <a:rPr lang="ar-SY"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Intel 8085 </a:t>
            </a:r>
            <a:r>
              <a:rPr lang="ar-SY" sz="2400" b="1" dirty="0" smtClean="0">
                <a:latin typeface="Times New Roman" pitchFamily="18" charset="0"/>
                <a:cs typeface="Times New Roman" pitchFamily="18" charset="0"/>
              </a:rPr>
              <a:t>:</a:t>
            </a:r>
            <a:endParaRPr lang="ar-SY" sz="2400" dirty="0" smtClean="0">
              <a:latin typeface="Traditional Arabic" pitchFamily="18" charset="-78"/>
              <a:cs typeface="Traditional Arabic" pitchFamily="18" charset="-78"/>
            </a:endParaRPr>
          </a:p>
          <a:p>
            <a:pPr algn="just"/>
            <a:r>
              <a:rPr lang="en-US" dirty="0" smtClean="0">
                <a:latin typeface="Traditional Arabic" pitchFamily="18" charset="-78"/>
                <a:cs typeface="Traditional Arabic" pitchFamily="18" charset="-78"/>
              </a:rPr>
              <a:t>16Bit </a:t>
            </a:r>
            <a:r>
              <a:rPr lang="ar-SY" dirty="0" smtClean="0">
                <a:latin typeface="Traditional Arabic" pitchFamily="18" charset="-78"/>
                <a:cs typeface="Traditional Arabic" pitchFamily="18" charset="-78"/>
              </a:rPr>
              <a:t> -</a:t>
            </a:r>
            <a:r>
              <a:rPr lang="en-US" dirty="0" smtClean="0">
                <a:latin typeface="Traditional Arabic" pitchFamily="18" charset="-78"/>
                <a:cs typeface="Traditional Arabic" pitchFamily="18" charset="-78"/>
              </a:rPr>
              <a:t>10000 </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ترانزستور </a:t>
            </a:r>
            <a:r>
              <a:rPr lang="ar-SY" dirty="0" smtClean="0">
                <a:latin typeface="Traditional Arabic" pitchFamily="18" charset="-78"/>
                <a:cs typeface="Traditional Arabic" pitchFamily="18" charset="-78"/>
              </a:rPr>
              <a:t>– يعمل </a:t>
            </a:r>
            <a:r>
              <a:rPr lang="ar-SA" dirty="0" smtClean="0">
                <a:latin typeface="Traditional Arabic" pitchFamily="18" charset="-78"/>
                <a:cs typeface="Traditional Arabic" pitchFamily="18" charset="-78"/>
              </a:rPr>
              <a:t>بتردد </a:t>
            </a:r>
            <a:r>
              <a:rPr lang="ar-SA" dirty="0">
                <a:latin typeface="Traditional Arabic" pitchFamily="18" charset="-78"/>
                <a:cs typeface="Traditional Arabic" pitchFamily="18" charset="-78"/>
              </a:rPr>
              <a:t>عمل </a:t>
            </a:r>
            <a:r>
              <a:rPr lang="en-US" dirty="0" smtClean="0">
                <a:latin typeface="Traditional Arabic" pitchFamily="18" charset="-78"/>
                <a:cs typeface="Traditional Arabic" pitchFamily="18" charset="-78"/>
              </a:rPr>
              <a:t>MHz</a:t>
            </a:r>
            <a:r>
              <a:rPr lang="ar-SY" dirty="0" smtClean="0">
                <a:latin typeface="Traditional Arabic" pitchFamily="18" charset="-78"/>
                <a:cs typeface="Traditional Arabic" pitchFamily="18" charset="-78"/>
              </a:rPr>
              <a:t>3</a:t>
            </a:r>
            <a:r>
              <a:rPr lang="ar-SA" dirty="0" smtClean="0">
                <a:latin typeface="Traditional Arabic" pitchFamily="18" charset="-78"/>
                <a:cs typeface="Traditional Arabic" pitchFamily="18" charset="-78"/>
              </a:rPr>
              <a:t>.</a:t>
            </a:r>
            <a:endParaRPr lang="en-US" dirty="0" smtClean="0">
              <a:latin typeface="Traditional Arabic" pitchFamily="18" charset="-78"/>
              <a:cs typeface="Traditional Arabic" pitchFamily="18" charset="-78"/>
            </a:endParaRPr>
          </a:p>
        </p:txBody>
      </p:sp>
      <p:pic>
        <p:nvPicPr>
          <p:cNvPr id="13" name="Picture 12" descr="8085-Die.gif"/>
          <p:cNvPicPr/>
          <p:nvPr/>
        </p:nvPicPr>
        <p:blipFill>
          <a:blip r:embed="rId5"/>
          <a:stretch>
            <a:fillRect/>
          </a:stretch>
        </p:blipFill>
        <p:spPr>
          <a:xfrm>
            <a:off x="5076056" y="2060848"/>
            <a:ext cx="3900502" cy="2892903"/>
          </a:xfrm>
          <a:prstGeom prst="rect">
            <a:avLst/>
          </a:prstGeom>
        </p:spPr>
      </p:pic>
      <p:pic>
        <p:nvPicPr>
          <p:cNvPr id="17" name="Picture 16" descr="8085-Arch.gif"/>
          <p:cNvPicPr/>
          <p:nvPr/>
        </p:nvPicPr>
        <p:blipFill>
          <a:blip r:embed="rId6"/>
          <a:stretch>
            <a:fillRect/>
          </a:stretch>
        </p:blipFill>
        <p:spPr>
          <a:xfrm>
            <a:off x="-32580" y="2147187"/>
            <a:ext cx="4892612" cy="4450165"/>
          </a:xfrm>
          <a:prstGeom prst="rect">
            <a:avLst/>
          </a:prstGeom>
        </p:spPr>
      </p:pic>
      <p:pic>
        <p:nvPicPr>
          <p:cNvPr id="18" name="Picture 17" descr="8085.gif"/>
          <p:cNvPicPr/>
          <p:nvPr/>
        </p:nvPicPr>
        <p:blipFill>
          <a:blip r:embed="rId7"/>
          <a:stretch>
            <a:fillRect/>
          </a:stretch>
        </p:blipFill>
        <p:spPr>
          <a:xfrm>
            <a:off x="899592" y="591448"/>
            <a:ext cx="3817402" cy="1575737"/>
          </a:xfrm>
          <a:prstGeom prst="rect">
            <a:avLst/>
          </a:prstGeom>
        </p:spPr>
      </p:pic>
    </p:spTree>
    <p:extLst>
      <p:ext uri="{BB962C8B-B14F-4D97-AF65-F5344CB8AC3E}">
        <p14:creationId xmlns:p14="http://schemas.microsoft.com/office/powerpoint/2010/main" val="180928090"/>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لمحة عن معالجات الأغراض العامة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17</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57191" y="633462"/>
            <a:ext cx="8786809" cy="738664"/>
          </a:xfrm>
          <a:prstGeom prst="rect">
            <a:avLst/>
          </a:prstGeom>
        </p:spPr>
        <p:txBody>
          <a:bodyPr wrap="square">
            <a:spAutoFit/>
          </a:bodyPr>
          <a:lstStyle/>
          <a:p>
            <a:pPr algn="just"/>
            <a:r>
              <a:rPr lang="ar-SA" sz="2400" b="1" dirty="0" smtClean="0">
                <a:latin typeface="Times New Roman" pitchFamily="18" charset="0"/>
                <a:cs typeface="Times New Roman" pitchFamily="18" charset="0"/>
              </a:rPr>
              <a:t>197</a:t>
            </a:r>
            <a:r>
              <a:rPr lang="ar-SY" sz="2400" b="1" dirty="0" smtClean="0">
                <a:latin typeface="Times New Roman" pitchFamily="18" charset="0"/>
                <a:cs typeface="Times New Roman" pitchFamily="18" charset="0"/>
              </a:rPr>
              <a:t>8</a:t>
            </a:r>
            <a:r>
              <a:rPr lang="ar-SA" sz="2400" b="1" dirty="0" smtClean="0">
                <a:latin typeface="Times New Roman" pitchFamily="18" charset="0"/>
                <a:cs typeface="Times New Roman" pitchFamily="18" charset="0"/>
              </a:rPr>
              <a:t> </a:t>
            </a:r>
            <a:r>
              <a:rPr lang="ar-SY" sz="2400" b="1" dirty="0">
                <a:latin typeface="Times New Roman" pitchFamily="18" charset="0"/>
                <a:cs typeface="Times New Roman" pitchFamily="18" charset="0"/>
              </a:rPr>
              <a:t>- </a:t>
            </a:r>
            <a:r>
              <a:rPr lang="ar-SA" sz="2400" b="1" dirty="0" smtClean="0">
                <a:latin typeface="Times New Roman" pitchFamily="18" charset="0"/>
                <a:cs typeface="Times New Roman" pitchFamily="18" charset="0"/>
              </a:rPr>
              <a:t>المعالج</a:t>
            </a:r>
            <a:r>
              <a:rPr lang="ar-SY"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Intel 8086 </a:t>
            </a:r>
            <a:r>
              <a:rPr lang="ar-SY" sz="2400" b="1" dirty="0" smtClean="0">
                <a:latin typeface="Times New Roman" pitchFamily="18" charset="0"/>
                <a:cs typeface="Times New Roman" pitchFamily="18" charset="0"/>
              </a:rPr>
              <a:t> = </a:t>
            </a:r>
            <a:r>
              <a:rPr lang="en-US" sz="2400" b="1" dirty="0" smtClean="0">
                <a:latin typeface="Times New Roman" pitchFamily="18" charset="0"/>
                <a:cs typeface="Times New Roman" pitchFamily="18" charset="0"/>
              </a:rPr>
              <a:t>Z80</a:t>
            </a:r>
            <a:r>
              <a:rPr lang="ar-SY" sz="2400" b="1" dirty="0" smtClean="0">
                <a:latin typeface="Times New Roman" pitchFamily="18" charset="0"/>
                <a:cs typeface="Times New Roman" pitchFamily="18" charset="0"/>
              </a:rPr>
              <a:t>:</a:t>
            </a:r>
            <a:endParaRPr lang="ar-SY" sz="2400" dirty="0" smtClean="0">
              <a:latin typeface="Traditional Arabic" pitchFamily="18" charset="-78"/>
              <a:cs typeface="Traditional Arabic" pitchFamily="18" charset="-78"/>
            </a:endParaRPr>
          </a:p>
          <a:p>
            <a:pPr algn="just"/>
            <a:r>
              <a:rPr lang="en-US" dirty="0" smtClean="0">
                <a:latin typeface="Traditional Arabic" pitchFamily="18" charset="-78"/>
                <a:cs typeface="Traditional Arabic" pitchFamily="18" charset="-78"/>
              </a:rPr>
              <a:t>16Bit </a:t>
            </a:r>
            <a:r>
              <a:rPr lang="ar-SY" dirty="0" smtClean="0">
                <a:latin typeface="Traditional Arabic" pitchFamily="18" charset="-78"/>
                <a:cs typeface="Traditional Arabic" pitchFamily="18" charset="-78"/>
              </a:rPr>
              <a:t> -</a:t>
            </a:r>
            <a:r>
              <a:rPr lang="en-US" dirty="0" smtClean="0">
                <a:latin typeface="Traditional Arabic" pitchFamily="18" charset="-78"/>
                <a:cs typeface="Traditional Arabic" pitchFamily="18" charset="-78"/>
              </a:rPr>
              <a:t>29000 </a:t>
            </a:r>
            <a:r>
              <a:rPr lang="ar-SY" dirty="0" smtClean="0">
                <a:latin typeface="Traditional Arabic" pitchFamily="18" charset="-78"/>
                <a:cs typeface="Traditional Arabic" pitchFamily="18" charset="-78"/>
              </a:rPr>
              <a:t> </a:t>
            </a:r>
            <a:r>
              <a:rPr lang="ar-SA" dirty="0" smtClean="0">
                <a:latin typeface="Traditional Arabic" pitchFamily="18" charset="-78"/>
                <a:cs typeface="Traditional Arabic" pitchFamily="18" charset="-78"/>
              </a:rPr>
              <a:t>ترانزستور </a:t>
            </a:r>
            <a:r>
              <a:rPr lang="ar-SY" dirty="0" smtClean="0">
                <a:latin typeface="Traditional Arabic" pitchFamily="18" charset="-78"/>
                <a:cs typeface="Traditional Arabic" pitchFamily="18" charset="-78"/>
              </a:rPr>
              <a:t>– يعمل </a:t>
            </a:r>
            <a:r>
              <a:rPr lang="ar-SA" dirty="0" smtClean="0">
                <a:latin typeface="Traditional Arabic" pitchFamily="18" charset="-78"/>
                <a:cs typeface="Traditional Arabic" pitchFamily="18" charset="-78"/>
              </a:rPr>
              <a:t>بتردد </a:t>
            </a:r>
            <a:r>
              <a:rPr lang="ar-SA" dirty="0">
                <a:latin typeface="Traditional Arabic" pitchFamily="18" charset="-78"/>
                <a:cs typeface="Traditional Arabic" pitchFamily="18" charset="-78"/>
              </a:rPr>
              <a:t>عمل </a:t>
            </a:r>
            <a:r>
              <a:rPr lang="en-US" dirty="0" smtClean="0">
                <a:latin typeface="Traditional Arabic" pitchFamily="18" charset="-78"/>
                <a:cs typeface="Traditional Arabic" pitchFamily="18" charset="-78"/>
              </a:rPr>
              <a:t>MHz</a:t>
            </a:r>
            <a:r>
              <a:rPr lang="ar-SY" dirty="0" smtClean="0">
                <a:latin typeface="Traditional Arabic" pitchFamily="18" charset="-78"/>
                <a:cs typeface="Traditional Arabic" pitchFamily="18" charset="-78"/>
              </a:rPr>
              <a:t>5</a:t>
            </a:r>
            <a:r>
              <a:rPr lang="ar-SA" dirty="0" smtClean="0">
                <a:latin typeface="Traditional Arabic" pitchFamily="18" charset="-78"/>
                <a:cs typeface="Traditional Arabic" pitchFamily="18" charset="-78"/>
              </a:rPr>
              <a:t>.</a:t>
            </a:r>
            <a:endParaRPr lang="en-US" dirty="0" smtClean="0">
              <a:latin typeface="Traditional Arabic" pitchFamily="18" charset="-78"/>
              <a:cs typeface="Traditional Arabic" pitchFamily="18" charset="-78"/>
            </a:endParaRPr>
          </a:p>
        </p:txBody>
      </p:sp>
      <p:pic>
        <p:nvPicPr>
          <p:cNvPr id="11" name="Picture 10" descr="Z80-Arch.gif"/>
          <p:cNvPicPr/>
          <p:nvPr/>
        </p:nvPicPr>
        <p:blipFill>
          <a:blip r:embed="rId5"/>
          <a:srcRect t="2304"/>
          <a:stretch>
            <a:fillRect/>
          </a:stretch>
        </p:blipFill>
        <p:spPr>
          <a:xfrm>
            <a:off x="30333" y="2924944"/>
            <a:ext cx="5653916" cy="3412095"/>
          </a:xfrm>
          <a:prstGeom prst="rect">
            <a:avLst/>
          </a:prstGeom>
        </p:spPr>
      </p:pic>
      <p:pic>
        <p:nvPicPr>
          <p:cNvPr id="14" name="Picture 13" descr="8086-Arch.gif"/>
          <p:cNvPicPr/>
          <p:nvPr/>
        </p:nvPicPr>
        <p:blipFill>
          <a:blip r:embed="rId6"/>
          <a:stretch>
            <a:fillRect/>
          </a:stretch>
        </p:blipFill>
        <p:spPr>
          <a:xfrm>
            <a:off x="5653886" y="1700808"/>
            <a:ext cx="3382610" cy="3455774"/>
          </a:xfrm>
          <a:prstGeom prst="rect">
            <a:avLst/>
          </a:prstGeom>
        </p:spPr>
      </p:pic>
      <p:pic>
        <p:nvPicPr>
          <p:cNvPr id="15" name="Picture 14" descr="8086.gif"/>
          <p:cNvPicPr/>
          <p:nvPr/>
        </p:nvPicPr>
        <p:blipFill>
          <a:blip r:embed="rId7"/>
          <a:stretch>
            <a:fillRect/>
          </a:stretch>
        </p:blipFill>
        <p:spPr>
          <a:xfrm>
            <a:off x="755576" y="1002794"/>
            <a:ext cx="3995019" cy="1661150"/>
          </a:xfrm>
          <a:prstGeom prst="rect">
            <a:avLst/>
          </a:prstGeom>
        </p:spPr>
      </p:pic>
    </p:spTree>
    <p:extLst>
      <p:ext uri="{BB962C8B-B14F-4D97-AF65-F5344CB8AC3E}">
        <p14:creationId xmlns:p14="http://schemas.microsoft.com/office/powerpoint/2010/main" val="1747447542"/>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لمحة عن معالجات الأغراض العامة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18</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2" name="Rectangle 1"/>
          <p:cNvSpPr/>
          <p:nvPr/>
        </p:nvSpPr>
        <p:spPr>
          <a:xfrm>
            <a:off x="357191" y="633462"/>
            <a:ext cx="8786809" cy="738664"/>
          </a:xfrm>
          <a:prstGeom prst="rect">
            <a:avLst/>
          </a:prstGeom>
        </p:spPr>
        <p:txBody>
          <a:bodyPr wrap="square">
            <a:spAutoFit/>
          </a:bodyPr>
          <a:lstStyle/>
          <a:p>
            <a:pPr algn="just"/>
            <a:r>
              <a:rPr lang="en-US" sz="2400" b="1" dirty="0" smtClean="0">
                <a:latin typeface="Times New Roman" pitchFamily="18" charset="0"/>
                <a:cs typeface="Times New Roman" pitchFamily="18" charset="0"/>
              </a:rPr>
              <a:t>2000</a:t>
            </a:r>
            <a:r>
              <a:rPr lang="ar-SA" sz="2400" b="1" dirty="0" smtClean="0">
                <a:latin typeface="Times New Roman" pitchFamily="18" charset="0"/>
                <a:cs typeface="Times New Roman" pitchFamily="18" charset="0"/>
              </a:rPr>
              <a:t> </a:t>
            </a:r>
            <a:r>
              <a:rPr lang="ar-SY" sz="2400" b="1" dirty="0">
                <a:latin typeface="Times New Roman" pitchFamily="18" charset="0"/>
                <a:cs typeface="Times New Roman" pitchFamily="18" charset="0"/>
              </a:rPr>
              <a:t>- </a:t>
            </a:r>
            <a:r>
              <a:rPr lang="ar-SA" sz="2400" b="1" dirty="0" smtClean="0">
                <a:latin typeface="Times New Roman" pitchFamily="18" charset="0"/>
                <a:cs typeface="Times New Roman" pitchFamily="18" charset="0"/>
              </a:rPr>
              <a:t>المعالج</a:t>
            </a:r>
            <a:r>
              <a:rPr lang="ar-SY"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Intel®P4</a:t>
            </a:r>
            <a:r>
              <a:rPr lang="ar-SY" sz="2400" b="1" dirty="0" smtClean="0">
                <a:latin typeface="Times New Roman" pitchFamily="18" charset="0"/>
                <a:cs typeface="Times New Roman" pitchFamily="18" charset="0"/>
              </a:rPr>
              <a:t>:</a:t>
            </a:r>
            <a:endParaRPr lang="ar-SY" sz="2400" dirty="0" smtClean="0">
              <a:latin typeface="Traditional Arabic" pitchFamily="18" charset="-78"/>
              <a:cs typeface="Traditional Arabic" pitchFamily="18" charset="-78"/>
            </a:endParaRPr>
          </a:p>
          <a:p>
            <a:pPr algn="just"/>
            <a:r>
              <a:rPr lang="en-US" dirty="0" smtClean="0">
                <a:latin typeface="Traditional Arabic" pitchFamily="18" charset="-78"/>
                <a:cs typeface="Traditional Arabic" pitchFamily="18" charset="-78"/>
              </a:rPr>
              <a:t>32Bit </a:t>
            </a:r>
            <a:r>
              <a:rPr lang="ar-SY" dirty="0" smtClean="0">
                <a:latin typeface="Traditional Arabic" pitchFamily="18" charset="-78"/>
                <a:cs typeface="Traditional Arabic" pitchFamily="18" charset="-78"/>
              </a:rPr>
              <a:t> -</a:t>
            </a:r>
            <a:r>
              <a:rPr lang="en-US" dirty="0" smtClean="0">
                <a:latin typeface="Traditional Arabic" pitchFamily="18" charset="-78"/>
                <a:cs typeface="Traditional Arabic" pitchFamily="18" charset="-78"/>
              </a:rPr>
              <a:t>125</a:t>
            </a:r>
            <a:r>
              <a:rPr lang="ar-SY" dirty="0" smtClean="0">
                <a:latin typeface="Traditional Arabic" pitchFamily="18" charset="-78"/>
                <a:cs typeface="Traditional Arabic" pitchFamily="18" charset="-78"/>
              </a:rPr>
              <a:t> مليون </a:t>
            </a:r>
            <a:r>
              <a:rPr lang="ar-SA" dirty="0" smtClean="0">
                <a:latin typeface="Traditional Arabic" pitchFamily="18" charset="-78"/>
                <a:cs typeface="Traditional Arabic" pitchFamily="18" charset="-78"/>
              </a:rPr>
              <a:t>ترانزستور </a:t>
            </a:r>
            <a:r>
              <a:rPr lang="ar-SY" dirty="0" smtClean="0">
                <a:latin typeface="Traditional Arabic" pitchFamily="18" charset="-78"/>
                <a:cs typeface="Traditional Arabic" pitchFamily="18" charset="-78"/>
              </a:rPr>
              <a:t>– يعمل </a:t>
            </a:r>
            <a:r>
              <a:rPr lang="ar-SA" dirty="0" smtClean="0">
                <a:latin typeface="Traditional Arabic" pitchFamily="18" charset="-78"/>
                <a:cs typeface="Traditional Arabic" pitchFamily="18" charset="-78"/>
              </a:rPr>
              <a:t>بتردد </a:t>
            </a:r>
            <a:r>
              <a:rPr lang="ar-SA" dirty="0">
                <a:latin typeface="Traditional Arabic" pitchFamily="18" charset="-78"/>
                <a:cs typeface="Traditional Arabic" pitchFamily="18" charset="-78"/>
              </a:rPr>
              <a:t>عمل </a:t>
            </a:r>
            <a:r>
              <a:rPr lang="en-US" dirty="0" smtClean="0">
                <a:latin typeface="Traditional Arabic" pitchFamily="18" charset="-78"/>
                <a:cs typeface="Traditional Arabic" pitchFamily="18" charset="-78"/>
              </a:rPr>
              <a:t>GHz</a:t>
            </a:r>
            <a:r>
              <a:rPr lang="ar-SY" dirty="0" smtClean="0">
                <a:latin typeface="Traditional Arabic" pitchFamily="18" charset="-78"/>
                <a:cs typeface="Traditional Arabic" pitchFamily="18" charset="-78"/>
              </a:rPr>
              <a:t>3</a:t>
            </a:r>
            <a:r>
              <a:rPr lang="ar-SA" dirty="0" smtClean="0">
                <a:latin typeface="Traditional Arabic" pitchFamily="18" charset="-78"/>
                <a:cs typeface="Traditional Arabic" pitchFamily="18" charset="-78"/>
              </a:rPr>
              <a:t>.</a:t>
            </a:r>
            <a:endParaRPr lang="en-US" dirty="0" smtClean="0">
              <a:latin typeface="Traditional Arabic" pitchFamily="18" charset="-78"/>
              <a:cs typeface="Traditional Arabic" pitchFamily="18" charset="-78"/>
            </a:endParaRPr>
          </a:p>
        </p:txBody>
      </p:sp>
      <p:pic>
        <p:nvPicPr>
          <p:cNvPr id="13" name="Picture 12" descr="P4-Chip.gif"/>
          <p:cNvPicPr/>
          <p:nvPr/>
        </p:nvPicPr>
        <p:blipFill>
          <a:blip r:embed="rId5"/>
          <a:stretch>
            <a:fillRect/>
          </a:stretch>
        </p:blipFill>
        <p:spPr>
          <a:xfrm>
            <a:off x="539552" y="888234"/>
            <a:ext cx="3762759" cy="1540634"/>
          </a:xfrm>
          <a:prstGeom prst="rect">
            <a:avLst/>
          </a:prstGeom>
        </p:spPr>
      </p:pic>
      <p:pic>
        <p:nvPicPr>
          <p:cNvPr id="16" name="Picture 15" descr="p4core2.jpg"/>
          <p:cNvPicPr/>
          <p:nvPr/>
        </p:nvPicPr>
        <p:blipFill>
          <a:blip r:embed="rId6"/>
          <a:stretch>
            <a:fillRect/>
          </a:stretch>
        </p:blipFill>
        <p:spPr>
          <a:xfrm>
            <a:off x="4750595" y="1535021"/>
            <a:ext cx="4136110" cy="3464894"/>
          </a:xfrm>
          <a:prstGeom prst="rect">
            <a:avLst/>
          </a:prstGeom>
        </p:spPr>
      </p:pic>
      <p:pic>
        <p:nvPicPr>
          <p:cNvPr id="17" name="Picture 16" descr="P4-architecture.gif"/>
          <p:cNvPicPr/>
          <p:nvPr/>
        </p:nvPicPr>
        <p:blipFill>
          <a:blip r:embed="rId7"/>
          <a:srcRect t="4561"/>
          <a:stretch>
            <a:fillRect/>
          </a:stretch>
        </p:blipFill>
        <p:spPr>
          <a:xfrm>
            <a:off x="35496" y="2666873"/>
            <a:ext cx="4495797" cy="3571934"/>
          </a:xfrm>
          <a:prstGeom prst="rect">
            <a:avLst/>
          </a:prstGeom>
        </p:spPr>
      </p:pic>
    </p:spTree>
    <p:extLst>
      <p:ext uri="{BB962C8B-B14F-4D97-AF65-F5344CB8AC3E}">
        <p14:creationId xmlns:p14="http://schemas.microsoft.com/office/powerpoint/2010/main" val="305682174"/>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لمحة عن معالجات الأغراض العامة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19</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11" name="Picture 10" descr="Intel_Core_i7.jpg"/>
          <p:cNvPicPr/>
          <p:nvPr/>
        </p:nvPicPr>
        <p:blipFill>
          <a:blip r:embed="rId5"/>
          <a:stretch>
            <a:fillRect/>
          </a:stretch>
        </p:blipFill>
        <p:spPr>
          <a:xfrm>
            <a:off x="539552" y="832376"/>
            <a:ext cx="4150761" cy="1516504"/>
          </a:xfrm>
          <a:prstGeom prst="rect">
            <a:avLst/>
          </a:prstGeom>
        </p:spPr>
      </p:pic>
      <p:sp>
        <p:nvSpPr>
          <p:cNvPr id="2" name="Rectangle 1"/>
          <p:cNvSpPr/>
          <p:nvPr/>
        </p:nvSpPr>
        <p:spPr>
          <a:xfrm>
            <a:off x="357191" y="633462"/>
            <a:ext cx="8786809" cy="738664"/>
          </a:xfrm>
          <a:prstGeom prst="rect">
            <a:avLst/>
          </a:prstGeom>
        </p:spPr>
        <p:txBody>
          <a:bodyPr wrap="square">
            <a:spAutoFit/>
          </a:bodyPr>
          <a:lstStyle/>
          <a:p>
            <a:pPr algn="just"/>
            <a:r>
              <a:rPr lang="en-US" sz="2400" b="1" dirty="0" smtClean="0">
                <a:latin typeface="Times New Roman" pitchFamily="18" charset="0"/>
                <a:cs typeface="Times New Roman" pitchFamily="18" charset="0"/>
              </a:rPr>
              <a:t>2008</a:t>
            </a:r>
            <a:r>
              <a:rPr lang="ar-SA" sz="2400" b="1" dirty="0" smtClean="0">
                <a:latin typeface="Times New Roman" pitchFamily="18" charset="0"/>
                <a:cs typeface="Times New Roman" pitchFamily="18" charset="0"/>
              </a:rPr>
              <a:t> </a:t>
            </a:r>
            <a:r>
              <a:rPr lang="ar-SY" sz="2400" b="1" dirty="0">
                <a:latin typeface="Times New Roman" pitchFamily="18" charset="0"/>
                <a:cs typeface="Times New Roman" pitchFamily="18" charset="0"/>
              </a:rPr>
              <a:t>- </a:t>
            </a:r>
            <a:r>
              <a:rPr lang="ar-SA" sz="2400" b="1" dirty="0" smtClean="0">
                <a:latin typeface="Times New Roman" pitchFamily="18" charset="0"/>
                <a:cs typeface="Times New Roman" pitchFamily="18" charset="0"/>
              </a:rPr>
              <a:t>المعالج</a:t>
            </a:r>
            <a:r>
              <a:rPr lang="ar-SY"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Intel®i7</a:t>
            </a:r>
            <a:r>
              <a:rPr lang="ar-SY" sz="2400" b="1" dirty="0" smtClean="0">
                <a:latin typeface="Times New Roman" pitchFamily="18" charset="0"/>
                <a:cs typeface="Times New Roman" pitchFamily="18" charset="0"/>
              </a:rPr>
              <a:t>:</a:t>
            </a:r>
            <a:endParaRPr lang="ar-SY" sz="2400" dirty="0" smtClean="0">
              <a:latin typeface="Traditional Arabic" pitchFamily="18" charset="-78"/>
              <a:cs typeface="Traditional Arabic" pitchFamily="18" charset="-78"/>
            </a:endParaRPr>
          </a:p>
          <a:p>
            <a:pPr algn="just"/>
            <a:r>
              <a:rPr lang="en-US" dirty="0" smtClean="0">
                <a:latin typeface="Traditional Arabic" pitchFamily="18" charset="-78"/>
                <a:cs typeface="Traditional Arabic" pitchFamily="18" charset="-78"/>
              </a:rPr>
              <a:t>64Bit </a:t>
            </a:r>
            <a:r>
              <a:rPr lang="ar-SY" dirty="0" smtClean="0">
                <a:latin typeface="Traditional Arabic" pitchFamily="18" charset="-78"/>
                <a:cs typeface="Traditional Arabic" pitchFamily="18" charset="-78"/>
              </a:rPr>
              <a:t> -</a:t>
            </a:r>
            <a:r>
              <a:rPr lang="en-US" dirty="0" smtClean="0">
                <a:latin typeface="Traditional Arabic" pitchFamily="18" charset="-78"/>
                <a:cs typeface="Traditional Arabic" pitchFamily="18" charset="-78"/>
              </a:rPr>
              <a:t>731 </a:t>
            </a:r>
            <a:r>
              <a:rPr lang="ar-SY" dirty="0" smtClean="0">
                <a:latin typeface="Traditional Arabic" pitchFamily="18" charset="-78"/>
                <a:cs typeface="Traditional Arabic" pitchFamily="18" charset="-78"/>
              </a:rPr>
              <a:t> مليون </a:t>
            </a:r>
            <a:r>
              <a:rPr lang="ar-SA" dirty="0" smtClean="0">
                <a:latin typeface="Traditional Arabic" pitchFamily="18" charset="-78"/>
                <a:cs typeface="Traditional Arabic" pitchFamily="18" charset="-78"/>
              </a:rPr>
              <a:t>ترانزستور </a:t>
            </a:r>
            <a:r>
              <a:rPr lang="ar-SY" dirty="0" smtClean="0">
                <a:latin typeface="Traditional Arabic" pitchFamily="18" charset="-78"/>
                <a:cs typeface="Traditional Arabic" pitchFamily="18" charset="-78"/>
              </a:rPr>
              <a:t>– يعمل </a:t>
            </a:r>
            <a:r>
              <a:rPr lang="ar-SA" dirty="0" smtClean="0">
                <a:latin typeface="Traditional Arabic" pitchFamily="18" charset="-78"/>
                <a:cs typeface="Traditional Arabic" pitchFamily="18" charset="-78"/>
              </a:rPr>
              <a:t>بتردد </a:t>
            </a:r>
            <a:r>
              <a:rPr lang="ar-SA" dirty="0">
                <a:latin typeface="Traditional Arabic" pitchFamily="18" charset="-78"/>
                <a:cs typeface="Traditional Arabic" pitchFamily="18" charset="-78"/>
              </a:rPr>
              <a:t>عمل </a:t>
            </a:r>
            <a:r>
              <a:rPr lang="en-US" dirty="0" smtClean="0">
                <a:latin typeface="Traditional Arabic" pitchFamily="18" charset="-78"/>
                <a:cs typeface="Traditional Arabic" pitchFamily="18" charset="-78"/>
              </a:rPr>
              <a:t>GHz</a:t>
            </a:r>
            <a:r>
              <a:rPr lang="ar-SY" dirty="0" smtClean="0">
                <a:latin typeface="Traditional Arabic" pitchFamily="18" charset="-78"/>
                <a:cs typeface="Traditional Arabic" pitchFamily="18" charset="-78"/>
              </a:rPr>
              <a:t>3 – </a:t>
            </a:r>
            <a:r>
              <a:rPr lang="en-US" dirty="0" smtClean="0">
                <a:latin typeface="Traditional Arabic" pitchFamily="18" charset="-78"/>
                <a:cs typeface="Traditional Arabic" pitchFamily="18" charset="-78"/>
              </a:rPr>
              <a:t>4-core</a:t>
            </a:r>
          </a:p>
        </p:txBody>
      </p:sp>
      <p:pic>
        <p:nvPicPr>
          <p:cNvPr id="14" name="Picture 13" descr="i7-900-Die.jpg"/>
          <p:cNvPicPr/>
          <p:nvPr/>
        </p:nvPicPr>
        <p:blipFill>
          <a:blip r:embed="rId6"/>
          <a:stretch>
            <a:fillRect/>
          </a:stretch>
        </p:blipFill>
        <p:spPr>
          <a:xfrm>
            <a:off x="1763688" y="2333501"/>
            <a:ext cx="5472608" cy="3793877"/>
          </a:xfrm>
          <a:prstGeom prst="rect">
            <a:avLst/>
          </a:prstGeom>
        </p:spPr>
      </p:pic>
    </p:spTree>
    <p:extLst>
      <p:ext uri="{BB962C8B-B14F-4D97-AF65-F5344CB8AC3E}">
        <p14:creationId xmlns:p14="http://schemas.microsoft.com/office/powerpoint/2010/main" val="652618534"/>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تطور الشرائح 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7" name="Picture 6" descr="F.6-3.png"/>
          <p:cNvPicPr/>
          <p:nvPr/>
        </p:nvPicPr>
        <p:blipFill>
          <a:blip r:embed="rId5"/>
          <a:stretch>
            <a:fillRect/>
          </a:stretch>
        </p:blipFill>
        <p:spPr>
          <a:xfrm>
            <a:off x="944544" y="734978"/>
            <a:ext cx="6984776" cy="5486576"/>
          </a:xfrm>
          <a:prstGeom prst="rect">
            <a:avLst/>
          </a:prstGeom>
        </p:spPr>
      </p:pic>
      <p:pic>
        <p:nvPicPr>
          <p:cNvPr id="8" name="Picture 7" descr="VacumeTupes.gif"/>
          <p:cNvPicPr/>
          <p:nvPr/>
        </p:nvPicPr>
        <p:blipFill>
          <a:blip r:embed="rId6"/>
          <a:stretch>
            <a:fillRect/>
          </a:stretch>
        </p:blipFill>
        <p:spPr>
          <a:xfrm>
            <a:off x="3851920" y="3050241"/>
            <a:ext cx="1659890" cy="2159635"/>
          </a:xfrm>
          <a:prstGeom prst="rect">
            <a:avLst/>
          </a:prstGeom>
          <a:effectLst>
            <a:softEdge rad="31750"/>
          </a:effectLst>
        </p:spPr>
      </p:pic>
    </p:spTree>
    <p:extLst>
      <p:ext uri="{BB962C8B-B14F-4D97-AF65-F5344CB8AC3E}">
        <p14:creationId xmlns:p14="http://schemas.microsoft.com/office/powerpoint/2010/main" val="40417365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nodeType="clickEffect">
                                  <p:stCondLst>
                                    <p:cond delay="0"/>
                                  </p:stCondLst>
                                  <p:childTnLst>
                                    <p:animEffect transition="out" filter="fade">
                                      <p:cBhvr>
                                        <p:cTn id="11" dur="1000"/>
                                        <p:tgtEl>
                                          <p:spTgt spid="8"/>
                                        </p:tgtEl>
                                      </p:cBhvr>
                                    </p:animEffect>
                                    <p:anim calcmode="lin" valueType="num">
                                      <p:cBhvr>
                                        <p:cTn id="12" dur="1000"/>
                                        <p:tgtEl>
                                          <p:spTgt spid="8"/>
                                        </p:tgtEl>
                                        <p:attrNameLst>
                                          <p:attrName>ppt_x</p:attrName>
                                        </p:attrNameLst>
                                      </p:cBhvr>
                                      <p:tavLst>
                                        <p:tav tm="0">
                                          <p:val>
                                            <p:strVal val="ppt_x"/>
                                          </p:val>
                                        </p:tav>
                                        <p:tav tm="100000">
                                          <p:val>
                                            <p:strVal val="ppt_x"/>
                                          </p:val>
                                        </p:tav>
                                      </p:tavLst>
                                    </p:anim>
                                    <p:anim calcmode="lin" valueType="num">
                                      <p:cBhvr>
                                        <p:cTn id="13" dur="1000"/>
                                        <p:tgtEl>
                                          <p:spTgt spid="8"/>
                                        </p:tgtEl>
                                        <p:attrNameLst>
                                          <p:attrName>ppt_y</p:attrName>
                                        </p:attrNameLst>
                                      </p:cBhvr>
                                      <p:tavLst>
                                        <p:tav tm="0">
                                          <p:val>
                                            <p:strVal val="ppt_y"/>
                                          </p:val>
                                        </p:tav>
                                        <p:tav tm="100000">
                                          <p:val>
                                            <p:strVal val="ppt_y+.1"/>
                                          </p:val>
                                        </p:tav>
                                      </p:tavLst>
                                    </p:anim>
                                    <p:set>
                                      <p:cBhvr>
                                        <p:cTn id="1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لمحة عن معالجات الأغراض </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العامة</a:t>
            </a:r>
            <a:endParaRPr lang="ar-JO"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20</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6" name="Picture 5" descr="power7_ars.jpg"/>
          <p:cNvPicPr/>
          <p:nvPr/>
        </p:nvPicPr>
        <p:blipFill>
          <a:blip r:embed="rId5"/>
          <a:stretch>
            <a:fillRect/>
          </a:stretch>
        </p:blipFill>
        <p:spPr>
          <a:xfrm>
            <a:off x="4841776" y="663757"/>
            <a:ext cx="4169821" cy="330553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568" y="548680"/>
            <a:ext cx="3644051" cy="2904222"/>
          </a:xfrm>
          <a:prstGeom prst="rect">
            <a:avLst/>
          </a:prstGeom>
          <a:ln>
            <a:noFill/>
          </a:ln>
          <a:effectLst>
            <a:softEdge rad="112500"/>
          </a:effectLst>
        </p:spPr>
      </p:pic>
      <p:pic>
        <p:nvPicPr>
          <p:cNvPr id="11" name="Picture 10"/>
          <p:cNvPicPr>
            <a:picLocks noChangeAspect="1"/>
          </p:cNvPicPr>
          <p:nvPr/>
        </p:nvPicPr>
        <p:blipFill rotWithShape="1">
          <a:blip r:embed="rId7">
            <a:extLst>
              <a:ext uri="{28A0092B-C50C-407E-A947-70E740481C1C}">
                <a14:useLocalDpi xmlns:a14="http://schemas.microsoft.com/office/drawing/2010/main" val="0"/>
              </a:ext>
            </a:extLst>
          </a:blip>
          <a:srcRect l="9570"/>
          <a:stretch/>
        </p:blipFill>
        <p:spPr>
          <a:xfrm>
            <a:off x="5763382" y="3969287"/>
            <a:ext cx="2553034" cy="2228854"/>
          </a:xfrm>
          <a:prstGeom prst="rect">
            <a:avLst/>
          </a:prstGeom>
          <a:ln>
            <a:noFill/>
          </a:ln>
          <a:effectLst>
            <a:softEdge rad="112500"/>
          </a:effectLst>
        </p:spPr>
      </p:pic>
      <p:pic>
        <p:nvPicPr>
          <p:cNvPr id="7" name="Picture 6" descr="IBM-300mm-POWER7-wafer.gif"/>
          <p:cNvPicPr/>
          <p:nvPr/>
        </p:nvPicPr>
        <p:blipFill>
          <a:blip r:embed="rId8"/>
          <a:srcRect r="15742" b="3825"/>
          <a:stretch>
            <a:fillRect/>
          </a:stretch>
        </p:blipFill>
        <p:spPr>
          <a:xfrm>
            <a:off x="357191" y="3230744"/>
            <a:ext cx="4328086" cy="3294600"/>
          </a:xfrm>
          <a:prstGeom prst="rect">
            <a:avLst/>
          </a:prstGeom>
          <a:ln>
            <a:noFill/>
          </a:ln>
          <a:effectLst>
            <a:softEdge rad="112500"/>
          </a:effectLst>
        </p:spPr>
      </p:pic>
      <p:sp>
        <p:nvSpPr>
          <p:cNvPr id="13" name="Rectangle 12"/>
          <p:cNvSpPr/>
          <p:nvPr/>
        </p:nvSpPr>
        <p:spPr>
          <a:xfrm>
            <a:off x="467544" y="1587564"/>
            <a:ext cx="8406680" cy="3785652"/>
          </a:xfrm>
          <a:prstGeom prst="rect">
            <a:avLst/>
          </a:prstGeom>
        </p:spPr>
        <p:txBody>
          <a:bodyPr wrap="square">
            <a:spAutoFit/>
          </a:bodyPr>
          <a:lstStyle/>
          <a:p>
            <a:pPr algn="ctr" rtl="0"/>
            <a:r>
              <a:rPr lang="en-US"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2010: IBM </a:t>
            </a:r>
            <a:r>
              <a:rPr lang="en-US" sz="8000" b="1" dirty="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Power7</a:t>
            </a:r>
            <a:r>
              <a:rPr lang="ar-SA" sz="8000" b="1" dirty="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 </a:t>
            </a:r>
            <a:endParaRPr lang="ar-SY"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rtl="0"/>
            <a:r>
              <a:rPr lang="ar-SY"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8-core</a:t>
            </a:r>
            <a:r>
              <a:rPr lang="ar-SA"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8000" b="1" dirty="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4.25GHz</a:t>
            </a:r>
            <a:endParaRPr lang="ar-SY"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rtl="0"/>
            <a:r>
              <a:rPr lang="en-US"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1.2</a:t>
            </a:r>
            <a:r>
              <a:rPr lang="ar-SA"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 </a:t>
            </a:r>
            <a:r>
              <a:rPr lang="ar-SA" sz="8000" b="1" dirty="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بليون </a:t>
            </a:r>
            <a:r>
              <a:rPr lang="ar-SA" sz="80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ترانزستور</a:t>
            </a:r>
            <a:endParaRPr lang="en-US" sz="8000" b="1" dirty="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8146529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لمحة عن معالجات الأغراض </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العامة</a:t>
            </a:r>
            <a:endParaRPr lang="ar-JO"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21</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7" name="Rectangle 6"/>
          <p:cNvSpPr/>
          <p:nvPr/>
        </p:nvSpPr>
        <p:spPr>
          <a:xfrm>
            <a:off x="485911" y="581779"/>
            <a:ext cx="8406680" cy="830997"/>
          </a:xfrm>
          <a:prstGeom prst="rect">
            <a:avLst/>
          </a:prstGeom>
        </p:spPr>
        <p:txBody>
          <a:bodyPr wrap="square">
            <a:spAutoFit/>
          </a:bodyPr>
          <a:lstStyle/>
          <a:p>
            <a:pPr algn="ctr" rtl="0"/>
            <a:r>
              <a:rPr lang="ar-SY" sz="4800" b="1" dirty="0" smtClean="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ما هو سبب ظهور المعالجات متعدة النواة؟</a:t>
            </a:r>
            <a:endParaRPr lang="en-US" sz="4800" b="1" dirty="0">
              <a:ln>
                <a:solidFill>
                  <a:schemeClr val="tx1">
                    <a:lumMod val="95000"/>
                    <a:lumOff val="5000"/>
                  </a:schemeClr>
                </a:solidFill>
              </a:ln>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8" name="Picture 7" descr="cell-1.gif"/>
          <p:cNvPicPr/>
          <p:nvPr/>
        </p:nvPicPr>
        <p:blipFill>
          <a:blip r:embed="rId5"/>
          <a:stretch>
            <a:fillRect/>
          </a:stretch>
        </p:blipFill>
        <p:spPr>
          <a:xfrm>
            <a:off x="178595" y="3356992"/>
            <a:ext cx="4832501" cy="3264674"/>
          </a:xfrm>
          <a:prstGeom prst="rect">
            <a:avLst/>
          </a:prstGeom>
        </p:spPr>
      </p:pic>
      <p:pic>
        <p:nvPicPr>
          <p:cNvPr id="11" name="Picture 10" descr="Cell-Die.gif"/>
          <p:cNvPicPr/>
          <p:nvPr/>
        </p:nvPicPr>
        <p:blipFill>
          <a:blip r:embed="rId6"/>
          <a:stretch>
            <a:fillRect/>
          </a:stretch>
        </p:blipFill>
        <p:spPr>
          <a:xfrm>
            <a:off x="2987824" y="1373298"/>
            <a:ext cx="2057890" cy="1983694"/>
          </a:xfrm>
          <a:prstGeom prst="rect">
            <a:avLst/>
          </a:prstGeom>
          <a:ln>
            <a:noFill/>
          </a:ln>
          <a:effectLst>
            <a:softEdge rad="112500"/>
          </a:effectLst>
        </p:spPr>
      </p:pic>
      <p:pic>
        <p:nvPicPr>
          <p:cNvPr id="13" name="Picture 12" descr="figure7.png"/>
          <p:cNvPicPr/>
          <p:nvPr/>
        </p:nvPicPr>
        <p:blipFill>
          <a:blip r:embed="rId7"/>
          <a:srcRect l="5865" t="1867" r="6452" b="6211"/>
          <a:stretch>
            <a:fillRect/>
          </a:stretch>
        </p:blipFill>
        <p:spPr>
          <a:xfrm>
            <a:off x="5364088" y="1340768"/>
            <a:ext cx="3672408" cy="5441467"/>
          </a:xfrm>
          <a:prstGeom prst="rect">
            <a:avLst/>
          </a:prstGeom>
        </p:spPr>
      </p:pic>
      <p:pic>
        <p:nvPicPr>
          <p:cNvPr id="14" name="Picture 13" descr="Cell-Chip.gif"/>
          <p:cNvPicPr/>
          <p:nvPr/>
        </p:nvPicPr>
        <p:blipFill>
          <a:blip r:embed="rId8"/>
          <a:stretch>
            <a:fillRect/>
          </a:stretch>
        </p:blipFill>
        <p:spPr>
          <a:xfrm>
            <a:off x="496257" y="1373299"/>
            <a:ext cx="2644665" cy="1983693"/>
          </a:xfrm>
          <a:prstGeom prst="rect">
            <a:avLst/>
          </a:prstGeom>
          <a:ln>
            <a:noFill/>
          </a:ln>
          <a:effectLst>
            <a:softEdge rad="112500"/>
          </a:effectLst>
        </p:spPr>
      </p:pic>
      <p:sp>
        <p:nvSpPr>
          <p:cNvPr id="3" name="Rectangle 2"/>
          <p:cNvSpPr/>
          <p:nvPr/>
        </p:nvSpPr>
        <p:spPr>
          <a:xfrm>
            <a:off x="611560" y="1268760"/>
            <a:ext cx="5579348" cy="523220"/>
          </a:xfrm>
          <a:prstGeom prst="rect">
            <a:avLst/>
          </a:prstGeom>
        </p:spPr>
        <p:txBody>
          <a:bodyPr wrap="none">
            <a:spAutoFit/>
          </a:bodyPr>
          <a:lstStyle/>
          <a:p>
            <a:pPr algn="l" rtl="0"/>
            <a:r>
              <a:rPr lang="en-US" sz="28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Cell-Processor, 9-core, </a:t>
            </a:r>
            <a:r>
              <a:rPr lang="en-US" sz="28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Playstation3</a:t>
            </a:r>
          </a:p>
        </p:txBody>
      </p:sp>
      <p:sp>
        <p:nvSpPr>
          <p:cNvPr id="5" name="Rectangle 4"/>
          <p:cNvSpPr/>
          <p:nvPr/>
        </p:nvSpPr>
        <p:spPr>
          <a:xfrm>
            <a:off x="7801314" y="1378791"/>
            <a:ext cx="1307190" cy="923330"/>
          </a:xfrm>
          <a:prstGeom prst="rect">
            <a:avLst/>
          </a:prstGeom>
        </p:spPr>
        <p:txBody>
          <a:bodyPr wrap="square">
            <a:spAutoFit/>
          </a:bodyPr>
          <a:lstStyle/>
          <a:p>
            <a:pPr algn="l" rtl="0"/>
            <a:r>
              <a:rPr lang="en-US" dirty="0">
                <a:latin typeface="Times New Roman" pitchFamily="18" charset="0"/>
                <a:cs typeface="Times New Roman" pitchFamily="18" charset="0"/>
              </a:rPr>
              <a:t>64-bit Power-PC Core</a:t>
            </a:r>
          </a:p>
        </p:txBody>
      </p:sp>
    </p:spTree>
    <p:extLst>
      <p:ext uri="{BB962C8B-B14F-4D97-AF65-F5344CB8AC3E}">
        <p14:creationId xmlns:p14="http://schemas.microsoft.com/office/powerpoint/2010/main" val="37307786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لغات برمجة الكيان الصلب</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22</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7" name="Picture 6"/>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70678" y="802453"/>
            <a:ext cx="6873321" cy="3546158"/>
          </a:xfrm>
          <a:prstGeom prst="rect">
            <a:avLst/>
          </a:prstGeom>
          <a:noFill/>
        </p:spPr>
      </p:pic>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520" y="476672"/>
            <a:ext cx="2520280" cy="352253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p:nvPr/>
        </p:nvPicPr>
        <p:blipFill>
          <a:blip r:embed="rId7" cstate="print">
            <a:extLst>
              <a:ext uri="{28A0092B-C50C-407E-A947-70E740481C1C}">
                <a14:useLocalDpi xmlns:a14="http://schemas.microsoft.com/office/drawing/2010/main" val="0"/>
              </a:ext>
            </a:extLst>
          </a:blip>
          <a:stretch>
            <a:fillRect/>
          </a:stretch>
        </p:blipFill>
        <p:spPr>
          <a:xfrm>
            <a:off x="2366437" y="620688"/>
            <a:ext cx="6742067" cy="3900042"/>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188994"/>
            <a:ext cx="3707904" cy="2192334"/>
          </a:xfrm>
          <a:prstGeom prst="rect">
            <a:avLst/>
          </a:prstGeom>
          <a:ln>
            <a:noFill/>
          </a:ln>
          <a:effectLst>
            <a:softEdge rad="112500"/>
          </a:effectLst>
        </p:spPr>
      </p:pic>
    </p:spTree>
    <p:extLst>
      <p:ext uri="{BB962C8B-B14F-4D97-AF65-F5344CB8AC3E}">
        <p14:creationId xmlns:p14="http://schemas.microsoft.com/office/powerpoint/2010/main" val="7378160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14"/>
                                        </p:tgtEl>
                                        <p:attrNameLst>
                                          <p:attrName>ppt_x</p:attrName>
                                        </p:attrNameLst>
                                      </p:cBhvr>
                                      <p:tavLst>
                                        <p:tav tm="0">
                                          <p:val>
                                            <p:strVal val="ppt_x"/>
                                          </p:val>
                                        </p:tav>
                                        <p:tav tm="100000">
                                          <p:val>
                                            <p:strVal val="ppt_x"/>
                                          </p:val>
                                        </p:tav>
                                      </p:tavLst>
                                    </p:anim>
                                    <p:anim calcmode="lin" valueType="num">
                                      <p:cBhvr additive="base">
                                        <p:cTn id="21" dur="500"/>
                                        <p:tgtEl>
                                          <p:spTgt spid="14"/>
                                        </p:tgtEl>
                                        <p:attrNameLst>
                                          <p:attrName>ppt_y</p:attrName>
                                        </p:attrNameLst>
                                      </p:cBhvr>
                                      <p:tavLst>
                                        <p:tav tm="0">
                                          <p:val>
                                            <p:strVal val="ppt_y"/>
                                          </p:val>
                                        </p:tav>
                                        <p:tav tm="100000">
                                          <p:val>
                                            <p:strVal val="1+ppt_h/2"/>
                                          </p:val>
                                        </p:tav>
                                      </p:tavLst>
                                    </p:anim>
                                    <p:set>
                                      <p:cBhvr>
                                        <p:cTn id="22" dur="1" fill="hold">
                                          <p:stCondLst>
                                            <p:cond delay="499"/>
                                          </p:stCondLst>
                                        </p:cTn>
                                        <p:tgtEl>
                                          <p:spTgt spid="14"/>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المتحكمات المصغرة:</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23</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sp>
        <p:nvSpPr>
          <p:cNvPr id="7" name="Rectangle 6"/>
          <p:cNvSpPr/>
          <p:nvPr/>
        </p:nvSpPr>
        <p:spPr>
          <a:xfrm>
            <a:off x="539552" y="692696"/>
            <a:ext cx="8604448" cy="1107996"/>
          </a:xfrm>
          <a:prstGeom prst="rect">
            <a:avLst/>
          </a:prstGeom>
        </p:spPr>
        <p:txBody>
          <a:bodyPr wrap="square" anchor="ctr">
            <a:spAutoFit/>
          </a:bodyPr>
          <a:lstStyle/>
          <a:p>
            <a:pPr algn="l"/>
            <a:r>
              <a:rPr lang="en-US" sz="4400" b="1" dirty="0" smtClean="0">
                <a:effectLst>
                  <a:outerShdw blurRad="38100" dist="38100" dir="2700000" algn="tl">
                    <a:srgbClr val="000000">
                      <a:alpha val="43137"/>
                    </a:srgbClr>
                  </a:outerShdw>
                </a:effectLst>
                <a:latin typeface="Seriffic Grunge" pitchFamily="18" charset="0"/>
              </a:rPr>
              <a:t>What is </a:t>
            </a:r>
            <a:r>
              <a:rPr lang="en-US" sz="6600" b="1" dirty="0" smtClean="0">
                <a:solidFill>
                  <a:srgbClr val="0000FF"/>
                </a:solidFill>
                <a:effectLst>
                  <a:outerShdw blurRad="38100" dist="38100" dir="2700000" algn="tl">
                    <a:srgbClr val="000000">
                      <a:alpha val="43137"/>
                    </a:srgbClr>
                  </a:outerShdw>
                </a:effectLst>
                <a:latin typeface="Seriffic Grunge" pitchFamily="18" charset="0"/>
              </a:rPr>
              <a:t>Microcontroller </a:t>
            </a:r>
            <a:r>
              <a:rPr lang="en-US" sz="4400" b="1" dirty="0" smtClean="0">
                <a:effectLst>
                  <a:outerShdw blurRad="38100" dist="38100" dir="2700000" algn="tl">
                    <a:srgbClr val="000000">
                      <a:alpha val="43137"/>
                    </a:srgbClr>
                  </a:outerShdw>
                </a:effectLst>
                <a:latin typeface="Seriffic Grunge" pitchFamily="18" charset="0"/>
              </a:rPr>
              <a:t>?</a:t>
            </a:r>
            <a:endParaRPr lang="en-US" sz="4400" b="1" dirty="0">
              <a:effectLst>
                <a:outerShdw blurRad="38100" dist="38100" dir="2700000" algn="tl">
                  <a:srgbClr val="000000">
                    <a:alpha val="43137"/>
                  </a:srgbClr>
                </a:outerShdw>
              </a:effectLst>
              <a:latin typeface="Seriffic Grunge" pitchFamily="18" charset="0"/>
            </a:endParaRPr>
          </a:p>
        </p:txBody>
      </p:sp>
      <p:pic>
        <p:nvPicPr>
          <p:cNvPr id="8" name="Picture 7" descr="arm.jpg"/>
          <p:cNvPicPr>
            <a:picLocks noChangeAspect="1"/>
          </p:cNvPicPr>
          <p:nvPr/>
        </p:nvPicPr>
        <p:blipFill>
          <a:blip r:embed="rId5"/>
          <a:stretch>
            <a:fillRect/>
          </a:stretch>
        </p:blipFill>
        <p:spPr>
          <a:xfrm>
            <a:off x="467544" y="2564904"/>
            <a:ext cx="3240360" cy="3247560"/>
          </a:xfrm>
          <a:prstGeom prst="rect">
            <a:avLst/>
          </a:prstGeom>
        </p:spPr>
      </p:pic>
      <p:grpSp>
        <p:nvGrpSpPr>
          <p:cNvPr id="2" name="Group 1"/>
          <p:cNvGrpSpPr/>
          <p:nvPr/>
        </p:nvGrpSpPr>
        <p:grpSpPr>
          <a:xfrm>
            <a:off x="4067944" y="1803344"/>
            <a:ext cx="4161996" cy="4161996"/>
            <a:chOff x="4573955" y="2453498"/>
            <a:chExt cx="3367953" cy="3367953"/>
          </a:xfrm>
        </p:grpSpPr>
        <p:grpSp>
          <p:nvGrpSpPr>
            <p:cNvPr id="228" name="Group 227"/>
            <p:cNvGrpSpPr>
              <a:grpSpLocks/>
            </p:cNvGrpSpPr>
            <p:nvPr/>
          </p:nvGrpSpPr>
          <p:grpSpPr bwMode="auto">
            <a:xfrm>
              <a:off x="5696606" y="2827715"/>
              <a:ext cx="1122651" cy="372918"/>
              <a:chOff x="2880" y="2016"/>
              <a:chExt cx="864" cy="287"/>
            </a:xfrm>
          </p:grpSpPr>
          <p:grpSp>
            <p:nvGrpSpPr>
              <p:cNvPr id="438" name="Group 51"/>
              <p:cNvGrpSpPr>
                <a:grpSpLocks/>
              </p:cNvGrpSpPr>
              <p:nvPr/>
            </p:nvGrpSpPr>
            <p:grpSpPr bwMode="auto">
              <a:xfrm>
                <a:off x="2880" y="2016"/>
                <a:ext cx="864" cy="287"/>
                <a:chOff x="2016" y="2016"/>
                <a:chExt cx="864" cy="287"/>
              </a:xfrm>
            </p:grpSpPr>
            <p:sp>
              <p:nvSpPr>
                <p:cNvPr id="440" name="Rectangle 52"/>
                <p:cNvSpPr>
                  <a:spLocks noChangeArrowheads="1"/>
                </p:cNvSpPr>
                <p:nvPr/>
              </p:nvSpPr>
              <p:spPr bwMode="gray">
                <a:xfrm>
                  <a:off x="2016" y="2032"/>
                  <a:ext cx="864" cy="142"/>
                </a:xfrm>
                <a:prstGeom prst="rect">
                  <a:avLst/>
                </a:prstGeom>
                <a:solidFill>
                  <a:srgbClr val="DC61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41" name="Picture 53"/>
                <p:cNvPicPr>
                  <a:picLocks noChangeAspect="1" noChangeArrowheads="1"/>
                </p:cNvPicPr>
                <p:nvPr/>
              </p:nvPicPr>
              <p:blipFill>
                <a:blip r:embed="rId6"/>
                <a:srcRect/>
                <a:stretch>
                  <a:fillRect/>
                </a:stretch>
              </p:blipFill>
              <p:spPr bwMode="gray">
                <a:xfrm>
                  <a:off x="2016" y="2016"/>
                  <a:ext cx="862" cy="287"/>
                </a:xfrm>
                <a:prstGeom prst="rect">
                  <a:avLst/>
                </a:prstGeom>
                <a:noFill/>
                <a:ln w="9525">
                  <a:noFill/>
                  <a:miter lim="800000"/>
                  <a:headEnd/>
                  <a:tailEnd/>
                </a:ln>
              </p:spPr>
            </p:pic>
          </p:grpSp>
          <p:sp>
            <p:nvSpPr>
              <p:cNvPr id="439" name="Text Box 54"/>
              <p:cNvSpPr txBox="1">
                <a:spLocks noChangeArrowheads="1"/>
              </p:cNvSpPr>
              <p:nvPr/>
            </p:nvSpPr>
            <p:spPr bwMode="gray">
              <a:xfrm>
                <a:off x="2880" y="209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Flash</a:t>
                </a:r>
              </a:p>
            </p:txBody>
          </p:sp>
        </p:grpSp>
        <p:grpSp>
          <p:nvGrpSpPr>
            <p:cNvPr id="229" name="Group 55"/>
            <p:cNvGrpSpPr>
              <a:grpSpLocks/>
            </p:cNvGrpSpPr>
            <p:nvPr/>
          </p:nvGrpSpPr>
          <p:grpSpPr bwMode="auto">
            <a:xfrm>
              <a:off x="4573955" y="2827715"/>
              <a:ext cx="1122651" cy="374217"/>
              <a:chOff x="4512" y="3216"/>
              <a:chExt cx="864" cy="288"/>
            </a:xfrm>
          </p:grpSpPr>
          <p:grpSp>
            <p:nvGrpSpPr>
              <p:cNvPr id="432" name="Group 56"/>
              <p:cNvGrpSpPr>
                <a:grpSpLocks/>
              </p:cNvGrpSpPr>
              <p:nvPr/>
            </p:nvGrpSpPr>
            <p:grpSpPr bwMode="auto">
              <a:xfrm>
                <a:off x="4512" y="3216"/>
                <a:ext cx="864" cy="288"/>
                <a:chOff x="2016" y="1440"/>
                <a:chExt cx="864" cy="288"/>
              </a:xfrm>
            </p:grpSpPr>
            <p:sp>
              <p:nvSpPr>
                <p:cNvPr id="436" name="Rectangle 57"/>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37" name="Picture 58"/>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433" name="Group 59"/>
              <p:cNvGrpSpPr>
                <a:grpSpLocks/>
              </p:cNvGrpSpPr>
              <p:nvPr/>
            </p:nvGrpSpPr>
            <p:grpSpPr bwMode="auto">
              <a:xfrm>
                <a:off x="4512" y="3216"/>
                <a:ext cx="864" cy="288"/>
                <a:chOff x="2880" y="1152"/>
                <a:chExt cx="864" cy="288"/>
              </a:xfrm>
            </p:grpSpPr>
            <p:sp>
              <p:nvSpPr>
                <p:cNvPr id="434" name="Text Box 60"/>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Hardware</a:t>
                  </a:r>
                </a:p>
              </p:txBody>
            </p:sp>
            <p:sp>
              <p:nvSpPr>
                <p:cNvPr id="435" name="Text Box 61"/>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Multiplier</a:t>
                  </a:r>
                </a:p>
              </p:txBody>
            </p:sp>
          </p:grpSp>
        </p:grpSp>
        <p:grpSp>
          <p:nvGrpSpPr>
            <p:cNvPr id="230" name="Group 62"/>
            <p:cNvGrpSpPr>
              <a:grpSpLocks/>
            </p:cNvGrpSpPr>
            <p:nvPr/>
          </p:nvGrpSpPr>
          <p:grpSpPr bwMode="auto">
            <a:xfrm>
              <a:off x="4573955" y="2453498"/>
              <a:ext cx="1122651" cy="372918"/>
              <a:chOff x="3744" y="1440"/>
              <a:chExt cx="864" cy="287"/>
            </a:xfrm>
          </p:grpSpPr>
          <p:grpSp>
            <p:nvGrpSpPr>
              <p:cNvPr id="428" name="Group 63"/>
              <p:cNvGrpSpPr>
                <a:grpSpLocks/>
              </p:cNvGrpSpPr>
              <p:nvPr/>
            </p:nvGrpSpPr>
            <p:grpSpPr bwMode="auto">
              <a:xfrm>
                <a:off x="3744" y="1440"/>
                <a:ext cx="864" cy="287"/>
                <a:chOff x="2016" y="1440"/>
                <a:chExt cx="864" cy="287"/>
              </a:xfrm>
            </p:grpSpPr>
            <p:sp>
              <p:nvSpPr>
                <p:cNvPr id="430" name="Rectangle 64"/>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31" name="Picture 65"/>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429" name="Text Box 66"/>
              <p:cNvSpPr txBox="1">
                <a:spLocks noChangeArrowheads="1"/>
              </p:cNvSpPr>
              <p:nvPr/>
            </p:nvSpPr>
            <p:spPr bwMode="gray">
              <a:xfrm>
                <a:off x="3744" y="1518"/>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TWI</a:t>
                </a:r>
              </a:p>
            </p:txBody>
          </p:sp>
        </p:grpSp>
        <p:grpSp>
          <p:nvGrpSpPr>
            <p:cNvPr id="231" name="Group 67"/>
            <p:cNvGrpSpPr>
              <a:grpSpLocks/>
            </p:cNvGrpSpPr>
            <p:nvPr/>
          </p:nvGrpSpPr>
          <p:grpSpPr bwMode="auto">
            <a:xfrm>
              <a:off x="6819257" y="3576149"/>
              <a:ext cx="1122651" cy="372918"/>
              <a:chOff x="3744" y="2016"/>
              <a:chExt cx="864" cy="287"/>
            </a:xfrm>
          </p:grpSpPr>
          <p:grpSp>
            <p:nvGrpSpPr>
              <p:cNvPr id="424" name="Group 68"/>
              <p:cNvGrpSpPr>
                <a:grpSpLocks/>
              </p:cNvGrpSpPr>
              <p:nvPr/>
            </p:nvGrpSpPr>
            <p:grpSpPr bwMode="auto">
              <a:xfrm>
                <a:off x="3744" y="2016"/>
                <a:ext cx="864" cy="287"/>
                <a:chOff x="2016" y="1440"/>
                <a:chExt cx="864" cy="287"/>
              </a:xfrm>
            </p:grpSpPr>
            <p:sp>
              <p:nvSpPr>
                <p:cNvPr id="426" name="Rectangle 69"/>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27" name="Picture 70"/>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425" name="Text Box 71"/>
              <p:cNvSpPr txBox="1">
                <a:spLocks noChangeArrowheads="1"/>
              </p:cNvSpPr>
              <p:nvPr/>
            </p:nvSpPr>
            <p:spPr bwMode="gray">
              <a:xfrm>
                <a:off x="3744" y="209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I/O pins</a:t>
                </a:r>
              </a:p>
            </p:txBody>
          </p:sp>
        </p:grpSp>
        <p:grpSp>
          <p:nvGrpSpPr>
            <p:cNvPr id="232" name="Group 72"/>
            <p:cNvGrpSpPr>
              <a:grpSpLocks/>
            </p:cNvGrpSpPr>
            <p:nvPr/>
          </p:nvGrpSpPr>
          <p:grpSpPr bwMode="auto">
            <a:xfrm>
              <a:off x="4573955" y="3201932"/>
              <a:ext cx="1122651" cy="374217"/>
              <a:chOff x="2016" y="1440"/>
              <a:chExt cx="864" cy="288"/>
            </a:xfrm>
          </p:grpSpPr>
          <p:grpSp>
            <p:nvGrpSpPr>
              <p:cNvPr id="418" name="Group 73"/>
              <p:cNvGrpSpPr>
                <a:grpSpLocks/>
              </p:cNvGrpSpPr>
              <p:nvPr/>
            </p:nvGrpSpPr>
            <p:grpSpPr bwMode="auto">
              <a:xfrm>
                <a:off x="2016" y="1440"/>
                <a:ext cx="864" cy="288"/>
                <a:chOff x="2448" y="1488"/>
                <a:chExt cx="864" cy="288"/>
              </a:xfrm>
            </p:grpSpPr>
            <p:sp>
              <p:nvSpPr>
                <p:cNvPr id="422" name="Rectangle 74"/>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423" name="Picture 75"/>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419" name="Group 76"/>
              <p:cNvGrpSpPr>
                <a:grpSpLocks/>
              </p:cNvGrpSpPr>
              <p:nvPr/>
            </p:nvGrpSpPr>
            <p:grpSpPr bwMode="auto">
              <a:xfrm>
                <a:off x="2016" y="1440"/>
                <a:ext cx="864" cy="288"/>
                <a:chOff x="2880" y="1152"/>
                <a:chExt cx="864" cy="288"/>
              </a:xfrm>
            </p:grpSpPr>
            <p:sp>
              <p:nvSpPr>
                <p:cNvPr id="420" name="Text Box 77"/>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Analog</a:t>
                  </a:r>
                </a:p>
              </p:txBody>
            </p:sp>
            <p:sp>
              <p:nvSpPr>
                <p:cNvPr id="421" name="Text Box 78"/>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Comparator</a:t>
                  </a:r>
                </a:p>
              </p:txBody>
            </p:sp>
          </p:grpSp>
        </p:grpSp>
        <p:pic>
          <p:nvPicPr>
            <p:cNvPr id="233" name="Picture 79" descr="AVR logo"/>
            <p:cNvPicPr>
              <a:picLocks noChangeAspect="1" noChangeArrowheads="1"/>
            </p:cNvPicPr>
            <p:nvPr/>
          </p:nvPicPr>
          <p:blipFill>
            <a:blip r:embed="rId9"/>
            <a:srcRect/>
            <a:stretch>
              <a:fillRect/>
            </a:stretch>
          </p:blipFill>
          <p:spPr bwMode="auto">
            <a:xfrm>
              <a:off x="5753778" y="4636430"/>
              <a:ext cx="1051186" cy="472969"/>
            </a:xfrm>
            <a:prstGeom prst="rect">
              <a:avLst/>
            </a:prstGeom>
            <a:noFill/>
            <a:ln w="9525">
              <a:noFill/>
              <a:miter lim="800000"/>
              <a:headEnd/>
              <a:tailEnd/>
            </a:ln>
          </p:spPr>
        </p:pic>
        <p:sp>
          <p:nvSpPr>
            <p:cNvPr id="234" name="Rectangle 80"/>
            <p:cNvSpPr>
              <a:spLocks noChangeArrowheads="1"/>
            </p:cNvSpPr>
            <p:nvPr/>
          </p:nvSpPr>
          <p:spPr bwMode="gray">
            <a:xfrm>
              <a:off x="4573955" y="2453498"/>
              <a:ext cx="3367953" cy="3367953"/>
            </a:xfrm>
            <a:prstGeom prst="rect">
              <a:avLst/>
            </a:prstGeom>
            <a:noFill/>
            <a:ln w="12700">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grpSp>
          <p:nvGrpSpPr>
            <p:cNvPr id="247" name="Group 116"/>
            <p:cNvGrpSpPr>
              <a:grpSpLocks/>
            </p:cNvGrpSpPr>
            <p:nvPr/>
          </p:nvGrpSpPr>
          <p:grpSpPr bwMode="auto">
            <a:xfrm>
              <a:off x="4573955" y="4324583"/>
              <a:ext cx="1122651" cy="374217"/>
              <a:chOff x="2016" y="2592"/>
              <a:chExt cx="864" cy="288"/>
            </a:xfrm>
          </p:grpSpPr>
          <p:grpSp>
            <p:nvGrpSpPr>
              <p:cNvPr id="389" name="Group 117"/>
              <p:cNvGrpSpPr>
                <a:grpSpLocks/>
              </p:cNvGrpSpPr>
              <p:nvPr/>
            </p:nvGrpSpPr>
            <p:grpSpPr bwMode="auto">
              <a:xfrm>
                <a:off x="2016" y="2592"/>
                <a:ext cx="864" cy="288"/>
                <a:chOff x="2448" y="1488"/>
                <a:chExt cx="864" cy="288"/>
              </a:xfrm>
            </p:grpSpPr>
            <p:sp>
              <p:nvSpPr>
                <p:cNvPr id="393" name="Rectangle 118"/>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94" name="Picture 119"/>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390" name="Group 120"/>
              <p:cNvGrpSpPr>
                <a:grpSpLocks/>
              </p:cNvGrpSpPr>
              <p:nvPr/>
            </p:nvGrpSpPr>
            <p:grpSpPr bwMode="auto">
              <a:xfrm>
                <a:off x="2016" y="2592"/>
                <a:ext cx="864" cy="288"/>
                <a:chOff x="2880" y="1152"/>
                <a:chExt cx="864" cy="288"/>
              </a:xfrm>
            </p:grpSpPr>
            <p:sp>
              <p:nvSpPr>
                <p:cNvPr id="391" name="Text Box 121"/>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Reset</a:t>
                  </a:r>
                </a:p>
              </p:txBody>
            </p:sp>
            <p:sp>
              <p:nvSpPr>
                <p:cNvPr id="392" name="Text Box 122"/>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Circuitry</a:t>
                  </a:r>
                </a:p>
              </p:txBody>
            </p:sp>
          </p:grpSp>
        </p:grpSp>
        <p:grpSp>
          <p:nvGrpSpPr>
            <p:cNvPr id="248" name="Group 123"/>
            <p:cNvGrpSpPr>
              <a:grpSpLocks/>
            </p:cNvGrpSpPr>
            <p:nvPr/>
          </p:nvGrpSpPr>
          <p:grpSpPr bwMode="auto">
            <a:xfrm>
              <a:off x="6819257" y="5447234"/>
              <a:ext cx="1122651" cy="374217"/>
              <a:chOff x="3168" y="3168"/>
              <a:chExt cx="864" cy="288"/>
            </a:xfrm>
          </p:grpSpPr>
          <p:grpSp>
            <p:nvGrpSpPr>
              <p:cNvPr id="383" name="Group 124"/>
              <p:cNvGrpSpPr>
                <a:grpSpLocks/>
              </p:cNvGrpSpPr>
              <p:nvPr/>
            </p:nvGrpSpPr>
            <p:grpSpPr bwMode="auto">
              <a:xfrm>
                <a:off x="3168" y="3168"/>
                <a:ext cx="864" cy="288"/>
                <a:chOff x="2880" y="3456"/>
                <a:chExt cx="864" cy="288"/>
              </a:xfrm>
            </p:grpSpPr>
            <p:sp>
              <p:nvSpPr>
                <p:cNvPr id="387" name="Rectangle 125"/>
                <p:cNvSpPr>
                  <a:spLocks noChangeArrowheads="1"/>
                </p:cNvSpPr>
                <p:nvPr/>
              </p:nvSpPr>
              <p:spPr bwMode="gray">
                <a:xfrm>
                  <a:off x="2880" y="3456"/>
                  <a:ext cx="864" cy="288"/>
                </a:xfrm>
                <a:prstGeom prst="rect">
                  <a:avLst/>
                </a:prstGeom>
                <a:gradFill rotWithShape="0">
                  <a:gsLst>
                    <a:gs pos="0">
                      <a:srgbClr val="8DC997"/>
                    </a:gs>
                    <a:gs pos="100000">
                      <a:srgbClr val="005F14"/>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88" name="Picture 126"/>
                <p:cNvPicPr>
                  <a:picLocks noChangeAspect="1" noChangeArrowheads="1"/>
                </p:cNvPicPr>
                <p:nvPr/>
              </p:nvPicPr>
              <p:blipFill>
                <a:blip r:embed="rId10"/>
                <a:srcRect/>
                <a:stretch>
                  <a:fillRect/>
                </a:stretch>
              </p:blipFill>
              <p:spPr bwMode="gray">
                <a:xfrm>
                  <a:off x="2880" y="3456"/>
                  <a:ext cx="862" cy="287"/>
                </a:xfrm>
                <a:prstGeom prst="rect">
                  <a:avLst/>
                </a:prstGeom>
                <a:noFill/>
                <a:ln w="9525">
                  <a:noFill/>
                  <a:miter lim="800000"/>
                  <a:headEnd/>
                  <a:tailEnd/>
                </a:ln>
              </p:spPr>
            </p:pic>
          </p:grpSp>
          <p:grpSp>
            <p:nvGrpSpPr>
              <p:cNvPr id="384" name="Group 127"/>
              <p:cNvGrpSpPr>
                <a:grpSpLocks/>
              </p:cNvGrpSpPr>
              <p:nvPr/>
            </p:nvGrpSpPr>
            <p:grpSpPr bwMode="auto">
              <a:xfrm>
                <a:off x="3168" y="3168"/>
                <a:ext cx="864" cy="288"/>
                <a:chOff x="2880" y="1152"/>
                <a:chExt cx="864" cy="288"/>
              </a:xfrm>
            </p:grpSpPr>
            <p:sp>
              <p:nvSpPr>
                <p:cNvPr id="385" name="Text Box 128"/>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LCD</a:t>
                  </a:r>
                </a:p>
              </p:txBody>
            </p:sp>
            <p:sp>
              <p:nvSpPr>
                <p:cNvPr id="386" name="Text Box 129"/>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Interface</a:t>
                  </a:r>
                </a:p>
              </p:txBody>
            </p:sp>
          </p:grpSp>
        </p:grpSp>
        <p:grpSp>
          <p:nvGrpSpPr>
            <p:cNvPr id="249" name="Group 130"/>
            <p:cNvGrpSpPr>
              <a:grpSpLocks/>
            </p:cNvGrpSpPr>
            <p:nvPr/>
          </p:nvGrpSpPr>
          <p:grpSpPr bwMode="auto">
            <a:xfrm>
              <a:off x="5696606" y="5447234"/>
              <a:ext cx="1122651" cy="374217"/>
              <a:chOff x="1920" y="3456"/>
              <a:chExt cx="864" cy="288"/>
            </a:xfrm>
          </p:grpSpPr>
          <p:grpSp>
            <p:nvGrpSpPr>
              <p:cNvPr id="377" name="Group 131"/>
              <p:cNvGrpSpPr>
                <a:grpSpLocks/>
              </p:cNvGrpSpPr>
              <p:nvPr/>
            </p:nvGrpSpPr>
            <p:grpSpPr bwMode="auto">
              <a:xfrm>
                <a:off x="1920" y="3456"/>
                <a:ext cx="864" cy="288"/>
                <a:chOff x="2016" y="1728"/>
                <a:chExt cx="864" cy="288"/>
              </a:xfrm>
            </p:grpSpPr>
            <p:sp>
              <p:nvSpPr>
                <p:cNvPr id="381" name="Rectangle 132"/>
                <p:cNvSpPr>
                  <a:spLocks noChangeArrowheads="1"/>
                </p:cNvSpPr>
                <p:nvPr/>
              </p:nvSpPr>
              <p:spPr bwMode="gray">
                <a:xfrm>
                  <a:off x="2016" y="1728"/>
                  <a:ext cx="864" cy="288"/>
                </a:xfrm>
                <a:prstGeom prst="rect">
                  <a:avLst/>
                </a:prstGeom>
                <a:solidFill>
                  <a:srgbClr val="960000"/>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82" name="Picture 133"/>
                <p:cNvPicPr>
                  <a:picLocks noChangeAspect="1" noChangeArrowheads="1"/>
                </p:cNvPicPr>
                <p:nvPr/>
              </p:nvPicPr>
              <p:blipFill>
                <a:blip r:embed="rId11"/>
                <a:srcRect/>
                <a:stretch>
                  <a:fillRect/>
                </a:stretch>
              </p:blipFill>
              <p:spPr bwMode="gray">
                <a:xfrm>
                  <a:off x="2016" y="1728"/>
                  <a:ext cx="862" cy="287"/>
                </a:xfrm>
                <a:prstGeom prst="rect">
                  <a:avLst/>
                </a:prstGeom>
                <a:noFill/>
                <a:ln w="9525">
                  <a:noFill/>
                  <a:miter lim="800000"/>
                  <a:headEnd/>
                  <a:tailEnd/>
                </a:ln>
              </p:spPr>
            </p:pic>
          </p:grpSp>
          <p:grpSp>
            <p:nvGrpSpPr>
              <p:cNvPr id="378" name="Group 134"/>
              <p:cNvGrpSpPr>
                <a:grpSpLocks/>
              </p:cNvGrpSpPr>
              <p:nvPr/>
            </p:nvGrpSpPr>
            <p:grpSpPr bwMode="auto">
              <a:xfrm>
                <a:off x="1920" y="3456"/>
                <a:ext cx="864" cy="288"/>
                <a:chOff x="2880" y="1152"/>
                <a:chExt cx="864" cy="288"/>
              </a:xfrm>
            </p:grpSpPr>
            <p:sp>
              <p:nvSpPr>
                <p:cNvPr id="379" name="Text Box 135"/>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Boundary</a:t>
                  </a:r>
                </a:p>
              </p:txBody>
            </p:sp>
            <p:sp>
              <p:nvSpPr>
                <p:cNvPr id="380" name="Text Box 136"/>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Scan</a:t>
                  </a:r>
                </a:p>
              </p:txBody>
            </p:sp>
          </p:grpSp>
        </p:grpSp>
        <p:grpSp>
          <p:nvGrpSpPr>
            <p:cNvPr id="250" name="Group 137"/>
            <p:cNvGrpSpPr>
              <a:grpSpLocks/>
            </p:cNvGrpSpPr>
            <p:nvPr/>
          </p:nvGrpSpPr>
          <p:grpSpPr bwMode="auto">
            <a:xfrm>
              <a:off x="4573955" y="5073017"/>
              <a:ext cx="1122651" cy="747135"/>
              <a:chOff x="1200" y="3792"/>
              <a:chExt cx="864" cy="575"/>
            </a:xfrm>
          </p:grpSpPr>
          <p:grpSp>
            <p:nvGrpSpPr>
              <p:cNvPr id="365" name="Group 138"/>
              <p:cNvGrpSpPr>
                <a:grpSpLocks/>
              </p:cNvGrpSpPr>
              <p:nvPr/>
            </p:nvGrpSpPr>
            <p:grpSpPr bwMode="auto">
              <a:xfrm>
                <a:off x="1200" y="4080"/>
                <a:ext cx="864" cy="287"/>
                <a:chOff x="2112" y="2928"/>
                <a:chExt cx="864" cy="287"/>
              </a:xfrm>
            </p:grpSpPr>
            <p:grpSp>
              <p:nvGrpSpPr>
                <p:cNvPr id="373" name="Group 139"/>
                <p:cNvGrpSpPr>
                  <a:grpSpLocks/>
                </p:cNvGrpSpPr>
                <p:nvPr/>
              </p:nvGrpSpPr>
              <p:grpSpPr bwMode="auto">
                <a:xfrm>
                  <a:off x="2112" y="2928"/>
                  <a:ext cx="864" cy="287"/>
                  <a:chOff x="2016" y="1728"/>
                  <a:chExt cx="864" cy="287"/>
                </a:xfrm>
              </p:grpSpPr>
              <p:sp>
                <p:nvSpPr>
                  <p:cNvPr id="375" name="Rectangle 140"/>
                  <p:cNvSpPr>
                    <a:spLocks noChangeArrowheads="1"/>
                  </p:cNvSpPr>
                  <p:nvPr/>
                </p:nvSpPr>
                <p:spPr bwMode="gray">
                  <a:xfrm>
                    <a:off x="2016" y="1744"/>
                    <a:ext cx="864" cy="142"/>
                  </a:xfrm>
                  <a:prstGeom prst="rect">
                    <a:avLst/>
                  </a:prstGeom>
                  <a:solidFill>
                    <a:srgbClr val="9600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76" name="Picture 141"/>
                  <p:cNvPicPr>
                    <a:picLocks noChangeAspect="1" noChangeArrowheads="1"/>
                  </p:cNvPicPr>
                  <p:nvPr/>
                </p:nvPicPr>
                <p:blipFill>
                  <a:blip r:embed="rId11"/>
                  <a:srcRect/>
                  <a:stretch>
                    <a:fillRect/>
                  </a:stretch>
                </p:blipFill>
                <p:spPr bwMode="gray">
                  <a:xfrm>
                    <a:off x="2016" y="1728"/>
                    <a:ext cx="862" cy="287"/>
                  </a:xfrm>
                  <a:prstGeom prst="rect">
                    <a:avLst/>
                  </a:prstGeom>
                  <a:noFill/>
                  <a:ln w="9525">
                    <a:noFill/>
                    <a:miter lim="800000"/>
                    <a:headEnd/>
                    <a:tailEnd/>
                  </a:ln>
                </p:spPr>
              </p:pic>
            </p:grpSp>
            <p:sp>
              <p:nvSpPr>
                <p:cNvPr id="374" name="Text Box 142"/>
                <p:cNvSpPr txBox="1">
                  <a:spLocks noChangeArrowheads="1"/>
                </p:cNvSpPr>
                <p:nvPr/>
              </p:nvSpPr>
              <p:spPr bwMode="gray">
                <a:xfrm>
                  <a:off x="2112" y="3006"/>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JTAG</a:t>
                  </a:r>
                </a:p>
              </p:txBody>
            </p:sp>
          </p:grpSp>
          <p:grpSp>
            <p:nvGrpSpPr>
              <p:cNvPr id="366" name="Group 143"/>
              <p:cNvGrpSpPr>
                <a:grpSpLocks/>
              </p:cNvGrpSpPr>
              <p:nvPr/>
            </p:nvGrpSpPr>
            <p:grpSpPr bwMode="auto">
              <a:xfrm>
                <a:off x="1200" y="3792"/>
                <a:ext cx="864" cy="287"/>
                <a:chOff x="2016" y="3168"/>
                <a:chExt cx="864" cy="287"/>
              </a:xfrm>
            </p:grpSpPr>
            <p:grpSp>
              <p:nvGrpSpPr>
                <p:cNvPr id="367" name="Group 144"/>
                <p:cNvGrpSpPr>
                  <a:grpSpLocks/>
                </p:cNvGrpSpPr>
                <p:nvPr/>
              </p:nvGrpSpPr>
              <p:grpSpPr bwMode="auto">
                <a:xfrm>
                  <a:off x="2016" y="3168"/>
                  <a:ext cx="864" cy="287"/>
                  <a:chOff x="2016" y="1728"/>
                  <a:chExt cx="864" cy="287"/>
                </a:xfrm>
              </p:grpSpPr>
              <p:sp>
                <p:nvSpPr>
                  <p:cNvPr id="371" name="Rectangle 145"/>
                  <p:cNvSpPr>
                    <a:spLocks noChangeArrowheads="1"/>
                  </p:cNvSpPr>
                  <p:nvPr/>
                </p:nvSpPr>
                <p:spPr bwMode="gray">
                  <a:xfrm>
                    <a:off x="2016" y="1744"/>
                    <a:ext cx="864" cy="142"/>
                  </a:xfrm>
                  <a:prstGeom prst="rect">
                    <a:avLst/>
                  </a:prstGeom>
                  <a:solidFill>
                    <a:srgbClr val="9600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72" name="Picture 146"/>
                  <p:cNvPicPr>
                    <a:picLocks noChangeAspect="1" noChangeArrowheads="1"/>
                  </p:cNvPicPr>
                  <p:nvPr/>
                </p:nvPicPr>
                <p:blipFill>
                  <a:blip r:embed="rId11"/>
                  <a:srcRect/>
                  <a:stretch>
                    <a:fillRect/>
                  </a:stretch>
                </p:blipFill>
                <p:spPr bwMode="gray">
                  <a:xfrm>
                    <a:off x="2016" y="1728"/>
                    <a:ext cx="862" cy="287"/>
                  </a:xfrm>
                  <a:prstGeom prst="rect">
                    <a:avLst/>
                  </a:prstGeom>
                  <a:noFill/>
                  <a:ln w="9525">
                    <a:noFill/>
                    <a:miter lim="800000"/>
                    <a:headEnd/>
                    <a:tailEnd/>
                  </a:ln>
                </p:spPr>
              </p:pic>
            </p:grpSp>
            <p:grpSp>
              <p:nvGrpSpPr>
                <p:cNvPr id="368" name="Group 147"/>
                <p:cNvGrpSpPr>
                  <a:grpSpLocks/>
                </p:cNvGrpSpPr>
                <p:nvPr/>
              </p:nvGrpSpPr>
              <p:grpSpPr bwMode="auto">
                <a:xfrm>
                  <a:off x="2016" y="3176"/>
                  <a:ext cx="864" cy="272"/>
                  <a:chOff x="2880" y="1160"/>
                  <a:chExt cx="864" cy="272"/>
                </a:xfrm>
              </p:grpSpPr>
              <p:sp>
                <p:nvSpPr>
                  <p:cNvPr id="369" name="Text Box 148"/>
                  <p:cNvSpPr txBox="1">
                    <a:spLocks noChangeArrowheads="1"/>
                  </p:cNvSpPr>
                  <p:nvPr/>
                </p:nvSpPr>
                <p:spPr bwMode="gray">
                  <a:xfrm>
                    <a:off x="2880" y="1160"/>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On-Chip</a:t>
                    </a:r>
                  </a:p>
                </p:txBody>
              </p:sp>
              <p:sp>
                <p:nvSpPr>
                  <p:cNvPr id="370" name="Text Box 149"/>
                  <p:cNvSpPr txBox="1">
                    <a:spLocks noChangeArrowheads="1"/>
                  </p:cNvSpPr>
                  <p:nvPr/>
                </p:nvSpPr>
                <p:spPr bwMode="gray">
                  <a:xfrm>
                    <a:off x="2880" y="130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Debug</a:t>
                    </a:r>
                  </a:p>
                </p:txBody>
              </p:sp>
            </p:grpSp>
          </p:grpSp>
        </p:grpSp>
        <p:grpSp>
          <p:nvGrpSpPr>
            <p:cNvPr id="251" name="Group 150"/>
            <p:cNvGrpSpPr>
              <a:grpSpLocks/>
            </p:cNvGrpSpPr>
            <p:nvPr/>
          </p:nvGrpSpPr>
          <p:grpSpPr bwMode="auto">
            <a:xfrm>
              <a:off x="6819257" y="4698800"/>
              <a:ext cx="1122651" cy="374217"/>
              <a:chOff x="2016" y="2592"/>
              <a:chExt cx="864" cy="288"/>
            </a:xfrm>
          </p:grpSpPr>
          <p:grpSp>
            <p:nvGrpSpPr>
              <p:cNvPr id="359" name="Group 151"/>
              <p:cNvGrpSpPr>
                <a:grpSpLocks/>
              </p:cNvGrpSpPr>
              <p:nvPr/>
            </p:nvGrpSpPr>
            <p:grpSpPr bwMode="auto">
              <a:xfrm>
                <a:off x="2016" y="2592"/>
                <a:ext cx="864" cy="288"/>
                <a:chOff x="2448" y="1488"/>
                <a:chExt cx="864" cy="288"/>
              </a:xfrm>
            </p:grpSpPr>
            <p:sp>
              <p:nvSpPr>
                <p:cNvPr id="363" name="Rectangle 152"/>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64" name="Picture 153"/>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360" name="Group 154"/>
              <p:cNvGrpSpPr>
                <a:grpSpLocks/>
              </p:cNvGrpSpPr>
              <p:nvPr/>
            </p:nvGrpSpPr>
            <p:grpSpPr bwMode="auto">
              <a:xfrm>
                <a:off x="2016" y="2592"/>
                <a:ext cx="864" cy="288"/>
                <a:chOff x="2880" y="1152"/>
                <a:chExt cx="864" cy="288"/>
              </a:xfrm>
            </p:grpSpPr>
            <p:sp>
              <p:nvSpPr>
                <p:cNvPr id="361" name="Text Box 155"/>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Calibrated</a:t>
                  </a:r>
                </a:p>
              </p:txBody>
            </p:sp>
            <p:sp>
              <p:nvSpPr>
                <p:cNvPr id="362" name="Text Box 156"/>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Oscillator</a:t>
                  </a:r>
                </a:p>
              </p:txBody>
            </p:sp>
          </p:grpSp>
        </p:grpSp>
        <p:grpSp>
          <p:nvGrpSpPr>
            <p:cNvPr id="252" name="Group 157"/>
            <p:cNvGrpSpPr>
              <a:grpSpLocks/>
            </p:cNvGrpSpPr>
            <p:nvPr/>
          </p:nvGrpSpPr>
          <p:grpSpPr bwMode="auto">
            <a:xfrm>
              <a:off x="6819257" y="5073017"/>
              <a:ext cx="1122651" cy="374217"/>
              <a:chOff x="4752" y="3408"/>
              <a:chExt cx="864" cy="288"/>
            </a:xfrm>
          </p:grpSpPr>
          <p:grpSp>
            <p:nvGrpSpPr>
              <p:cNvPr id="353" name="Group 158"/>
              <p:cNvGrpSpPr>
                <a:grpSpLocks/>
              </p:cNvGrpSpPr>
              <p:nvPr/>
            </p:nvGrpSpPr>
            <p:grpSpPr bwMode="auto">
              <a:xfrm>
                <a:off x="4752" y="3408"/>
                <a:ext cx="864" cy="288"/>
                <a:chOff x="2016" y="1440"/>
                <a:chExt cx="864" cy="288"/>
              </a:xfrm>
            </p:grpSpPr>
            <p:sp>
              <p:nvSpPr>
                <p:cNvPr id="357" name="Rectangle 159"/>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58" name="Picture 160"/>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54" name="Group 161"/>
              <p:cNvGrpSpPr>
                <a:grpSpLocks/>
              </p:cNvGrpSpPr>
              <p:nvPr/>
            </p:nvGrpSpPr>
            <p:grpSpPr bwMode="auto">
              <a:xfrm>
                <a:off x="4752" y="3408"/>
                <a:ext cx="864" cy="288"/>
                <a:chOff x="2880" y="1152"/>
                <a:chExt cx="864" cy="288"/>
              </a:xfrm>
            </p:grpSpPr>
            <p:sp>
              <p:nvSpPr>
                <p:cNvPr id="355" name="Text Box 162"/>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In System </a:t>
                  </a:r>
                </a:p>
              </p:txBody>
            </p:sp>
            <p:sp>
              <p:nvSpPr>
                <p:cNvPr id="356" name="Text Box 163"/>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Programming</a:t>
                  </a:r>
                </a:p>
              </p:txBody>
            </p:sp>
          </p:grpSp>
        </p:grpSp>
        <p:grpSp>
          <p:nvGrpSpPr>
            <p:cNvPr id="253" name="Group 164"/>
            <p:cNvGrpSpPr>
              <a:grpSpLocks/>
            </p:cNvGrpSpPr>
            <p:nvPr/>
          </p:nvGrpSpPr>
          <p:grpSpPr bwMode="auto">
            <a:xfrm>
              <a:off x="4573955" y="4698800"/>
              <a:ext cx="1122651" cy="374217"/>
              <a:chOff x="4752" y="3408"/>
              <a:chExt cx="864" cy="288"/>
            </a:xfrm>
          </p:grpSpPr>
          <p:grpSp>
            <p:nvGrpSpPr>
              <p:cNvPr id="347" name="Group 165"/>
              <p:cNvGrpSpPr>
                <a:grpSpLocks/>
              </p:cNvGrpSpPr>
              <p:nvPr/>
            </p:nvGrpSpPr>
            <p:grpSpPr bwMode="auto">
              <a:xfrm>
                <a:off x="4752" y="3408"/>
                <a:ext cx="864" cy="288"/>
                <a:chOff x="2016" y="1440"/>
                <a:chExt cx="864" cy="288"/>
              </a:xfrm>
            </p:grpSpPr>
            <p:sp>
              <p:nvSpPr>
                <p:cNvPr id="351" name="Rectangle 166"/>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52" name="Picture 167"/>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48" name="Group 168"/>
              <p:cNvGrpSpPr>
                <a:grpSpLocks/>
              </p:cNvGrpSpPr>
              <p:nvPr/>
            </p:nvGrpSpPr>
            <p:grpSpPr bwMode="auto">
              <a:xfrm>
                <a:off x="4752" y="3408"/>
                <a:ext cx="864" cy="288"/>
                <a:chOff x="2880" y="1152"/>
                <a:chExt cx="864" cy="288"/>
              </a:xfrm>
            </p:grpSpPr>
            <p:sp>
              <p:nvSpPr>
                <p:cNvPr id="349" name="Text Box 169"/>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Programmable </a:t>
                  </a:r>
                </a:p>
              </p:txBody>
            </p:sp>
            <p:sp>
              <p:nvSpPr>
                <p:cNvPr id="350" name="Text Box 170"/>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Watchdog</a:t>
                  </a:r>
                </a:p>
              </p:txBody>
            </p:sp>
          </p:grpSp>
        </p:grpSp>
        <p:grpSp>
          <p:nvGrpSpPr>
            <p:cNvPr id="254" name="Group 171"/>
            <p:cNvGrpSpPr>
              <a:grpSpLocks/>
            </p:cNvGrpSpPr>
            <p:nvPr/>
          </p:nvGrpSpPr>
          <p:grpSpPr bwMode="auto">
            <a:xfrm>
              <a:off x="4573955" y="3950366"/>
              <a:ext cx="1122651" cy="374217"/>
              <a:chOff x="2016" y="2592"/>
              <a:chExt cx="864" cy="288"/>
            </a:xfrm>
          </p:grpSpPr>
          <p:grpSp>
            <p:nvGrpSpPr>
              <p:cNvPr id="341" name="Group 172"/>
              <p:cNvGrpSpPr>
                <a:grpSpLocks/>
              </p:cNvGrpSpPr>
              <p:nvPr/>
            </p:nvGrpSpPr>
            <p:grpSpPr bwMode="auto">
              <a:xfrm>
                <a:off x="2016" y="2592"/>
                <a:ext cx="864" cy="288"/>
                <a:chOff x="2448" y="1488"/>
                <a:chExt cx="864" cy="288"/>
              </a:xfrm>
            </p:grpSpPr>
            <p:sp>
              <p:nvSpPr>
                <p:cNvPr id="345" name="Rectangle 173"/>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46" name="Picture 174"/>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342" name="Group 175"/>
              <p:cNvGrpSpPr>
                <a:grpSpLocks/>
              </p:cNvGrpSpPr>
              <p:nvPr/>
            </p:nvGrpSpPr>
            <p:grpSpPr bwMode="auto">
              <a:xfrm>
                <a:off x="2016" y="2592"/>
                <a:ext cx="864" cy="288"/>
                <a:chOff x="2880" y="1152"/>
                <a:chExt cx="864" cy="288"/>
              </a:xfrm>
            </p:grpSpPr>
            <p:sp>
              <p:nvSpPr>
                <p:cNvPr id="343" name="Text Box 176"/>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Brown Out</a:t>
                  </a:r>
                </a:p>
              </p:txBody>
            </p:sp>
            <p:sp>
              <p:nvSpPr>
                <p:cNvPr id="344" name="Text Box 177"/>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Detector</a:t>
                  </a:r>
                </a:p>
              </p:txBody>
            </p:sp>
          </p:grpSp>
        </p:grpSp>
        <p:sp>
          <p:nvSpPr>
            <p:cNvPr id="266" name="Rectangle 199"/>
            <p:cNvSpPr>
              <a:spLocks noChangeArrowheads="1"/>
            </p:cNvSpPr>
            <p:nvPr/>
          </p:nvSpPr>
          <p:spPr bwMode="auto">
            <a:xfrm>
              <a:off x="4573955" y="2453498"/>
              <a:ext cx="3367953" cy="3367953"/>
            </a:xfrm>
            <a:prstGeom prst="rect">
              <a:avLst/>
            </a:prstGeom>
            <a:noFill/>
            <a:ln w="12700">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grpSp>
          <p:nvGrpSpPr>
            <p:cNvPr id="267" name="Group 200"/>
            <p:cNvGrpSpPr>
              <a:grpSpLocks/>
            </p:cNvGrpSpPr>
            <p:nvPr/>
          </p:nvGrpSpPr>
          <p:grpSpPr bwMode="auto">
            <a:xfrm>
              <a:off x="5696606" y="2453498"/>
              <a:ext cx="1122651" cy="372918"/>
              <a:chOff x="2880" y="1152"/>
              <a:chExt cx="864" cy="287"/>
            </a:xfrm>
          </p:grpSpPr>
          <p:grpSp>
            <p:nvGrpSpPr>
              <p:cNvPr id="327" name="Group 201"/>
              <p:cNvGrpSpPr>
                <a:grpSpLocks/>
              </p:cNvGrpSpPr>
              <p:nvPr/>
            </p:nvGrpSpPr>
            <p:grpSpPr bwMode="auto">
              <a:xfrm>
                <a:off x="2880" y="1152"/>
                <a:ext cx="864" cy="287"/>
                <a:chOff x="2016" y="1440"/>
                <a:chExt cx="864" cy="287"/>
              </a:xfrm>
            </p:grpSpPr>
            <p:sp>
              <p:nvSpPr>
                <p:cNvPr id="329" name="Rectangle 202"/>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30" name="Picture 203"/>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328" name="Text Box 204"/>
              <p:cNvSpPr txBox="1">
                <a:spLocks noChangeArrowheads="1"/>
              </p:cNvSpPr>
              <p:nvPr/>
            </p:nvSpPr>
            <p:spPr bwMode="gray">
              <a:xfrm>
                <a:off x="2880" y="1230"/>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USART</a:t>
                </a:r>
              </a:p>
            </p:txBody>
          </p:sp>
        </p:grpSp>
        <p:grpSp>
          <p:nvGrpSpPr>
            <p:cNvPr id="268" name="Group 205"/>
            <p:cNvGrpSpPr>
              <a:grpSpLocks/>
            </p:cNvGrpSpPr>
            <p:nvPr/>
          </p:nvGrpSpPr>
          <p:grpSpPr bwMode="auto">
            <a:xfrm>
              <a:off x="6819257" y="2453498"/>
              <a:ext cx="1122651" cy="372918"/>
              <a:chOff x="3744" y="1152"/>
              <a:chExt cx="864" cy="287"/>
            </a:xfrm>
          </p:grpSpPr>
          <p:grpSp>
            <p:nvGrpSpPr>
              <p:cNvPr id="323" name="Group 206"/>
              <p:cNvGrpSpPr>
                <a:grpSpLocks/>
              </p:cNvGrpSpPr>
              <p:nvPr/>
            </p:nvGrpSpPr>
            <p:grpSpPr bwMode="auto">
              <a:xfrm>
                <a:off x="3744" y="1152"/>
                <a:ext cx="864" cy="287"/>
                <a:chOff x="2016" y="1440"/>
                <a:chExt cx="864" cy="287"/>
              </a:xfrm>
            </p:grpSpPr>
            <p:sp>
              <p:nvSpPr>
                <p:cNvPr id="325" name="Rectangle 207"/>
                <p:cNvSpPr>
                  <a:spLocks noChangeArrowheads="1"/>
                </p:cNvSpPr>
                <p:nvPr/>
              </p:nvSpPr>
              <p:spPr bwMode="gray">
                <a:xfrm>
                  <a:off x="2016" y="1456"/>
                  <a:ext cx="864" cy="142"/>
                </a:xfrm>
                <a:prstGeom prst="rect">
                  <a:avLst/>
                </a:prstGeom>
                <a:solidFill>
                  <a:srgbClr val="009FE1"/>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26" name="Picture 208"/>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sp>
            <p:nvSpPr>
              <p:cNvPr id="324" name="Text Box 209"/>
              <p:cNvSpPr txBox="1">
                <a:spLocks noChangeArrowheads="1"/>
              </p:cNvSpPr>
              <p:nvPr/>
            </p:nvSpPr>
            <p:spPr bwMode="gray">
              <a:xfrm>
                <a:off x="3744" y="1232"/>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SPI</a:t>
                </a:r>
              </a:p>
            </p:txBody>
          </p:sp>
        </p:grpSp>
        <p:grpSp>
          <p:nvGrpSpPr>
            <p:cNvPr id="269" name="Group 210"/>
            <p:cNvGrpSpPr>
              <a:grpSpLocks/>
            </p:cNvGrpSpPr>
            <p:nvPr/>
          </p:nvGrpSpPr>
          <p:grpSpPr bwMode="auto">
            <a:xfrm>
              <a:off x="6819257" y="2827715"/>
              <a:ext cx="1122651" cy="372918"/>
              <a:chOff x="2016" y="2016"/>
              <a:chExt cx="864" cy="287"/>
            </a:xfrm>
          </p:grpSpPr>
          <p:grpSp>
            <p:nvGrpSpPr>
              <p:cNvPr id="319" name="Group 211"/>
              <p:cNvGrpSpPr>
                <a:grpSpLocks/>
              </p:cNvGrpSpPr>
              <p:nvPr/>
            </p:nvGrpSpPr>
            <p:grpSpPr bwMode="auto">
              <a:xfrm>
                <a:off x="2016" y="2016"/>
                <a:ext cx="864" cy="287"/>
                <a:chOff x="2016" y="2016"/>
                <a:chExt cx="864" cy="287"/>
              </a:xfrm>
            </p:grpSpPr>
            <p:sp>
              <p:nvSpPr>
                <p:cNvPr id="321" name="Rectangle 212"/>
                <p:cNvSpPr>
                  <a:spLocks noChangeArrowheads="1"/>
                </p:cNvSpPr>
                <p:nvPr/>
              </p:nvSpPr>
              <p:spPr bwMode="gray">
                <a:xfrm>
                  <a:off x="2016" y="2032"/>
                  <a:ext cx="864" cy="142"/>
                </a:xfrm>
                <a:prstGeom prst="rect">
                  <a:avLst/>
                </a:prstGeom>
                <a:solidFill>
                  <a:srgbClr val="DC61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22" name="Picture 213"/>
                <p:cNvPicPr>
                  <a:picLocks noChangeAspect="1" noChangeArrowheads="1"/>
                </p:cNvPicPr>
                <p:nvPr/>
              </p:nvPicPr>
              <p:blipFill>
                <a:blip r:embed="rId6"/>
                <a:srcRect/>
                <a:stretch>
                  <a:fillRect/>
                </a:stretch>
              </p:blipFill>
              <p:spPr bwMode="gray">
                <a:xfrm>
                  <a:off x="2016" y="2016"/>
                  <a:ext cx="862" cy="287"/>
                </a:xfrm>
                <a:prstGeom prst="rect">
                  <a:avLst/>
                </a:prstGeom>
                <a:noFill/>
                <a:ln w="9525">
                  <a:noFill/>
                  <a:miter lim="800000"/>
                  <a:headEnd/>
                  <a:tailEnd/>
                </a:ln>
              </p:spPr>
            </p:pic>
          </p:grpSp>
          <p:sp>
            <p:nvSpPr>
              <p:cNvPr id="320" name="Text Box 214"/>
              <p:cNvSpPr txBox="1">
                <a:spLocks noChangeArrowheads="1"/>
              </p:cNvSpPr>
              <p:nvPr/>
            </p:nvSpPr>
            <p:spPr bwMode="gray">
              <a:xfrm>
                <a:off x="2016" y="2094"/>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EEPROM</a:t>
                </a:r>
              </a:p>
            </p:txBody>
          </p:sp>
        </p:grpSp>
        <p:grpSp>
          <p:nvGrpSpPr>
            <p:cNvPr id="270" name="Group 215"/>
            <p:cNvGrpSpPr>
              <a:grpSpLocks/>
            </p:cNvGrpSpPr>
            <p:nvPr/>
          </p:nvGrpSpPr>
          <p:grpSpPr bwMode="auto">
            <a:xfrm>
              <a:off x="6819257" y="3201932"/>
              <a:ext cx="1122651" cy="372918"/>
              <a:chOff x="3744" y="1728"/>
              <a:chExt cx="864" cy="287"/>
            </a:xfrm>
          </p:grpSpPr>
          <p:grpSp>
            <p:nvGrpSpPr>
              <p:cNvPr id="315" name="Group 216"/>
              <p:cNvGrpSpPr>
                <a:grpSpLocks/>
              </p:cNvGrpSpPr>
              <p:nvPr/>
            </p:nvGrpSpPr>
            <p:grpSpPr bwMode="auto">
              <a:xfrm>
                <a:off x="3744" y="1728"/>
                <a:ext cx="864" cy="287"/>
                <a:chOff x="2016" y="2016"/>
                <a:chExt cx="864" cy="287"/>
              </a:xfrm>
            </p:grpSpPr>
            <p:sp>
              <p:nvSpPr>
                <p:cNvPr id="317" name="Rectangle 217"/>
                <p:cNvSpPr>
                  <a:spLocks noChangeArrowheads="1"/>
                </p:cNvSpPr>
                <p:nvPr/>
              </p:nvSpPr>
              <p:spPr bwMode="gray">
                <a:xfrm>
                  <a:off x="2016" y="2032"/>
                  <a:ext cx="864" cy="142"/>
                </a:xfrm>
                <a:prstGeom prst="rect">
                  <a:avLst/>
                </a:prstGeom>
                <a:solidFill>
                  <a:srgbClr val="DC61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18" name="Picture 218"/>
                <p:cNvPicPr>
                  <a:picLocks noChangeAspect="1" noChangeArrowheads="1"/>
                </p:cNvPicPr>
                <p:nvPr/>
              </p:nvPicPr>
              <p:blipFill>
                <a:blip r:embed="rId6"/>
                <a:srcRect/>
                <a:stretch>
                  <a:fillRect/>
                </a:stretch>
              </p:blipFill>
              <p:spPr bwMode="gray">
                <a:xfrm>
                  <a:off x="2016" y="2016"/>
                  <a:ext cx="862" cy="287"/>
                </a:xfrm>
                <a:prstGeom prst="rect">
                  <a:avLst/>
                </a:prstGeom>
                <a:noFill/>
                <a:ln w="9525">
                  <a:noFill/>
                  <a:miter lim="800000"/>
                  <a:headEnd/>
                  <a:tailEnd/>
                </a:ln>
              </p:spPr>
            </p:pic>
          </p:grpSp>
          <p:sp>
            <p:nvSpPr>
              <p:cNvPr id="316" name="Text Box 219"/>
              <p:cNvSpPr txBox="1">
                <a:spLocks noChangeArrowheads="1"/>
              </p:cNvSpPr>
              <p:nvPr/>
            </p:nvSpPr>
            <p:spPr bwMode="gray">
              <a:xfrm>
                <a:off x="3744" y="1806"/>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SRAM</a:t>
                </a:r>
              </a:p>
            </p:txBody>
          </p:sp>
        </p:grpSp>
        <p:grpSp>
          <p:nvGrpSpPr>
            <p:cNvPr id="271" name="Group 220"/>
            <p:cNvGrpSpPr>
              <a:grpSpLocks/>
            </p:cNvGrpSpPr>
            <p:nvPr/>
          </p:nvGrpSpPr>
          <p:grpSpPr bwMode="auto">
            <a:xfrm>
              <a:off x="4573955" y="3576149"/>
              <a:ext cx="1122651" cy="372918"/>
              <a:chOff x="2016" y="1152"/>
              <a:chExt cx="864" cy="287"/>
            </a:xfrm>
          </p:grpSpPr>
          <p:grpSp>
            <p:nvGrpSpPr>
              <p:cNvPr id="311" name="Group 221"/>
              <p:cNvGrpSpPr>
                <a:grpSpLocks/>
              </p:cNvGrpSpPr>
              <p:nvPr/>
            </p:nvGrpSpPr>
            <p:grpSpPr bwMode="auto">
              <a:xfrm>
                <a:off x="2016" y="1152"/>
                <a:ext cx="864" cy="287"/>
                <a:chOff x="2448" y="1488"/>
                <a:chExt cx="864" cy="287"/>
              </a:xfrm>
            </p:grpSpPr>
            <p:sp>
              <p:nvSpPr>
                <p:cNvPr id="313" name="Rectangle 222"/>
                <p:cNvSpPr>
                  <a:spLocks noChangeArrowheads="1"/>
                </p:cNvSpPr>
                <p:nvPr/>
              </p:nvSpPr>
              <p:spPr bwMode="gray">
                <a:xfrm>
                  <a:off x="2448" y="1504"/>
                  <a:ext cx="864" cy="142"/>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14" name="Picture 223"/>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sp>
            <p:nvSpPr>
              <p:cNvPr id="312" name="Text Box 224"/>
              <p:cNvSpPr txBox="1">
                <a:spLocks noChangeArrowheads="1"/>
              </p:cNvSpPr>
              <p:nvPr/>
            </p:nvSpPr>
            <p:spPr bwMode="gray">
              <a:xfrm>
                <a:off x="2016" y="1232"/>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A/D Converter</a:t>
                </a:r>
              </a:p>
            </p:txBody>
          </p:sp>
        </p:grpSp>
        <p:grpSp>
          <p:nvGrpSpPr>
            <p:cNvPr id="272" name="Group 225"/>
            <p:cNvGrpSpPr>
              <a:grpSpLocks/>
            </p:cNvGrpSpPr>
            <p:nvPr/>
          </p:nvGrpSpPr>
          <p:grpSpPr bwMode="auto">
            <a:xfrm>
              <a:off x="6819257" y="3950366"/>
              <a:ext cx="1122651" cy="374217"/>
              <a:chOff x="4752" y="3408"/>
              <a:chExt cx="864" cy="288"/>
            </a:xfrm>
          </p:grpSpPr>
          <p:grpSp>
            <p:nvGrpSpPr>
              <p:cNvPr id="305" name="Group 226"/>
              <p:cNvGrpSpPr>
                <a:grpSpLocks/>
              </p:cNvGrpSpPr>
              <p:nvPr/>
            </p:nvGrpSpPr>
            <p:grpSpPr bwMode="auto">
              <a:xfrm>
                <a:off x="4752" y="3408"/>
                <a:ext cx="864" cy="288"/>
                <a:chOff x="2016" y="1440"/>
                <a:chExt cx="864" cy="288"/>
              </a:xfrm>
            </p:grpSpPr>
            <p:sp>
              <p:nvSpPr>
                <p:cNvPr id="309" name="Rectangle 227"/>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10" name="Picture 228"/>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06" name="Group 229"/>
              <p:cNvGrpSpPr>
                <a:grpSpLocks/>
              </p:cNvGrpSpPr>
              <p:nvPr/>
            </p:nvGrpSpPr>
            <p:grpSpPr bwMode="auto">
              <a:xfrm>
                <a:off x="4752" y="3408"/>
                <a:ext cx="864" cy="288"/>
                <a:chOff x="2880" y="1152"/>
                <a:chExt cx="864" cy="288"/>
              </a:xfrm>
            </p:grpSpPr>
            <p:sp>
              <p:nvSpPr>
                <p:cNvPr id="307" name="Text Box 230"/>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Pull-Ups</a:t>
                  </a:r>
                </a:p>
              </p:txBody>
            </p:sp>
            <p:sp>
              <p:nvSpPr>
                <p:cNvPr id="308" name="Text Box 231"/>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On Demand</a:t>
                  </a:r>
                </a:p>
              </p:txBody>
            </p:sp>
          </p:grpSp>
        </p:grpSp>
        <p:grpSp>
          <p:nvGrpSpPr>
            <p:cNvPr id="273" name="Group 232"/>
            <p:cNvGrpSpPr>
              <a:grpSpLocks/>
            </p:cNvGrpSpPr>
            <p:nvPr/>
          </p:nvGrpSpPr>
          <p:grpSpPr bwMode="auto">
            <a:xfrm>
              <a:off x="6819257" y="4324583"/>
              <a:ext cx="1122651" cy="374217"/>
              <a:chOff x="4752" y="3408"/>
              <a:chExt cx="864" cy="288"/>
            </a:xfrm>
          </p:grpSpPr>
          <p:grpSp>
            <p:nvGrpSpPr>
              <p:cNvPr id="299" name="Group 233"/>
              <p:cNvGrpSpPr>
                <a:grpSpLocks/>
              </p:cNvGrpSpPr>
              <p:nvPr/>
            </p:nvGrpSpPr>
            <p:grpSpPr bwMode="auto">
              <a:xfrm>
                <a:off x="4752" y="3408"/>
                <a:ext cx="864" cy="288"/>
                <a:chOff x="2016" y="1440"/>
                <a:chExt cx="864" cy="288"/>
              </a:xfrm>
            </p:grpSpPr>
            <p:sp>
              <p:nvSpPr>
                <p:cNvPr id="303" name="Rectangle 234"/>
                <p:cNvSpPr>
                  <a:spLocks noChangeArrowheads="1"/>
                </p:cNvSpPr>
                <p:nvPr/>
              </p:nvSpPr>
              <p:spPr bwMode="gray">
                <a:xfrm>
                  <a:off x="2016" y="1440"/>
                  <a:ext cx="864" cy="288"/>
                </a:xfrm>
                <a:prstGeom prst="rect">
                  <a:avLst/>
                </a:prstGeom>
                <a:solidFill>
                  <a:srgbClr val="009FE1"/>
                </a:soli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304" name="Picture 235"/>
                <p:cNvPicPr>
                  <a:picLocks noChangeAspect="1" noChangeArrowheads="1"/>
                </p:cNvPicPr>
                <p:nvPr/>
              </p:nvPicPr>
              <p:blipFill>
                <a:blip r:embed="rId7"/>
                <a:srcRect/>
                <a:stretch>
                  <a:fillRect/>
                </a:stretch>
              </p:blipFill>
              <p:spPr bwMode="gray">
                <a:xfrm>
                  <a:off x="2016" y="1440"/>
                  <a:ext cx="862" cy="287"/>
                </a:xfrm>
                <a:prstGeom prst="rect">
                  <a:avLst/>
                </a:prstGeom>
                <a:noFill/>
                <a:ln w="9525">
                  <a:noFill/>
                  <a:miter lim="800000"/>
                  <a:headEnd/>
                  <a:tailEnd/>
                </a:ln>
              </p:spPr>
            </p:pic>
          </p:grpSp>
          <p:grpSp>
            <p:nvGrpSpPr>
              <p:cNvPr id="300" name="Group 236"/>
              <p:cNvGrpSpPr>
                <a:grpSpLocks/>
              </p:cNvGrpSpPr>
              <p:nvPr/>
            </p:nvGrpSpPr>
            <p:grpSpPr bwMode="auto">
              <a:xfrm>
                <a:off x="4752" y="3408"/>
                <a:ext cx="864" cy="288"/>
                <a:chOff x="2880" y="1152"/>
                <a:chExt cx="864" cy="288"/>
              </a:xfrm>
            </p:grpSpPr>
            <p:sp>
              <p:nvSpPr>
                <p:cNvPr id="301" name="Text Box 237"/>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High Current</a:t>
                  </a:r>
                </a:p>
              </p:txBody>
            </p:sp>
            <p:sp>
              <p:nvSpPr>
                <p:cNvPr id="302" name="Text Box 238"/>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Outputs</a:t>
                  </a:r>
                </a:p>
              </p:txBody>
            </p:sp>
          </p:grpSp>
        </p:grpSp>
        <p:grpSp>
          <p:nvGrpSpPr>
            <p:cNvPr id="274" name="Group 239"/>
            <p:cNvGrpSpPr>
              <a:grpSpLocks/>
            </p:cNvGrpSpPr>
            <p:nvPr/>
          </p:nvGrpSpPr>
          <p:grpSpPr bwMode="auto">
            <a:xfrm>
              <a:off x="5696606" y="3576149"/>
              <a:ext cx="1122651" cy="372918"/>
              <a:chOff x="2880" y="1440"/>
              <a:chExt cx="864" cy="287"/>
            </a:xfrm>
          </p:grpSpPr>
          <p:grpSp>
            <p:nvGrpSpPr>
              <p:cNvPr id="295" name="Group 240"/>
              <p:cNvGrpSpPr>
                <a:grpSpLocks/>
              </p:cNvGrpSpPr>
              <p:nvPr/>
            </p:nvGrpSpPr>
            <p:grpSpPr bwMode="auto">
              <a:xfrm>
                <a:off x="2880" y="1440"/>
                <a:ext cx="864" cy="287"/>
                <a:chOff x="2016" y="2592"/>
                <a:chExt cx="864" cy="287"/>
              </a:xfrm>
            </p:grpSpPr>
            <p:sp>
              <p:nvSpPr>
                <p:cNvPr id="297" name="Rectangle 241"/>
                <p:cNvSpPr>
                  <a:spLocks noChangeArrowheads="1"/>
                </p:cNvSpPr>
                <p:nvPr/>
              </p:nvSpPr>
              <p:spPr bwMode="gray">
                <a:xfrm>
                  <a:off x="2016" y="2608"/>
                  <a:ext cx="864" cy="142"/>
                </a:xfrm>
                <a:prstGeom prst="rect">
                  <a:avLst/>
                </a:prstGeom>
                <a:solidFill>
                  <a:srgbClr val="965C00"/>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298" name="Picture 242"/>
                <p:cNvPicPr>
                  <a:picLocks noChangeAspect="1" noChangeArrowheads="1"/>
                </p:cNvPicPr>
                <p:nvPr/>
              </p:nvPicPr>
              <p:blipFill>
                <a:blip r:embed="rId12"/>
                <a:srcRect/>
                <a:stretch>
                  <a:fillRect/>
                </a:stretch>
              </p:blipFill>
              <p:spPr bwMode="gray">
                <a:xfrm>
                  <a:off x="2016" y="2592"/>
                  <a:ext cx="862" cy="287"/>
                </a:xfrm>
                <a:prstGeom prst="rect">
                  <a:avLst/>
                </a:prstGeom>
                <a:noFill/>
                <a:ln w="9525">
                  <a:noFill/>
                  <a:miter lim="800000"/>
                  <a:headEnd/>
                  <a:tailEnd/>
                </a:ln>
              </p:spPr>
            </p:pic>
          </p:grpSp>
          <p:sp>
            <p:nvSpPr>
              <p:cNvPr id="296" name="Text Box 243"/>
              <p:cNvSpPr txBox="1">
                <a:spLocks noChangeArrowheads="1"/>
              </p:cNvSpPr>
              <p:nvPr/>
            </p:nvSpPr>
            <p:spPr bwMode="gray">
              <a:xfrm>
                <a:off x="2880" y="1518"/>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Register File</a:t>
                </a:r>
              </a:p>
            </p:txBody>
          </p:sp>
        </p:grpSp>
        <p:grpSp>
          <p:nvGrpSpPr>
            <p:cNvPr id="275" name="Group 244"/>
            <p:cNvGrpSpPr>
              <a:grpSpLocks/>
            </p:cNvGrpSpPr>
            <p:nvPr/>
          </p:nvGrpSpPr>
          <p:grpSpPr bwMode="auto">
            <a:xfrm>
              <a:off x="5696606" y="3201932"/>
              <a:ext cx="1122651" cy="372918"/>
              <a:chOff x="2880" y="1728"/>
              <a:chExt cx="864" cy="287"/>
            </a:xfrm>
          </p:grpSpPr>
          <p:grpSp>
            <p:nvGrpSpPr>
              <p:cNvPr id="291" name="Group 245"/>
              <p:cNvGrpSpPr>
                <a:grpSpLocks/>
              </p:cNvGrpSpPr>
              <p:nvPr/>
            </p:nvGrpSpPr>
            <p:grpSpPr bwMode="auto">
              <a:xfrm>
                <a:off x="2880" y="1728"/>
                <a:ext cx="864" cy="287"/>
                <a:chOff x="2016" y="2304"/>
                <a:chExt cx="864" cy="287"/>
              </a:xfrm>
            </p:grpSpPr>
            <p:sp>
              <p:nvSpPr>
                <p:cNvPr id="293" name="Rectangle 246"/>
                <p:cNvSpPr>
                  <a:spLocks noChangeArrowheads="1"/>
                </p:cNvSpPr>
                <p:nvPr/>
              </p:nvSpPr>
              <p:spPr bwMode="gray">
                <a:xfrm>
                  <a:off x="2016" y="2320"/>
                  <a:ext cx="864" cy="142"/>
                </a:xfrm>
                <a:prstGeom prst="rect">
                  <a:avLst/>
                </a:prstGeom>
                <a:solidFill>
                  <a:srgbClr val="828282"/>
                </a:solidFill>
                <a:ln w="9525">
                  <a:solidFill>
                    <a:srgbClr val="000000"/>
                  </a:solidFill>
                  <a:miter lim="800000"/>
                  <a:headEnd/>
                  <a:tailEnd/>
                </a:ln>
              </p:spPr>
              <p:txBody>
                <a:bodyPr lIns="0" tIns="0" r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294" name="Picture 247"/>
                <p:cNvPicPr>
                  <a:picLocks noChangeAspect="1" noChangeArrowheads="1"/>
                </p:cNvPicPr>
                <p:nvPr/>
              </p:nvPicPr>
              <p:blipFill>
                <a:blip r:embed="rId13"/>
                <a:srcRect/>
                <a:stretch>
                  <a:fillRect/>
                </a:stretch>
              </p:blipFill>
              <p:spPr bwMode="gray">
                <a:xfrm>
                  <a:off x="2016" y="2304"/>
                  <a:ext cx="862" cy="287"/>
                </a:xfrm>
                <a:prstGeom prst="rect">
                  <a:avLst/>
                </a:prstGeom>
                <a:noFill/>
                <a:ln w="9525">
                  <a:noFill/>
                  <a:miter lim="800000"/>
                  <a:headEnd/>
                  <a:tailEnd/>
                </a:ln>
              </p:spPr>
            </p:pic>
          </p:grpSp>
          <p:sp>
            <p:nvSpPr>
              <p:cNvPr id="292" name="Text Box 248"/>
              <p:cNvSpPr txBox="1">
                <a:spLocks noChangeArrowheads="1"/>
              </p:cNvSpPr>
              <p:nvPr/>
            </p:nvSpPr>
            <p:spPr bwMode="gray">
              <a:xfrm>
                <a:off x="2880" y="1806"/>
                <a:ext cx="864" cy="128"/>
              </a:xfrm>
              <a:prstGeom prst="rect">
                <a:avLst/>
              </a:prstGeom>
              <a:noFill/>
              <a:ln w="9525">
                <a:noFill/>
                <a:miter lim="800000"/>
                <a:headEnd/>
                <a:tailEnd/>
              </a:ln>
            </p:spPr>
            <p:txBody>
              <a:bodyPr lIns="0" tIns="0" rIns="0" bIns="0" anchor="ctr">
                <a:spAutoFit/>
              </a:bodyP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CPU CORE</a:t>
                </a:r>
              </a:p>
            </p:txBody>
          </p:sp>
        </p:grpSp>
        <p:grpSp>
          <p:nvGrpSpPr>
            <p:cNvPr id="276" name="Group 249"/>
            <p:cNvGrpSpPr>
              <a:grpSpLocks/>
            </p:cNvGrpSpPr>
            <p:nvPr/>
          </p:nvGrpSpPr>
          <p:grpSpPr bwMode="auto">
            <a:xfrm>
              <a:off x="5696606" y="3950366"/>
              <a:ext cx="1122651" cy="374217"/>
              <a:chOff x="2016" y="2592"/>
              <a:chExt cx="864" cy="288"/>
            </a:xfrm>
          </p:grpSpPr>
          <p:grpSp>
            <p:nvGrpSpPr>
              <p:cNvPr id="285" name="Group 250"/>
              <p:cNvGrpSpPr>
                <a:grpSpLocks/>
              </p:cNvGrpSpPr>
              <p:nvPr/>
            </p:nvGrpSpPr>
            <p:grpSpPr bwMode="auto">
              <a:xfrm>
                <a:off x="2016" y="2592"/>
                <a:ext cx="864" cy="288"/>
                <a:chOff x="2448" y="1488"/>
                <a:chExt cx="864" cy="288"/>
              </a:xfrm>
            </p:grpSpPr>
            <p:sp>
              <p:nvSpPr>
                <p:cNvPr id="289" name="Rectangle 251"/>
                <p:cNvSpPr>
                  <a:spLocks noChangeArrowheads="1"/>
                </p:cNvSpPr>
                <p:nvPr/>
              </p:nvSpPr>
              <p:spPr bwMode="gray">
                <a:xfrm>
                  <a:off x="2448" y="1488"/>
                  <a:ext cx="864" cy="288"/>
                </a:xfrm>
                <a:prstGeom prst="rect">
                  <a:avLst/>
                </a:prstGeom>
                <a:gradFill rotWithShape="0">
                  <a:gsLst>
                    <a:gs pos="0">
                      <a:srgbClr val="78BD84"/>
                    </a:gs>
                    <a:gs pos="100000">
                      <a:srgbClr val="00BD21"/>
                    </a:gs>
                  </a:gsLst>
                  <a:path path="shape">
                    <a:fillToRect l="50000" t="50000" r="50000" b="50000"/>
                  </a:path>
                </a:gradFill>
                <a:ln w="9525">
                  <a:solidFill>
                    <a:srgbClr val="000000"/>
                  </a:solidFill>
                  <a:miter lim="800000"/>
                  <a:headEnd/>
                  <a:tailEnd/>
                </a:ln>
              </p:spPr>
              <p:txBody>
                <a:bodyPr lIns="0" tIns="35997"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pic>
              <p:nvPicPr>
                <p:cNvPr id="290" name="Picture 252"/>
                <p:cNvPicPr>
                  <a:picLocks noChangeAspect="1" noChangeArrowheads="1"/>
                </p:cNvPicPr>
                <p:nvPr/>
              </p:nvPicPr>
              <p:blipFill>
                <a:blip r:embed="rId8"/>
                <a:srcRect/>
                <a:stretch>
                  <a:fillRect/>
                </a:stretch>
              </p:blipFill>
              <p:spPr bwMode="gray">
                <a:xfrm>
                  <a:off x="2448" y="1488"/>
                  <a:ext cx="862" cy="287"/>
                </a:xfrm>
                <a:prstGeom prst="rect">
                  <a:avLst/>
                </a:prstGeom>
                <a:noFill/>
                <a:ln w="9525">
                  <a:noFill/>
                  <a:miter lim="800000"/>
                  <a:headEnd/>
                  <a:tailEnd/>
                </a:ln>
              </p:spPr>
            </p:pic>
          </p:grpSp>
          <p:grpSp>
            <p:nvGrpSpPr>
              <p:cNvPr id="286" name="Group 253"/>
              <p:cNvGrpSpPr>
                <a:grpSpLocks/>
              </p:cNvGrpSpPr>
              <p:nvPr/>
            </p:nvGrpSpPr>
            <p:grpSpPr bwMode="auto">
              <a:xfrm>
                <a:off x="2016" y="2592"/>
                <a:ext cx="864" cy="288"/>
                <a:chOff x="2880" y="1152"/>
                <a:chExt cx="864" cy="288"/>
              </a:xfrm>
            </p:grpSpPr>
            <p:sp>
              <p:nvSpPr>
                <p:cNvPr id="287" name="Text Box 254"/>
                <p:cNvSpPr txBox="1">
                  <a:spLocks noChangeArrowheads="1"/>
                </p:cNvSpPr>
                <p:nvPr/>
              </p:nvSpPr>
              <p:spPr bwMode="gray">
                <a:xfrm>
                  <a:off x="2880" y="1152"/>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Analog</a:t>
                  </a:r>
                </a:p>
              </p:txBody>
            </p:sp>
            <p:sp>
              <p:nvSpPr>
                <p:cNvPr id="288" name="Text Box 255"/>
                <p:cNvSpPr txBox="1">
                  <a:spLocks noChangeArrowheads="1"/>
                </p:cNvSpPr>
                <p:nvPr/>
              </p:nvSpPr>
              <p:spPr bwMode="gray">
                <a:xfrm>
                  <a:off x="2880" y="1296"/>
                  <a:ext cx="864" cy="144"/>
                </a:xfrm>
                <a:prstGeom prst="rect">
                  <a:avLst/>
                </a:prstGeom>
                <a:noFill/>
                <a:ln w="9525">
                  <a:noFill/>
                  <a:miter lim="800000"/>
                  <a:headEnd/>
                  <a:tailEnd/>
                </a:ln>
              </p:spPr>
              <p:txBody>
                <a:bodyPr lIns="0" tIns="35997" rIns="0" bIns="0" anchor="ctr"/>
                <a:lstStyle/>
                <a:p>
                  <a:pPr marL="0" marR="0" lvl="0" indent="0" algn="ctr" defTabSz="914400" eaLnBrk="0" fontAlgn="auto" latinLnBrk="0" hangingPunct="0">
                    <a:lnSpc>
                      <a:spcPct val="90000"/>
                    </a:lnSpc>
                    <a:spcBef>
                      <a:spcPct val="30000"/>
                    </a:spcBef>
                    <a:spcAft>
                      <a:spcPts val="0"/>
                    </a:spcAft>
                    <a:buClr>
                      <a:srgbClr val="063DE8"/>
                    </a:buClr>
                    <a:buSzTx/>
                    <a:buFont typeface="Wingdings" pitchFamily="2" charset="2"/>
                    <a:buNone/>
                    <a:tabLst/>
                    <a:defRPr/>
                  </a:pPr>
                  <a:r>
                    <a:rPr kumimoji="0" lang="en-US" sz="12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Reference</a:t>
                  </a:r>
                </a:p>
              </p:txBody>
            </p:sp>
          </p:grpSp>
        </p:grpSp>
      </p:grpSp>
    </p:spTree>
    <p:extLst>
      <p:ext uri="{BB962C8B-B14F-4D97-AF65-F5344CB8AC3E}">
        <p14:creationId xmlns:p14="http://schemas.microsoft.com/office/powerpoint/2010/main" val="3308450562"/>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نظرة </a:t>
            </a:r>
            <a:r>
              <a:rPr lang="ar-SY" sz="3200" b="1" dirty="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عامة على البنية الداخلية </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لمتحكمات العائلة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AVR</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r>
              <a:rPr lang="ar-SA"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24</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6" name="Picture 2" descr="C:\Users\wedo\Desktop\AVR\Picture11.jpg"/>
          <p:cNvPicPr>
            <a:picLocks noChangeAspect="1" noChangeArrowheads="1"/>
          </p:cNvPicPr>
          <p:nvPr/>
        </p:nvPicPr>
        <p:blipFill>
          <a:blip r:embed="rId5"/>
          <a:srcRect/>
          <a:stretch>
            <a:fillRect/>
          </a:stretch>
        </p:blipFill>
        <p:spPr bwMode="auto">
          <a:xfrm>
            <a:off x="1475656" y="648072"/>
            <a:ext cx="6486310" cy="5445224"/>
          </a:xfrm>
          <a:prstGeom prst="rect">
            <a:avLst/>
          </a:prstGeom>
          <a:noFill/>
        </p:spPr>
      </p:pic>
    </p:spTree>
    <p:extLst>
      <p:ext uri="{BB962C8B-B14F-4D97-AF65-F5344CB8AC3E}">
        <p14:creationId xmlns:p14="http://schemas.microsoft.com/office/powerpoint/2010/main" val="1500996857"/>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25</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7" name="Picture 6" descr="Untitled-3.jpg"/>
          <p:cNvPicPr>
            <a:picLocks noChangeAspect="1"/>
          </p:cNvPicPr>
          <p:nvPr/>
        </p:nvPicPr>
        <p:blipFill>
          <a:blip r:embed="rId5"/>
          <a:stretch>
            <a:fillRect/>
          </a:stretch>
        </p:blipFill>
        <p:spPr>
          <a:xfrm>
            <a:off x="-32" y="696358"/>
            <a:ext cx="9144000" cy="6161666"/>
          </a:xfrm>
          <a:prstGeom prst="rect">
            <a:avLst/>
          </a:prstGeom>
        </p:spPr>
      </p:pic>
      <p:sp>
        <p:nvSpPr>
          <p:cNvPr id="8" name="TextBox 7"/>
          <p:cNvSpPr txBox="1"/>
          <p:nvPr/>
        </p:nvSpPr>
        <p:spPr>
          <a:xfrm>
            <a:off x="0" y="-24"/>
            <a:ext cx="9144000" cy="707886"/>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1">
            <a:spAutoFit/>
          </a:bodyPr>
          <a:lstStyle/>
          <a:p>
            <a:pPr>
              <a:defRPr/>
            </a:pPr>
            <a:r>
              <a:rPr lang="ar-JO" sz="4000" b="1" kern="0"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الدارات المتكاملة:</a:t>
            </a:r>
          </a:p>
        </p:txBody>
      </p:sp>
    </p:spTree>
    <p:extLst>
      <p:ext uri="{BB962C8B-B14F-4D97-AF65-F5344CB8AC3E}">
        <p14:creationId xmlns:p14="http://schemas.microsoft.com/office/powerpoint/2010/main" val="371229708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26</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11" name="Picture 10" descr="Untitled-31.jpg"/>
          <p:cNvPicPr>
            <a:picLocks noChangeAspect="1"/>
          </p:cNvPicPr>
          <p:nvPr/>
        </p:nvPicPr>
        <p:blipFill>
          <a:blip r:embed="rId5"/>
          <a:stretch>
            <a:fillRect/>
          </a:stretch>
        </p:blipFill>
        <p:spPr>
          <a:xfrm>
            <a:off x="0" y="433169"/>
            <a:ext cx="9144000" cy="3567335"/>
          </a:xfrm>
          <a:prstGeom prst="rect">
            <a:avLst/>
          </a:prstGeom>
        </p:spPr>
      </p:pic>
      <p:pic>
        <p:nvPicPr>
          <p:cNvPr id="12" name="Picture 11" descr="Untitled-38.jpg"/>
          <p:cNvPicPr>
            <a:picLocks noChangeAspect="1"/>
          </p:cNvPicPr>
          <p:nvPr/>
        </p:nvPicPr>
        <p:blipFill>
          <a:blip r:embed="rId6"/>
          <a:srcRect t="10383" b="4267"/>
          <a:stretch>
            <a:fillRect/>
          </a:stretch>
        </p:blipFill>
        <p:spPr>
          <a:xfrm>
            <a:off x="0" y="4000504"/>
            <a:ext cx="9144000" cy="2857520"/>
          </a:xfrm>
          <a:prstGeom prst="rect">
            <a:avLst/>
          </a:prstGeom>
        </p:spPr>
      </p:pic>
      <p:sp>
        <p:nvSpPr>
          <p:cNvPr id="8" name="TextBox 7"/>
          <p:cNvSpPr txBox="1"/>
          <p:nvPr/>
        </p:nvSpPr>
        <p:spPr>
          <a:xfrm>
            <a:off x="0" y="-24"/>
            <a:ext cx="9144000" cy="707886"/>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square" rtlCol="1">
            <a:spAutoFit/>
          </a:bodyPr>
          <a:lstStyle/>
          <a:p>
            <a:pPr>
              <a:defRPr/>
            </a:pPr>
            <a:r>
              <a:rPr lang="ar-JO" sz="4000" b="1" kern="0"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الدارات المتكاملة:</a:t>
            </a:r>
          </a:p>
        </p:txBody>
      </p:sp>
    </p:spTree>
    <p:extLst>
      <p:ext uri="{BB962C8B-B14F-4D97-AF65-F5344CB8AC3E}">
        <p14:creationId xmlns:p14="http://schemas.microsoft.com/office/powerpoint/2010/main" val="2654632200"/>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pPr lvl="0"/>
            <a:r>
              <a:rPr lang="ar-SY"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التعلم التعاوني - هرم التعلم</a:t>
            </a:r>
            <a:endParaRPr lang="ar-JO"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27</a:t>
            </a:fld>
            <a:endParaRPr lang="en-US" sz="1800" dirty="0">
              <a:solidFill>
                <a:srgbClr val="FF6600"/>
              </a:solidFill>
              <a:effectLst>
                <a:outerShdw blurRad="38100" dist="38100" dir="2700000" algn="tl">
                  <a:srgbClr val="000000">
                    <a:alpha val="43137"/>
                  </a:srgbClr>
                </a:outerShdw>
              </a:effectLst>
            </a:endParaRPr>
          </a:p>
        </p:txBody>
      </p:sp>
      <p:pic>
        <p:nvPicPr>
          <p:cNvPr id="71683" name="Picture 3" descr="F:\DT\pyramid_large.gif"/>
          <p:cNvPicPr>
            <a:picLocks noChangeAspect="1" noChangeArrowheads="1"/>
          </p:cNvPicPr>
          <p:nvPr/>
        </p:nvPicPr>
        <p:blipFill>
          <a:blip r:embed="rId5"/>
          <a:srcRect/>
          <a:stretch>
            <a:fillRect/>
          </a:stretch>
        </p:blipFill>
        <p:spPr bwMode="auto">
          <a:xfrm>
            <a:off x="2411761" y="692695"/>
            <a:ext cx="6768752" cy="5388967"/>
          </a:xfrm>
          <a:prstGeom prst="rect">
            <a:avLst/>
          </a:prstGeom>
          <a:ln>
            <a:noFill/>
          </a:ln>
          <a:effectLst>
            <a:softEdge rad="63500"/>
          </a:effectLst>
        </p:spPr>
      </p:pic>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kumimoji="0" lang="en-US" sz="2000" b="0" i="1" u="none" strike="noStrike" kern="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Garamond" pitchFamily="18" charset="0"/>
            </a:endParaRPr>
          </a:p>
        </p:txBody>
      </p:sp>
      <p:pic>
        <p:nvPicPr>
          <p:cNvPr id="7" name="Picture 2" descr="F:\My Master Space Work\15- Learning Theories\canning2.jpg"/>
          <p:cNvPicPr>
            <a:picLocks noChangeAspect="1" noChangeArrowheads="1"/>
          </p:cNvPicPr>
          <p:nvPr/>
        </p:nvPicPr>
        <p:blipFill>
          <a:blip r:embed="rId6"/>
          <a:srcRect/>
          <a:stretch>
            <a:fillRect/>
          </a:stretch>
        </p:blipFill>
        <p:spPr bwMode="auto">
          <a:xfrm>
            <a:off x="-36512" y="3843601"/>
            <a:ext cx="3385293" cy="2537727"/>
          </a:xfrm>
          <a:prstGeom prst="rect">
            <a:avLst/>
          </a:prstGeom>
          <a:ln>
            <a:noFill/>
          </a:ln>
          <a:effectLst>
            <a:softEdge rad="112500"/>
          </a:effectLst>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528" y="764704"/>
            <a:ext cx="4428696" cy="3123688"/>
          </a:xfrm>
          <a:prstGeom prst="rect">
            <a:avLst/>
          </a:prstGeom>
          <a:ln>
            <a:noFill/>
          </a:ln>
          <a:effectLst>
            <a:softEdge rad="112500"/>
          </a:effectLst>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683"/>
                                        </p:tgtEl>
                                        <p:attrNameLst>
                                          <p:attrName>style.visibility</p:attrName>
                                        </p:attrNameLst>
                                      </p:cBhvr>
                                      <p:to>
                                        <p:strVal val="visible"/>
                                      </p:to>
                                    </p:set>
                                    <p:animEffect transition="in" filter="fade">
                                      <p:cBhvr>
                                        <p:cTn id="17" dur="5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pPr lvl="0"/>
            <a:r>
              <a:rPr lang="ar-SY"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اللوحة التعليمية</a:t>
            </a:r>
            <a:endParaRPr lang="ar-JO" sz="4000" b="1" dirty="0" smtClean="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28</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kumimoji="0" lang="en-US" sz="2000" b="0" i="1" u="none" strike="noStrike" kern="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Garamond" pitchFamily="18" charset="0"/>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759092"/>
            <a:ext cx="9144000" cy="5550228"/>
          </a:xfrm>
          <a:prstGeom prst="rect">
            <a:avLst/>
          </a:prstGeom>
          <a:effectLst>
            <a:softEdge rad="31750"/>
          </a:effectLst>
        </p:spPr>
      </p:pic>
    </p:spTree>
    <p:extLst>
      <p:ext uri="{BB962C8B-B14F-4D97-AF65-F5344CB8AC3E}">
        <p14:creationId xmlns:p14="http://schemas.microsoft.com/office/powerpoint/2010/main" val="2359532968"/>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اللوحة التعليمية</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29</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050" y="-24"/>
            <a:ext cx="8734237" cy="6898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Action Button: Forward or Next 8">
            <a:hlinkClick r:id="rId6" action="ppaction://program" highlightClick="1"/>
          </p:cNvPr>
          <p:cNvSpPr/>
          <p:nvPr/>
        </p:nvSpPr>
        <p:spPr>
          <a:xfrm>
            <a:off x="8568223" y="6281936"/>
            <a:ext cx="576064" cy="576064"/>
          </a:xfrm>
          <a:prstGeom prst="actionButtonForwardNex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0699209"/>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تطور الشرائح 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13" name="Picture 12" descr="Kilby_solid_circuit.jpg"/>
          <p:cNvPicPr/>
          <p:nvPr/>
        </p:nvPicPr>
        <p:blipFill>
          <a:blip r:embed="rId5"/>
          <a:stretch>
            <a:fillRect/>
          </a:stretch>
        </p:blipFill>
        <p:spPr>
          <a:xfrm>
            <a:off x="1187624" y="1340768"/>
            <a:ext cx="6768752" cy="4500953"/>
          </a:xfrm>
          <a:prstGeom prst="rect">
            <a:avLst/>
          </a:prstGeom>
          <a:ln>
            <a:noFill/>
          </a:ln>
          <a:effectLst>
            <a:softEdge rad="112500"/>
          </a:effectLst>
        </p:spPr>
      </p:pic>
      <p:sp>
        <p:nvSpPr>
          <p:cNvPr id="14" name="Rectangle 13"/>
          <p:cNvSpPr/>
          <p:nvPr/>
        </p:nvSpPr>
        <p:spPr>
          <a:xfrm>
            <a:off x="395536" y="764267"/>
            <a:ext cx="8568952" cy="461665"/>
          </a:xfrm>
          <a:prstGeom prst="rect">
            <a:avLst/>
          </a:prstGeom>
        </p:spPr>
        <p:txBody>
          <a:bodyPr wrap="square">
            <a:spAutoFit/>
          </a:bodyPr>
          <a:lstStyle/>
          <a:p>
            <a:pPr algn="ctr"/>
            <a:r>
              <a:rPr lang="ar-SY" sz="2400" b="1" dirty="0">
                <a:effectLst>
                  <a:outerShdw blurRad="38100" dist="38100" dir="2700000" algn="tl">
                    <a:srgbClr val="000000">
                      <a:alpha val="43137"/>
                    </a:srgbClr>
                  </a:outerShdw>
                </a:effectLst>
                <a:latin typeface="Times New Roman" pitchFamily="18" charset="0"/>
                <a:cs typeface="Times New Roman" pitchFamily="18" charset="0"/>
              </a:rPr>
              <a:t>في عام </a:t>
            </a:r>
            <a:r>
              <a:rPr lang="en-US" sz="2400" b="1" dirty="0">
                <a:effectLst>
                  <a:outerShdw blurRad="38100" dist="38100" dir="2700000" algn="tl">
                    <a:srgbClr val="000000">
                      <a:alpha val="43137"/>
                    </a:srgbClr>
                  </a:outerShdw>
                </a:effectLst>
                <a:latin typeface="Times New Roman" pitchFamily="18" charset="0"/>
                <a:cs typeface="Times New Roman" pitchFamily="18" charset="0"/>
              </a:rPr>
              <a:t>1958 </a:t>
            </a:r>
            <a:r>
              <a:rPr lang="ar-SY" sz="2400" b="1" dirty="0">
                <a:effectLst>
                  <a:outerShdw blurRad="38100" dist="38100" dir="2700000" algn="tl">
                    <a:srgbClr val="000000">
                      <a:alpha val="43137"/>
                    </a:srgbClr>
                  </a:outerShdw>
                </a:effectLst>
                <a:latin typeface="Times New Roman" pitchFamily="18" charset="0"/>
                <a:cs typeface="Times New Roman" pitchFamily="18" charset="0"/>
              </a:rPr>
              <a:t>حيث قام </a:t>
            </a:r>
            <a:r>
              <a:rPr lang="ar-SY" sz="2400" b="1" dirty="0" err="1">
                <a:effectLst>
                  <a:outerShdw blurRad="38100" dist="38100" dir="2700000" algn="tl">
                    <a:srgbClr val="000000">
                      <a:alpha val="43137"/>
                    </a:srgbClr>
                  </a:outerShdw>
                </a:effectLst>
                <a:latin typeface="Times New Roman" pitchFamily="18" charset="0"/>
                <a:cs typeface="Times New Roman" pitchFamily="18" charset="0"/>
              </a:rPr>
              <a:t>عا</a:t>
            </a:r>
            <a:r>
              <a:rPr lang="ar-SA" sz="2400" b="1" dirty="0">
                <a:effectLst>
                  <a:outerShdw blurRad="38100" dist="38100" dir="2700000" algn="tl">
                    <a:srgbClr val="000000">
                      <a:alpha val="43137"/>
                    </a:srgbClr>
                  </a:outerShdw>
                </a:effectLst>
                <a:latin typeface="Times New Roman" pitchFamily="18" charset="0"/>
                <a:cs typeface="Times New Roman" pitchFamily="18" charset="0"/>
              </a:rPr>
              <a:t>ل</a:t>
            </a:r>
            <a:r>
              <a:rPr lang="ar-SY" sz="2400" b="1" dirty="0">
                <a:effectLst>
                  <a:outerShdw blurRad="38100" dist="38100" dir="2700000" algn="tl">
                    <a:srgbClr val="000000">
                      <a:alpha val="43137"/>
                    </a:srgbClr>
                  </a:outerShdw>
                </a:effectLst>
                <a:latin typeface="Times New Roman" pitchFamily="18" charset="0"/>
                <a:cs typeface="Times New Roman" pitchFamily="18" charset="0"/>
              </a:rPr>
              <a:t>م الفيزياء </a:t>
            </a:r>
            <a:r>
              <a:rPr lang="en-US" sz="2400" b="1" dirty="0">
                <a:effectLst>
                  <a:outerShdw blurRad="38100" dist="38100" dir="2700000" algn="tl">
                    <a:srgbClr val="000000">
                      <a:alpha val="43137"/>
                    </a:srgbClr>
                  </a:outerShdw>
                </a:effectLst>
                <a:latin typeface="Times New Roman" pitchFamily="18" charset="0"/>
                <a:cs typeface="Times New Roman" pitchFamily="18" charset="0"/>
              </a:rPr>
              <a:t>Jack </a:t>
            </a:r>
            <a:r>
              <a:rPr lang="en-US" sz="2400" b="1" dirty="0" err="1">
                <a:effectLst>
                  <a:outerShdw blurRad="38100" dist="38100" dir="2700000" algn="tl">
                    <a:srgbClr val="000000">
                      <a:alpha val="43137"/>
                    </a:srgbClr>
                  </a:outerShdw>
                </a:effectLst>
                <a:latin typeface="Times New Roman" pitchFamily="18" charset="0"/>
                <a:cs typeface="Times New Roman" pitchFamily="18" charset="0"/>
              </a:rPr>
              <a:t>Kilby</a:t>
            </a:r>
            <a:r>
              <a:rPr lang="ar-SY" sz="2400" b="1" dirty="0">
                <a:effectLst>
                  <a:outerShdw blurRad="38100" dist="38100" dir="2700000" algn="tl">
                    <a:srgbClr val="000000">
                      <a:alpha val="43137"/>
                    </a:srgbClr>
                  </a:outerShdw>
                </a:effectLst>
                <a:latin typeface="Times New Roman" pitchFamily="18" charset="0"/>
                <a:cs typeface="Times New Roman" pitchFamily="18" charset="0"/>
              </a:rPr>
              <a:t> </a:t>
            </a:r>
            <a:r>
              <a:rPr lang="ar-SY" sz="2400" b="1" dirty="0" smtClean="0">
                <a:effectLst>
                  <a:outerShdw blurRad="38100" dist="38100" dir="2700000" algn="tl">
                    <a:srgbClr val="000000">
                      <a:alpha val="43137"/>
                    </a:srgbClr>
                  </a:outerShdw>
                </a:effectLst>
                <a:latin typeface="Times New Roman" pitchFamily="18" charset="0"/>
                <a:cs typeface="Times New Roman" pitchFamily="18" charset="0"/>
              </a:rPr>
              <a:t>بتصميم </a:t>
            </a:r>
            <a:r>
              <a:rPr lang="ar-SY" sz="2400" b="1" dirty="0">
                <a:effectLst>
                  <a:outerShdw blurRad="38100" dist="38100" dir="2700000" algn="tl">
                    <a:srgbClr val="000000">
                      <a:alpha val="43137"/>
                    </a:srgbClr>
                  </a:outerShdw>
                </a:effectLst>
                <a:latin typeface="Times New Roman" pitchFamily="18" charset="0"/>
                <a:cs typeface="Times New Roman" pitchFamily="18" charset="0"/>
              </a:rPr>
              <a:t>أول دارة متكاملة</a:t>
            </a:r>
            <a:endParaRPr lang="en-US"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356365604"/>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اللوحة التعليمية</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30</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2561" y="0"/>
            <a:ext cx="8598877" cy="6858000"/>
          </a:xfrm>
          <a:prstGeom prst="rect">
            <a:avLst/>
          </a:prstGeom>
        </p:spPr>
      </p:pic>
    </p:spTree>
    <p:extLst>
      <p:ext uri="{BB962C8B-B14F-4D97-AF65-F5344CB8AC3E}">
        <p14:creationId xmlns:p14="http://schemas.microsoft.com/office/powerpoint/2010/main" val="3214390089"/>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SY"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اللوحة التعليمية</a:t>
            </a:r>
            <a:endPar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31</a:t>
            </a:fld>
            <a:endParaRPr lang="en-US" sz="1800" dirty="0">
              <a:solidFill>
                <a:srgbClr val="FF6600"/>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32" y="0"/>
            <a:ext cx="9057736" cy="6858000"/>
          </a:xfrm>
          <a:prstGeom prst="rect">
            <a:avLst/>
          </a:prstGeom>
        </p:spPr>
      </p:pic>
    </p:spTree>
    <p:extLst>
      <p:ext uri="{BB962C8B-B14F-4D97-AF65-F5344CB8AC3E}">
        <p14:creationId xmlns:p14="http://schemas.microsoft.com/office/powerpoint/2010/main" val="1707844392"/>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البرامج المفيدة...</a:t>
            </a:r>
          </a:p>
        </p:txBody>
      </p:sp>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32</a:t>
            </a:fld>
            <a:endParaRPr lang="en-US" sz="1800" dirty="0">
              <a:solidFill>
                <a:srgbClr val="FF6600"/>
              </a:solidFill>
              <a:effectLst>
                <a:outerShdw blurRad="38100" dist="38100" dir="2700000" algn="tl">
                  <a:srgbClr val="000000">
                    <a:alpha val="43137"/>
                  </a:srgbClr>
                </a:outerShdw>
              </a:effectLst>
            </a:endParaRPr>
          </a:p>
        </p:txBody>
      </p:sp>
      <p:sp>
        <p:nvSpPr>
          <p:cNvPr id="13"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5" name="Picture 4" descr="open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353919"/>
            <a:ext cx="9144000" cy="830997"/>
          </a:xfrm>
          <a:prstGeom prst="rect">
            <a:avLst/>
          </a:prstGeom>
          <a:noFill/>
        </p:spPr>
        <p:txBody>
          <a:bodyPr wrap="square" rtlCol="0">
            <a:spAutoFit/>
          </a:bodyPr>
          <a:lstStyle/>
          <a:p>
            <a:pPr algn="ctr" rtl="0"/>
            <a:r>
              <a:rPr lang="en-US" sz="4800" b="1" dirty="0" smtClean="0">
                <a:ln>
                  <a:solidFill>
                    <a:srgbClr val="FF0000"/>
                  </a:solidFill>
                </a:ln>
                <a:solidFill>
                  <a:schemeClr val="bg1"/>
                </a:solidFill>
                <a:effectLst>
                  <a:outerShdw blurRad="38100" dist="38100" dir="2700000" algn="tl">
                    <a:srgbClr val="000000">
                      <a:alpha val="43137"/>
                    </a:srgbClr>
                  </a:outerShdw>
                </a:effectLst>
                <a:latin typeface="Arial Black" pitchFamily="34" charset="0"/>
              </a:rPr>
              <a:t>walidbalid81@gmail.com</a:t>
            </a:r>
            <a:endParaRPr lang="en-US" sz="4800" b="1" dirty="0">
              <a:ln>
                <a:solidFill>
                  <a:srgbClr val="FF0000"/>
                </a:solidFill>
              </a:ln>
              <a:solidFill>
                <a:schemeClr val="bg1"/>
              </a:solidFill>
              <a:effectLst>
                <a:outerShdw blurRad="38100" dist="38100" dir="2700000" algn="tl">
                  <a:srgbClr val="000000">
                    <a:alpha val="43137"/>
                  </a:srgbClr>
                </a:outerShdw>
              </a:effectLst>
              <a:latin typeface="Arial Black" pitchFamily="34" charset="0"/>
            </a:endParaRPr>
          </a:p>
        </p:txBody>
      </p:sp>
    </p:spTree>
    <p:extLst>
      <p:ext uri="{BB962C8B-B14F-4D97-AF65-F5344CB8AC3E}">
        <p14:creationId xmlns:p14="http://schemas.microsoft.com/office/powerpoint/2010/main" val="475725863"/>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24"/>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spAutoFit/>
          </a:bodyPr>
          <a:lstStyle/>
          <a:p>
            <a:r>
              <a:rPr lang="ar-JO" sz="40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البرامج المفيدة...</a:t>
            </a:r>
          </a:p>
        </p:txBody>
      </p:sp>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33</a:t>
            </a:fld>
            <a:endParaRPr lang="en-US" sz="1800" dirty="0">
              <a:solidFill>
                <a:srgbClr val="FF6600"/>
              </a:solidFill>
              <a:effectLst>
                <a:outerShdw blurRad="38100" dist="38100" dir="2700000" algn="tl">
                  <a:srgbClr val="000000">
                    <a:alpha val="43137"/>
                  </a:srgbClr>
                </a:outerShdw>
              </a:effectLst>
            </a:endParaRPr>
          </a:p>
        </p:txBody>
      </p:sp>
      <p:sp>
        <p:nvSpPr>
          <p:cNvPr id="13"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5" name="Picture 7" descr="Bike Trick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38" y="-1447800"/>
            <a:ext cx="9439276" cy="97536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42346" y="1268760"/>
            <a:ext cx="9439276" cy="144655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Y"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لنجعل من التعلم متعة</a:t>
            </a:r>
            <a:endParaRPr lang="ar-AE"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51993057"/>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44408" y="6237312"/>
            <a:ext cx="613310"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34</a:t>
            </a:fld>
            <a:endParaRPr lang="en-US" sz="1800" dirty="0">
              <a:solidFill>
                <a:srgbClr val="FF6600"/>
              </a:solidFill>
              <a:effectLst>
                <a:outerShdw blurRad="38100" dist="38100" dir="2700000" algn="tl">
                  <a:srgbClr val="000000">
                    <a:alpha val="43137"/>
                  </a:srgbClr>
                </a:outerShdw>
              </a:effectLst>
            </a:endParaRPr>
          </a:p>
        </p:txBody>
      </p:sp>
      <p:sp>
        <p:nvSpPr>
          <p:cNvPr id="11" name="TextBox 10"/>
          <p:cNvSpPr txBox="1"/>
          <p:nvPr/>
        </p:nvSpPr>
        <p:spPr>
          <a:xfrm rot="16200000">
            <a:off x="-2350521" y="3294738"/>
            <a:ext cx="5274351" cy="646331"/>
          </a:xfrm>
          <a:prstGeom prst="rect">
            <a:avLst/>
          </a:prstGeom>
          <a:noFill/>
        </p:spPr>
        <p:txBody>
          <a:bodyPr wrap="square" rtlCol="1">
            <a:spAutoFit/>
          </a:bodyPr>
          <a:lstStyle/>
          <a:p>
            <a:pPr algn="l" rtl="0"/>
            <a:r>
              <a:rPr lang="en-US" sz="3600" i="1" dirty="0" smtClean="0">
                <a:effectLst>
                  <a:outerShdw blurRad="38100" dist="38100" dir="2700000" algn="tl">
                    <a:srgbClr val="000000">
                      <a:alpha val="43137"/>
                    </a:srgbClr>
                  </a:outerShdw>
                </a:effectLst>
                <a:latin typeface="Garamond" pitchFamily="18" charset="0"/>
              </a:rPr>
              <a:t>Wednesday, February 22, 2012</a:t>
            </a:r>
            <a:endParaRPr lang="ar-AE" sz="3600" i="1" dirty="0">
              <a:effectLst>
                <a:outerShdw blurRad="38100" dist="38100" dir="2700000" algn="tl">
                  <a:srgbClr val="000000">
                    <a:alpha val="43137"/>
                  </a:srgbClr>
                </a:outerShdw>
              </a:effectLst>
              <a:latin typeface="Garamond" pitchFamily="18" charset="0"/>
            </a:endParaRPr>
          </a:p>
        </p:txBody>
      </p:sp>
      <p:sp>
        <p:nvSpPr>
          <p:cNvPr id="8" name="TextBox 7"/>
          <p:cNvSpPr txBox="1"/>
          <p:nvPr/>
        </p:nvSpPr>
        <p:spPr>
          <a:xfrm>
            <a:off x="1115616" y="1141216"/>
            <a:ext cx="6930102" cy="3727944"/>
          </a:xfrm>
          <a:prstGeom prst="rect">
            <a:avLst/>
          </a:prstGeom>
          <a:noFill/>
        </p:spPr>
        <p:txBody>
          <a:bodyPr wrap="none" rtlCol="1">
            <a:spAutoFit/>
          </a:bodyPr>
          <a:lstStyle/>
          <a:p>
            <a:pPr algn="ctr">
              <a:lnSpc>
                <a:spcPct val="150000"/>
              </a:lnSpc>
            </a:pPr>
            <a:r>
              <a:rPr lang="ar-JO"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شكراً لكم </a:t>
            </a:r>
            <a:endParaRPr lang="en-US"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a:p>
            <a:pPr algn="ctr">
              <a:lnSpc>
                <a:spcPct val="150000"/>
              </a:lnSpc>
            </a:pPr>
            <a:r>
              <a:rPr lang="ar-SY"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وإلى لقاء متجدد معكم</a:t>
            </a:r>
            <a:r>
              <a:rPr lang="ar-JO"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a:t>
            </a:r>
            <a:endParaRPr lang="en-US"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a:p>
            <a:pPr algn="ctr">
              <a:lnSpc>
                <a:spcPct val="150000"/>
              </a:lnSpc>
            </a:pPr>
            <a:r>
              <a:rPr lang="ar-SY"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دمتــــــــم بخيــــــــر</a:t>
            </a:r>
            <a:r>
              <a:rPr lang="en-US"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a:t>
            </a:r>
            <a:r>
              <a:rPr lang="ar-SY" sz="54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ومــــــودة</a:t>
            </a:r>
            <a:endParaRPr lang="ar-AE" sz="28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تطور الشرائح 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4</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8" name="Picture 3" descr="F:\My Master Space Work\8- Pictures\index.jpg"/>
          <p:cNvPicPr>
            <a:picLocks noChangeAspect="1" noChangeArrowheads="1"/>
          </p:cNvPicPr>
          <p:nvPr/>
        </p:nvPicPr>
        <p:blipFill>
          <a:blip r:embed="rId5"/>
          <a:srcRect l="19531" t="14583" r="4687" b="3125"/>
          <a:stretch>
            <a:fillRect/>
          </a:stretch>
        </p:blipFill>
        <p:spPr bwMode="auto">
          <a:xfrm>
            <a:off x="857224" y="591449"/>
            <a:ext cx="7227930" cy="5886664"/>
          </a:xfrm>
          <a:prstGeom prst="rect">
            <a:avLst/>
          </a:prstGeom>
          <a:ln>
            <a:noFill/>
          </a:ln>
          <a:effectLst>
            <a:softEdge rad="112500"/>
          </a:effectLst>
        </p:spPr>
      </p:pic>
    </p:spTree>
    <p:extLst>
      <p:ext uri="{BB962C8B-B14F-4D97-AF65-F5344CB8AC3E}">
        <p14:creationId xmlns:p14="http://schemas.microsoft.com/office/powerpoint/2010/main" val="1039493011"/>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duotone>
              <a:schemeClr val="accent2">
                <a:shade val="45000"/>
                <a:satMod val="135000"/>
              </a:schemeClr>
              <a:prstClr val="white"/>
            </a:duotone>
            <a:extLst>
              <a:ext uri="{BEBA8EAE-BF5A-486C-A8C5-ECC9F3942E4B}">
                <a14:imgProps xmlns:a14="http://schemas.microsoft.com/office/drawing/2010/main">
                  <a14:imgLayer r:embed="rId4">
                    <a14:imgEffect>
                      <a14:saturation sat="30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54881"/>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4000" b="1" dirty="0" smtClean="0">
                <a:ln w="12700">
                  <a:solidFill>
                    <a:srgbClr val="000000">
                      <a:satMod val="155000"/>
                    </a:srgbClr>
                  </a:solidFill>
                  <a:prstDash val="solid"/>
                </a:ln>
                <a:solidFill>
                  <a:schemeClr val="accent6">
                    <a:lumMod val="60000"/>
                    <a:lumOff val="40000"/>
                  </a:schemeClr>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الأنظمة المدمجة 	  </a:t>
            </a:r>
            <a:r>
              <a:rPr lang="ar-SY" sz="3200" b="1" dirty="0" smtClean="0">
                <a:ln w="9525">
                  <a:solidFill>
                    <a:srgbClr val="3333CC">
                      <a:lumMod val="50000"/>
                    </a:srgbClr>
                  </a:solidFill>
                  <a:prstDash val="solid"/>
                </a:ln>
                <a:solidFill>
                  <a:schemeClr val="accent6">
                    <a:lumMod val="60000"/>
                    <a:lumOff val="40000"/>
                  </a:schemeClr>
                </a:solidFill>
                <a:effectLst>
                  <a:outerShdw blurRad="50800" dist="38100" dir="5400000" algn="t" rotWithShape="0">
                    <a:prstClr val="black">
                      <a:alpha val="40000"/>
                    </a:prstClr>
                  </a:outerShdw>
                </a:effectLst>
                <a:latin typeface="Monotype Koufi" pitchFamily="2" charset="-78"/>
                <a:ea typeface="Monotype Koufi" pitchFamily="2" charset="-78"/>
                <a:cs typeface="Sultan bold" pitchFamily="2" charset="-78"/>
              </a:rPr>
              <a:t>	                  </a:t>
            </a:r>
            <a:r>
              <a:rPr lang="en-US" sz="2800" b="1" dirty="0" smtClean="0">
                <a:ln w="9525">
                  <a:solidFill>
                    <a:srgbClr val="3333CC">
                      <a:lumMod val="50000"/>
                    </a:srgbClr>
                  </a:solidFill>
                  <a:prstDash val="solid"/>
                </a:ln>
                <a:solidFill>
                  <a:schemeClr val="accent6">
                    <a:lumMod val="60000"/>
                    <a:lumOff val="40000"/>
                  </a:schemeClr>
                </a:solidFill>
                <a:effectLst>
                  <a:outerShdw blurRad="50800" dist="38100" dir="5400000" algn="t" rotWithShape="0">
                    <a:prstClr val="black">
                      <a:alpha val="40000"/>
                    </a:prstClr>
                  </a:outerShdw>
                </a:effectLst>
                <a:latin typeface="Times New Roman" pitchFamily="18" charset="0"/>
                <a:ea typeface="Monotype Koufi" pitchFamily="2" charset="-78"/>
                <a:cs typeface="Times New Roman" pitchFamily="18" charset="0"/>
              </a:rPr>
              <a:t>Embedded Systems  </a:t>
            </a:r>
            <a:endParaRPr lang="ar-JO" sz="2800" b="1" dirty="0">
              <a:ln w="9525">
                <a:solidFill>
                  <a:srgbClr val="3333CC">
                    <a:lumMod val="50000"/>
                  </a:srgbClr>
                </a:solidFill>
                <a:prstDash val="solid"/>
              </a:ln>
              <a:solidFill>
                <a:schemeClr val="accent6">
                  <a:lumMod val="60000"/>
                  <a:lumOff val="40000"/>
                </a:schemeClr>
              </a:solidFill>
              <a:effectLst>
                <a:outerShdw blurRad="50800" dist="38100" dir="5400000" algn="t" rotWithShape="0">
                  <a:prstClr val="black">
                    <a:alpha val="40000"/>
                  </a:prstClr>
                </a:outerShdw>
              </a:effectLst>
              <a:latin typeface="Monotype Koufi" pitchFamily="2" charset="-78"/>
              <a:ea typeface="Monotype Koufi" pitchFamily="2" charset="-78"/>
              <a:cs typeface="Sultan bold" pitchFamily="2" charset="-78"/>
            </a:endParaRPr>
          </a:p>
        </p:txBody>
      </p:sp>
      <p:pic>
        <p:nvPicPr>
          <p:cNvPr id="4" name="Picture 3" descr="Picture2.jpg"/>
          <p:cNvPicPr>
            <a:picLocks noChangeAspect="1"/>
          </p:cNvPicPr>
          <p:nvPr/>
        </p:nvPicPr>
        <p:blipFill>
          <a:blip r:embed="rId5">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68158" y="6117046"/>
            <a:ext cx="648072" cy="648072"/>
          </a:xfrm>
        </p:spPr>
        <p:txBody>
          <a:bodyPr anchor="ctr"/>
          <a:lstStyle/>
          <a:p>
            <a:pPr algn="ctr" rtl="0">
              <a:defRPr/>
            </a:pPr>
            <a:fld id="{1C73AFC2-7C99-442E-A5E9-C00A0F5A5EF6}" type="slidenum">
              <a:rPr lang="en-US" sz="2000" smtClean="0">
                <a:solidFill>
                  <a:srgbClr val="2D2DB9">
                    <a:lumMod val="60000"/>
                    <a:lumOff val="40000"/>
                  </a:srgbClr>
                </a:solidFill>
                <a:latin typeface="Arial Black" pitchFamily="34" charset="0"/>
                <a:ea typeface="Cambria Math" pitchFamily="18" charset="0"/>
                <a:cs typeface="Times New Roman" pitchFamily="18" charset="0"/>
              </a:rPr>
              <a:pPr algn="ctr" rtl="0">
                <a:defRPr/>
              </a:pPr>
              <a:t>5</a:t>
            </a:fld>
            <a:endParaRPr lang="en-US" sz="2000" dirty="0">
              <a:solidFill>
                <a:srgbClr val="2D2DB9">
                  <a:lumMod val="60000"/>
                  <a:lumOff val="40000"/>
                </a:srgbClr>
              </a:solidFill>
              <a:latin typeface="Arial Black" pitchFamily="34" charset="0"/>
              <a:ea typeface="Cambria Math" pitchFamily="18" charset="0"/>
              <a:cs typeface="Times New Roman" pitchFamily="18" charset="0"/>
            </a:endParaRPr>
          </a:p>
        </p:txBody>
      </p:sp>
      <p:pic>
        <p:nvPicPr>
          <p:cNvPr id="8" name="Picture 2" descr="F:\My Master Archive\Pictures\xplain_side.jpg"/>
          <p:cNvPicPr>
            <a:picLocks noChangeAspect="1" noChangeArrowheads="1"/>
          </p:cNvPicPr>
          <p:nvPr/>
        </p:nvPicPr>
        <p:blipFill>
          <a:blip r:embed="rId6" cstate="print"/>
          <a:srcRect l="14104" t="15696" r="16705" b="15696"/>
          <a:stretch>
            <a:fillRect/>
          </a:stretch>
        </p:blipFill>
        <p:spPr bwMode="auto">
          <a:xfrm>
            <a:off x="827584" y="724907"/>
            <a:ext cx="7600869" cy="5029163"/>
          </a:xfrm>
          <a:prstGeom prst="rect">
            <a:avLst/>
          </a:prstGeom>
          <a:ln>
            <a:noFill/>
          </a:ln>
          <a:effectLst>
            <a:softEdge rad="112500"/>
          </a:effectLst>
        </p:spPr>
      </p:pic>
      <p:pic>
        <p:nvPicPr>
          <p:cNvPr id="9" name="Picture 8" descr="arm.jpg"/>
          <p:cNvPicPr>
            <a:picLocks noChangeAspect="1"/>
          </p:cNvPicPr>
          <p:nvPr/>
        </p:nvPicPr>
        <p:blipFill>
          <a:blip r:embed="rId7"/>
          <a:stretch>
            <a:fillRect/>
          </a:stretch>
        </p:blipFill>
        <p:spPr>
          <a:xfrm>
            <a:off x="2087724" y="806879"/>
            <a:ext cx="4968552" cy="4979593"/>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0334" y="980728"/>
            <a:ext cx="8724154" cy="4631896"/>
          </a:xfrm>
          <a:prstGeom prst="rect">
            <a:avLst/>
          </a:prstGeom>
        </p:spPr>
      </p:pic>
      <p:pic>
        <p:nvPicPr>
          <p:cNvPr id="34" name="Picture 1"/>
          <p:cNvPicPr>
            <a:picLocks noChangeAspect="1" noChangeArrowheads="1"/>
          </p:cNvPicPr>
          <p:nvPr/>
        </p:nvPicPr>
        <p:blipFill>
          <a:blip r:embed="rId9" cstate="print"/>
          <a:srcRect/>
          <a:stretch>
            <a:fillRect/>
          </a:stretch>
        </p:blipFill>
        <p:spPr bwMode="auto">
          <a:xfrm>
            <a:off x="2208960" y="3429001"/>
            <a:ext cx="1314720" cy="1752664"/>
          </a:xfrm>
          <a:prstGeom prst="rect">
            <a:avLst/>
          </a:prstGeom>
          <a:noFill/>
          <a:ln w="9360">
            <a:noFill/>
            <a:miter lim="800000"/>
            <a:headEnd/>
            <a:tailEnd/>
          </a:ln>
          <a:effectLst/>
        </p:spPr>
      </p:pic>
      <p:sp>
        <p:nvSpPr>
          <p:cNvPr id="35" name="Rectangle 3"/>
          <p:cNvSpPr>
            <a:spLocks noChangeArrowheads="1"/>
          </p:cNvSpPr>
          <p:nvPr/>
        </p:nvSpPr>
        <p:spPr bwMode="auto">
          <a:xfrm>
            <a:off x="5682240" y="2932148"/>
            <a:ext cx="960905" cy="334483"/>
          </a:xfrm>
          <a:prstGeom prst="rect">
            <a:avLst/>
          </a:prstGeom>
          <a:noFill/>
          <a:ln w="9360">
            <a:noFill/>
            <a:miter lim="800000"/>
            <a:headEnd/>
            <a:tailEnd/>
          </a:ln>
          <a:effectLst/>
        </p:spPr>
        <p:txBody>
          <a:bodyPr wrap="none" lIns="83598" tIns="41799" rIns="83598" bIns="41799">
            <a:spAutoFit/>
          </a:bodyPr>
          <a:lstStyle/>
          <a:p>
            <a:pPr>
              <a:lnSpc>
                <a:spcPct val="125000"/>
              </a:lnSpc>
              <a:spcBef>
                <a:spcPts val="816"/>
              </a:spcBef>
              <a:tabLst>
                <a:tab pos="656650" algn="l"/>
              </a:tabLst>
            </a:pPr>
            <a:r>
              <a:rPr lang="en-US" sz="1300" b="1" dirty="0">
                <a:solidFill>
                  <a:srgbClr val="000000"/>
                </a:solidFill>
                <a:latin typeface="Times New Roman" pitchFamily="16" charset="0"/>
              </a:rPr>
              <a:t>Electronics</a:t>
            </a:r>
          </a:p>
        </p:txBody>
      </p:sp>
      <p:sp>
        <p:nvSpPr>
          <p:cNvPr id="36" name="Rectangle 4"/>
          <p:cNvSpPr>
            <a:spLocks noChangeArrowheads="1"/>
          </p:cNvSpPr>
          <p:nvPr/>
        </p:nvSpPr>
        <p:spPr bwMode="auto">
          <a:xfrm>
            <a:off x="3945601" y="2932148"/>
            <a:ext cx="1308564" cy="334483"/>
          </a:xfrm>
          <a:prstGeom prst="rect">
            <a:avLst/>
          </a:prstGeom>
          <a:noFill/>
          <a:ln w="9360">
            <a:noFill/>
            <a:miter lim="800000"/>
            <a:headEnd/>
            <a:tailEnd/>
          </a:ln>
          <a:effectLst/>
        </p:spPr>
        <p:txBody>
          <a:bodyPr wrap="none" lIns="83598" tIns="41799" rIns="83598" bIns="41799">
            <a:spAutoFit/>
          </a:bodyPr>
          <a:lstStyle/>
          <a:p>
            <a:pPr>
              <a:lnSpc>
                <a:spcPct val="125000"/>
              </a:lnSpc>
              <a:spcBef>
                <a:spcPts val="816"/>
              </a:spcBef>
              <a:tabLst>
                <a:tab pos="656650" algn="l"/>
                <a:tab pos="1313299" algn="l"/>
              </a:tabLst>
            </a:pPr>
            <a:r>
              <a:rPr lang="en-US" sz="1300" b="1" dirty="0">
                <a:solidFill>
                  <a:srgbClr val="000000"/>
                </a:solidFill>
                <a:latin typeface="Times New Roman" pitchFamily="16" charset="0"/>
              </a:rPr>
              <a:t>Semiconductors</a:t>
            </a:r>
          </a:p>
        </p:txBody>
      </p:sp>
      <p:sp>
        <p:nvSpPr>
          <p:cNvPr id="37" name="Rectangle 5"/>
          <p:cNvSpPr>
            <a:spLocks noChangeArrowheads="1"/>
          </p:cNvSpPr>
          <p:nvPr/>
        </p:nvSpPr>
        <p:spPr bwMode="auto">
          <a:xfrm>
            <a:off x="7273440" y="2855821"/>
            <a:ext cx="965522" cy="384497"/>
          </a:xfrm>
          <a:prstGeom prst="rect">
            <a:avLst/>
          </a:prstGeom>
          <a:noFill/>
          <a:ln w="9360">
            <a:noFill/>
            <a:miter lim="800000"/>
            <a:headEnd/>
            <a:tailEnd/>
          </a:ln>
          <a:effectLst/>
        </p:spPr>
        <p:txBody>
          <a:bodyPr wrap="none" lIns="83598" tIns="41799" rIns="83598" bIns="41799">
            <a:spAutoFit/>
          </a:bodyPr>
          <a:lstStyle/>
          <a:p>
            <a:pPr>
              <a:lnSpc>
                <a:spcPct val="150000"/>
              </a:lnSpc>
              <a:spcBef>
                <a:spcPts val="816"/>
              </a:spcBef>
              <a:tabLst>
                <a:tab pos="656650" algn="l"/>
              </a:tabLst>
            </a:pPr>
            <a:r>
              <a:rPr lang="en-US" sz="1300" b="1" dirty="0">
                <a:solidFill>
                  <a:srgbClr val="000000"/>
                </a:solidFill>
                <a:latin typeface="Times New Roman" pitchFamily="16" charset="0"/>
              </a:rPr>
              <a:t>Computers</a:t>
            </a:r>
          </a:p>
        </p:txBody>
      </p:sp>
      <p:pic>
        <p:nvPicPr>
          <p:cNvPr id="38" name="Picture 7"/>
          <p:cNvPicPr>
            <a:picLocks noChangeAspect="1" noChangeArrowheads="1"/>
          </p:cNvPicPr>
          <p:nvPr/>
        </p:nvPicPr>
        <p:blipFill>
          <a:blip r:embed="rId10" cstate="print"/>
          <a:srcRect/>
          <a:stretch>
            <a:fillRect/>
          </a:stretch>
        </p:blipFill>
        <p:spPr bwMode="auto">
          <a:xfrm>
            <a:off x="2514240" y="1742584"/>
            <a:ext cx="1383840" cy="832407"/>
          </a:xfrm>
          <a:prstGeom prst="rect">
            <a:avLst/>
          </a:prstGeom>
          <a:noFill/>
          <a:ln w="12600">
            <a:noFill/>
            <a:miter lim="800000"/>
            <a:headEnd/>
            <a:tailEnd/>
          </a:ln>
          <a:effectLst/>
        </p:spPr>
      </p:pic>
      <p:pic>
        <p:nvPicPr>
          <p:cNvPr id="39" name="Picture 8"/>
          <p:cNvPicPr>
            <a:picLocks noChangeAspect="1" noChangeArrowheads="1"/>
          </p:cNvPicPr>
          <p:nvPr/>
        </p:nvPicPr>
        <p:blipFill>
          <a:blip r:embed="rId11" cstate="print"/>
          <a:srcRect/>
          <a:stretch>
            <a:fillRect/>
          </a:stretch>
        </p:blipFill>
        <p:spPr bwMode="auto">
          <a:xfrm>
            <a:off x="4266720" y="1847715"/>
            <a:ext cx="990720" cy="756079"/>
          </a:xfrm>
          <a:prstGeom prst="rect">
            <a:avLst/>
          </a:prstGeom>
          <a:noFill/>
          <a:ln w="12600">
            <a:noFill/>
            <a:miter lim="800000"/>
            <a:headEnd/>
            <a:tailEnd/>
          </a:ln>
          <a:effectLst/>
        </p:spPr>
      </p:pic>
      <p:pic>
        <p:nvPicPr>
          <p:cNvPr id="40" name="Picture 9"/>
          <p:cNvPicPr>
            <a:picLocks noChangeAspect="1" noChangeArrowheads="1"/>
          </p:cNvPicPr>
          <p:nvPr/>
        </p:nvPicPr>
        <p:blipFill>
          <a:blip r:embed="rId12" cstate="print"/>
          <a:srcRect/>
          <a:stretch>
            <a:fillRect/>
          </a:stretch>
        </p:blipFill>
        <p:spPr bwMode="auto">
          <a:xfrm>
            <a:off x="5486400" y="1566885"/>
            <a:ext cx="1441440" cy="1320619"/>
          </a:xfrm>
          <a:prstGeom prst="rect">
            <a:avLst/>
          </a:prstGeom>
          <a:noFill/>
          <a:ln w="12600">
            <a:noFill/>
            <a:miter lim="800000"/>
            <a:headEnd/>
            <a:tailEnd/>
          </a:ln>
          <a:effectLst/>
        </p:spPr>
      </p:pic>
      <p:pic>
        <p:nvPicPr>
          <p:cNvPr id="41" name="Picture 10"/>
          <p:cNvPicPr>
            <a:picLocks noChangeAspect="1" noChangeArrowheads="1"/>
          </p:cNvPicPr>
          <p:nvPr/>
        </p:nvPicPr>
        <p:blipFill>
          <a:blip r:embed="rId13" cstate="print"/>
          <a:srcRect/>
          <a:stretch>
            <a:fillRect/>
          </a:stretch>
        </p:blipFill>
        <p:spPr bwMode="auto">
          <a:xfrm>
            <a:off x="7244641" y="1706580"/>
            <a:ext cx="1212480" cy="1149241"/>
          </a:xfrm>
          <a:prstGeom prst="rect">
            <a:avLst/>
          </a:prstGeom>
          <a:noFill/>
          <a:ln w="12600">
            <a:noFill/>
            <a:miter lim="800000"/>
            <a:headEnd/>
            <a:tailEnd/>
          </a:ln>
          <a:effectLst/>
        </p:spPr>
      </p:pic>
      <p:pic>
        <p:nvPicPr>
          <p:cNvPr id="42" name="Picture 11"/>
          <p:cNvPicPr>
            <a:picLocks noChangeAspect="1" noChangeArrowheads="1"/>
          </p:cNvPicPr>
          <p:nvPr/>
        </p:nvPicPr>
        <p:blipFill>
          <a:blip r:embed="rId14" cstate="print"/>
          <a:srcRect/>
          <a:stretch>
            <a:fillRect/>
          </a:stretch>
        </p:blipFill>
        <p:spPr bwMode="auto">
          <a:xfrm>
            <a:off x="1225440" y="1600009"/>
            <a:ext cx="904320" cy="1320618"/>
          </a:xfrm>
          <a:prstGeom prst="rect">
            <a:avLst/>
          </a:prstGeom>
          <a:noFill/>
          <a:ln w="9360">
            <a:noFill/>
            <a:miter lim="800000"/>
            <a:headEnd/>
            <a:tailEnd/>
          </a:ln>
          <a:effectLst/>
        </p:spPr>
      </p:pic>
      <p:sp>
        <p:nvSpPr>
          <p:cNvPr id="43" name="Rectangle 12"/>
          <p:cNvSpPr>
            <a:spLocks noChangeArrowheads="1"/>
          </p:cNvSpPr>
          <p:nvPr/>
        </p:nvSpPr>
        <p:spPr bwMode="auto">
          <a:xfrm>
            <a:off x="3656438" y="4925318"/>
            <a:ext cx="882165" cy="546849"/>
          </a:xfrm>
          <a:prstGeom prst="rect">
            <a:avLst/>
          </a:prstGeom>
          <a:noFill/>
          <a:ln w="9360">
            <a:noFill/>
            <a:miter lim="800000"/>
            <a:headEnd/>
            <a:tailEnd/>
          </a:ln>
          <a:effectLst/>
        </p:spPr>
        <p:txBody>
          <a:bodyPr wrap="none" lIns="83598" tIns="41799" rIns="83598" bIns="41799">
            <a:spAutoFit/>
          </a:bodyPr>
          <a:lstStyle/>
          <a:p>
            <a:pPr algn="ctr">
              <a:lnSpc>
                <a:spcPct val="125000"/>
              </a:lnSpc>
              <a:spcBef>
                <a:spcPts val="816"/>
              </a:spcBef>
              <a:tabLst>
                <a:tab pos="656650" algn="l"/>
              </a:tabLst>
            </a:pPr>
            <a:r>
              <a:rPr lang="en-US" sz="1300" b="1" dirty="0">
                <a:solidFill>
                  <a:srgbClr val="000000"/>
                </a:solidFill>
                <a:latin typeface="Times New Roman" pitchFamily="16" charset="0"/>
              </a:rPr>
              <a:t>Advanced</a:t>
            </a:r>
          </a:p>
          <a:p>
            <a:pPr algn="ctr">
              <a:lnSpc>
                <a:spcPct val="45000"/>
              </a:lnSpc>
              <a:spcBef>
                <a:spcPts val="816"/>
              </a:spcBef>
              <a:tabLst>
                <a:tab pos="656650" algn="l"/>
              </a:tabLst>
            </a:pPr>
            <a:r>
              <a:rPr lang="en-US" sz="1300" b="1" dirty="0">
                <a:solidFill>
                  <a:srgbClr val="000000"/>
                </a:solidFill>
                <a:latin typeface="Times New Roman" pitchFamily="16" charset="0"/>
              </a:rPr>
              <a:t>Research</a:t>
            </a:r>
          </a:p>
        </p:txBody>
      </p:sp>
      <p:sp>
        <p:nvSpPr>
          <p:cNvPr id="44" name="Rectangle 13"/>
          <p:cNvSpPr>
            <a:spLocks noChangeArrowheads="1"/>
          </p:cNvSpPr>
          <p:nvPr/>
        </p:nvSpPr>
        <p:spPr bwMode="auto">
          <a:xfrm>
            <a:off x="4792321" y="5052050"/>
            <a:ext cx="1185325" cy="334483"/>
          </a:xfrm>
          <a:prstGeom prst="rect">
            <a:avLst/>
          </a:prstGeom>
          <a:noFill/>
          <a:ln w="9360">
            <a:noFill/>
            <a:miter lim="800000"/>
            <a:headEnd/>
            <a:tailEnd/>
          </a:ln>
          <a:effectLst/>
        </p:spPr>
        <p:txBody>
          <a:bodyPr wrap="none" lIns="83598" tIns="41799" rIns="83598" bIns="41799">
            <a:spAutoFit/>
          </a:bodyPr>
          <a:lstStyle/>
          <a:p>
            <a:pPr>
              <a:lnSpc>
                <a:spcPct val="125000"/>
              </a:lnSpc>
              <a:spcBef>
                <a:spcPts val="816"/>
              </a:spcBef>
              <a:tabLst>
                <a:tab pos="656650" algn="l"/>
              </a:tabLst>
            </a:pPr>
            <a:r>
              <a:rPr lang="en-US" sz="1300" b="1" dirty="0">
                <a:solidFill>
                  <a:srgbClr val="000000"/>
                </a:solidFill>
                <a:latin typeface="Times New Roman" pitchFamily="16" charset="0"/>
              </a:rPr>
              <a:t>Petrochemical</a:t>
            </a:r>
          </a:p>
        </p:txBody>
      </p:sp>
      <p:sp>
        <p:nvSpPr>
          <p:cNvPr id="45" name="Rectangle 14"/>
          <p:cNvSpPr>
            <a:spLocks noChangeArrowheads="1"/>
          </p:cNvSpPr>
          <p:nvPr/>
        </p:nvSpPr>
        <p:spPr bwMode="auto">
          <a:xfrm>
            <a:off x="6164142" y="4925318"/>
            <a:ext cx="924036" cy="539924"/>
          </a:xfrm>
          <a:prstGeom prst="rect">
            <a:avLst/>
          </a:prstGeom>
          <a:noFill/>
          <a:ln w="9360">
            <a:noFill/>
            <a:miter lim="800000"/>
            <a:headEnd/>
            <a:tailEnd/>
          </a:ln>
          <a:effectLst/>
        </p:spPr>
        <p:txBody>
          <a:bodyPr wrap="none" lIns="83598" tIns="41799" rIns="83598" bIns="41799">
            <a:spAutoFit/>
          </a:bodyPr>
          <a:lstStyle/>
          <a:p>
            <a:pPr algn="ctr">
              <a:lnSpc>
                <a:spcPct val="125000"/>
              </a:lnSpc>
              <a:spcBef>
                <a:spcPts val="816"/>
              </a:spcBef>
              <a:tabLst>
                <a:tab pos="656650" algn="l"/>
              </a:tabLst>
            </a:pPr>
            <a:r>
              <a:rPr lang="en-US" sz="1300" b="1" dirty="0">
                <a:solidFill>
                  <a:srgbClr val="000000"/>
                </a:solidFill>
                <a:latin typeface="Times New Roman" pitchFamily="16" charset="0"/>
              </a:rPr>
              <a:t>Food</a:t>
            </a:r>
          </a:p>
          <a:p>
            <a:pPr algn="ctr">
              <a:lnSpc>
                <a:spcPct val="45000"/>
              </a:lnSpc>
              <a:spcBef>
                <a:spcPts val="816"/>
              </a:spcBef>
              <a:tabLst>
                <a:tab pos="656650" algn="l"/>
              </a:tabLst>
            </a:pPr>
            <a:r>
              <a:rPr lang="en-US" sz="1300" b="1" dirty="0">
                <a:solidFill>
                  <a:srgbClr val="000000"/>
                </a:solidFill>
                <a:latin typeface="Times New Roman" pitchFamily="16" charset="0"/>
              </a:rPr>
              <a:t>Processing</a:t>
            </a:r>
          </a:p>
        </p:txBody>
      </p:sp>
      <p:sp>
        <p:nvSpPr>
          <p:cNvPr id="46" name="Rectangle 15"/>
          <p:cNvSpPr>
            <a:spLocks noChangeArrowheads="1"/>
          </p:cNvSpPr>
          <p:nvPr/>
        </p:nvSpPr>
        <p:spPr bwMode="auto">
          <a:xfrm>
            <a:off x="7633440" y="5052050"/>
            <a:ext cx="708144" cy="334483"/>
          </a:xfrm>
          <a:prstGeom prst="rect">
            <a:avLst/>
          </a:prstGeom>
          <a:noFill/>
          <a:ln w="9360">
            <a:noFill/>
            <a:miter lim="800000"/>
            <a:headEnd/>
            <a:tailEnd/>
          </a:ln>
          <a:effectLst/>
        </p:spPr>
        <p:txBody>
          <a:bodyPr wrap="none" lIns="83598" tIns="41799" rIns="83598" bIns="41799">
            <a:spAutoFit/>
          </a:bodyPr>
          <a:lstStyle/>
          <a:p>
            <a:pPr>
              <a:lnSpc>
                <a:spcPct val="125000"/>
              </a:lnSpc>
              <a:spcBef>
                <a:spcPts val="816"/>
              </a:spcBef>
              <a:tabLst>
                <a:tab pos="656650" algn="l"/>
              </a:tabLst>
            </a:pPr>
            <a:r>
              <a:rPr lang="en-US" sz="1300" b="1" dirty="0">
                <a:solidFill>
                  <a:srgbClr val="000000"/>
                </a:solidFill>
                <a:latin typeface="Times New Roman" pitchFamily="16" charset="0"/>
              </a:rPr>
              <a:t>Textiles</a:t>
            </a:r>
          </a:p>
        </p:txBody>
      </p:sp>
      <p:sp>
        <p:nvSpPr>
          <p:cNvPr id="47" name="Rectangle 16"/>
          <p:cNvSpPr>
            <a:spLocks noChangeArrowheads="1"/>
          </p:cNvSpPr>
          <p:nvPr/>
        </p:nvSpPr>
        <p:spPr bwMode="auto">
          <a:xfrm>
            <a:off x="2626560" y="2932148"/>
            <a:ext cx="1003994" cy="334483"/>
          </a:xfrm>
          <a:prstGeom prst="rect">
            <a:avLst/>
          </a:prstGeom>
          <a:noFill/>
          <a:ln w="9360">
            <a:noFill/>
            <a:miter lim="800000"/>
            <a:headEnd/>
            <a:tailEnd/>
          </a:ln>
          <a:effectLst/>
        </p:spPr>
        <p:txBody>
          <a:bodyPr wrap="none" lIns="83598" tIns="41799" rIns="83598" bIns="41799">
            <a:spAutoFit/>
          </a:bodyPr>
          <a:lstStyle/>
          <a:p>
            <a:pPr>
              <a:lnSpc>
                <a:spcPct val="125000"/>
              </a:lnSpc>
              <a:spcBef>
                <a:spcPts val="816"/>
              </a:spcBef>
              <a:tabLst>
                <a:tab pos="656650" algn="l"/>
              </a:tabLst>
            </a:pPr>
            <a:r>
              <a:rPr lang="en-US" sz="1300" b="1" dirty="0">
                <a:solidFill>
                  <a:srgbClr val="000000"/>
                </a:solidFill>
                <a:latin typeface="Times New Roman" pitchFamily="16" charset="0"/>
              </a:rPr>
              <a:t>Automotive</a:t>
            </a:r>
          </a:p>
        </p:txBody>
      </p:sp>
      <p:pic>
        <p:nvPicPr>
          <p:cNvPr id="48" name="Picture 17"/>
          <p:cNvPicPr>
            <a:picLocks noChangeAspect="1" noChangeArrowheads="1"/>
          </p:cNvPicPr>
          <p:nvPr/>
        </p:nvPicPr>
        <p:blipFill>
          <a:blip r:embed="rId15" cstate="print"/>
          <a:srcRect/>
          <a:stretch>
            <a:fillRect/>
          </a:stretch>
        </p:blipFill>
        <p:spPr bwMode="auto">
          <a:xfrm>
            <a:off x="380160" y="3123689"/>
            <a:ext cx="2046240" cy="2099740"/>
          </a:xfrm>
          <a:prstGeom prst="rect">
            <a:avLst/>
          </a:prstGeom>
          <a:noFill/>
          <a:ln w="9360">
            <a:noFill/>
            <a:miter lim="800000"/>
            <a:headEnd/>
            <a:tailEnd/>
          </a:ln>
          <a:effectLst/>
        </p:spPr>
      </p:pic>
      <p:sp>
        <p:nvSpPr>
          <p:cNvPr id="49" name="Rectangle 18"/>
          <p:cNvSpPr>
            <a:spLocks noChangeArrowheads="1"/>
          </p:cNvSpPr>
          <p:nvPr/>
        </p:nvSpPr>
        <p:spPr bwMode="auto">
          <a:xfrm>
            <a:off x="1321920" y="2953751"/>
            <a:ext cx="754630" cy="334483"/>
          </a:xfrm>
          <a:prstGeom prst="rect">
            <a:avLst/>
          </a:prstGeom>
          <a:noFill/>
          <a:ln w="9360">
            <a:noFill/>
            <a:miter lim="800000"/>
            <a:headEnd/>
            <a:tailEnd/>
          </a:ln>
          <a:effectLst/>
        </p:spPr>
        <p:txBody>
          <a:bodyPr wrap="none" lIns="83598" tIns="41799" rIns="83598" bIns="41799">
            <a:spAutoFit/>
          </a:bodyPr>
          <a:lstStyle/>
          <a:p>
            <a:pPr>
              <a:lnSpc>
                <a:spcPct val="125000"/>
              </a:lnSpc>
              <a:spcBef>
                <a:spcPts val="816"/>
              </a:spcBef>
              <a:tabLst>
                <a:tab pos="656650" algn="l"/>
              </a:tabLst>
            </a:pPr>
            <a:r>
              <a:rPr lang="en-US" sz="1300" b="1" dirty="0">
                <a:solidFill>
                  <a:srgbClr val="000000"/>
                </a:solidFill>
                <a:latin typeface="Times New Roman" pitchFamily="16" charset="0"/>
              </a:rPr>
              <a:t>Telecom</a:t>
            </a:r>
          </a:p>
        </p:txBody>
      </p:sp>
      <p:sp>
        <p:nvSpPr>
          <p:cNvPr id="50" name="Rectangle 19"/>
          <p:cNvSpPr>
            <a:spLocks noChangeArrowheads="1"/>
          </p:cNvSpPr>
          <p:nvPr/>
        </p:nvSpPr>
        <p:spPr bwMode="auto">
          <a:xfrm>
            <a:off x="1339200" y="5052050"/>
            <a:ext cx="497893" cy="334483"/>
          </a:xfrm>
          <a:prstGeom prst="rect">
            <a:avLst/>
          </a:prstGeom>
          <a:noFill/>
          <a:ln w="9360">
            <a:noFill/>
            <a:miter lim="800000"/>
            <a:headEnd/>
            <a:tailEnd/>
          </a:ln>
          <a:effectLst/>
        </p:spPr>
        <p:txBody>
          <a:bodyPr wrap="none" lIns="83598" tIns="41799" rIns="83598" bIns="41799">
            <a:spAutoFit/>
          </a:bodyPr>
          <a:lstStyle/>
          <a:p>
            <a:pPr>
              <a:lnSpc>
                <a:spcPct val="125000"/>
              </a:lnSpc>
              <a:spcBef>
                <a:spcPts val="816"/>
              </a:spcBef>
            </a:pPr>
            <a:r>
              <a:rPr lang="en-US" sz="1300" b="1" dirty="0">
                <a:solidFill>
                  <a:srgbClr val="000000"/>
                </a:solidFill>
                <a:latin typeface="Times New Roman" pitchFamily="16" charset="0"/>
              </a:rPr>
              <a:t>ATE</a:t>
            </a:r>
          </a:p>
        </p:txBody>
      </p:sp>
      <p:sp>
        <p:nvSpPr>
          <p:cNvPr id="51" name="Rectangle 20"/>
          <p:cNvSpPr>
            <a:spLocks noChangeArrowheads="1"/>
          </p:cNvSpPr>
          <p:nvPr/>
        </p:nvSpPr>
        <p:spPr bwMode="auto">
          <a:xfrm>
            <a:off x="2089802" y="5116858"/>
            <a:ext cx="1544398" cy="274466"/>
          </a:xfrm>
          <a:prstGeom prst="rect">
            <a:avLst/>
          </a:prstGeom>
          <a:noFill/>
          <a:ln w="9360">
            <a:noFill/>
            <a:miter lim="800000"/>
            <a:headEnd/>
            <a:tailEnd/>
          </a:ln>
          <a:effectLst/>
        </p:spPr>
        <p:txBody>
          <a:bodyPr wrap="none" lIns="83598" tIns="41799" rIns="83598" bIns="41799">
            <a:spAutoFit/>
          </a:bodyPr>
          <a:lstStyle/>
          <a:p>
            <a:pPr algn="ctr">
              <a:lnSpc>
                <a:spcPct val="95000"/>
              </a:lnSpc>
              <a:spcBef>
                <a:spcPts val="816"/>
              </a:spcBef>
              <a:tabLst>
                <a:tab pos="656650" algn="l"/>
                <a:tab pos="1313299" algn="l"/>
              </a:tabLst>
            </a:pPr>
            <a:r>
              <a:rPr lang="en-US" sz="1300" b="1" dirty="0">
                <a:solidFill>
                  <a:srgbClr val="000000"/>
                </a:solidFill>
                <a:latin typeface="Times New Roman" pitchFamily="16" charset="0"/>
              </a:rPr>
              <a:t>Military/Aerospace</a:t>
            </a:r>
          </a:p>
        </p:txBody>
      </p:sp>
      <p:pic>
        <p:nvPicPr>
          <p:cNvPr id="52" name="Picture 21"/>
          <p:cNvPicPr>
            <a:picLocks noChangeAspect="1" noChangeArrowheads="1"/>
          </p:cNvPicPr>
          <p:nvPr/>
        </p:nvPicPr>
        <p:blipFill>
          <a:blip r:embed="rId16" cstate="print"/>
          <a:srcRect/>
          <a:stretch>
            <a:fillRect/>
          </a:stretch>
        </p:blipFill>
        <p:spPr bwMode="auto">
          <a:xfrm>
            <a:off x="4572000" y="3584537"/>
            <a:ext cx="1444320" cy="1444471"/>
          </a:xfrm>
          <a:prstGeom prst="rect">
            <a:avLst/>
          </a:prstGeom>
          <a:noFill/>
          <a:ln w="9360">
            <a:noFill/>
            <a:miter lim="800000"/>
            <a:headEnd/>
            <a:tailEnd/>
          </a:ln>
          <a:effectLst/>
        </p:spPr>
      </p:pic>
      <p:pic>
        <p:nvPicPr>
          <p:cNvPr id="53" name="Picture 22"/>
          <p:cNvPicPr>
            <a:picLocks noChangeAspect="1" noChangeArrowheads="1"/>
          </p:cNvPicPr>
          <p:nvPr/>
        </p:nvPicPr>
        <p:blipFill>
          <a:blip r:embed="rId17" cstate="print"/>
          <a:srcRect/>
          <a:stretch>
            <a:fillRect/>
          </a:stretch>
        </p:blipFill>
        <p:spPr bwMode="auto">
          <a:xfrm>
            <a:off x="3504961" y="3709830"/>
            <a:ext cx="1150560" cy="1166522"/>
          </a:xfrm>
          <a:prstGeom prst="rect">
            <a:avLst/>
          </a:prstGeom>
          <a:noFill/>
          <a:ln w="9360">
            <a:noFill/>
            <a:miter lim="800000"/>
            <a:headEnd/>
            <a:tailEnd/>
          </a:ln>
          <a:effectLst/>
        </p:spPr>
      </p:pic>
      <p:pic>
        <p:nvPicPr>
          <p:cNvPr id="54" name="Picture 23"/>
          <p:cNvPicPr>
            <a:picLocks noChangeAspect="1" noChangeArrowheads="1"/>
          </p:cNvPicPr>
          <p:nvPr/>
        </p:nvPicPr>
        <p:blipFill>
          <a:blip r:embed="rId18" cstate="print"/>
          <a:srcRect/>
          <a:stretch>
            <a:fillRect/>
          </a:stretch>
        </p:blipFill>
        <p:spPr bwMode="auto">
          <a:xfrm>
            <a:off x="5866561" y="3505328"/>
            <a:ext cx="1473120" cy="1497757"/>
          </a:xfrm>
          <a:prstGeom prst="rect">
            <a:avLst/>
          </a:prstGeom>
          <a:noFill/>
          <a:ln w="9360">
            <a:noFill/>
            <a:miter lim="800000"/>
            <a:headEnd/>
            <a:tailEnd/>
          </a:ln>
          <a:effectLst/>
        </p:spPr>
      </p:pic>
      <p:pic>
        <p:nvPicPr>
          <p:cNvPr id="55" name="Picture 24"/>
          <p:cNvPicPr>
            <a:picLocks noChangeAspect="1" noChangeArrowheads="1"/>
          </p:cNvPicPr>
          <p:nvPr/>
        </p:nvPicPr>
        <p:blipFill>
          <a:blip r:embed="rId19" cstate="print"/>
          <a:srcRect/>
          <a:stretch>
            <a:fillRect/>
          </a:stretch>
        </p:blipFill>
        <p:spPr bwMode="auto">
          <a:xfrm>
            <a:off x="7162560" y="3581656"/>
            <a:ext cx="1676160" cy="1434391"/>
          </a:xfrm>
          <a:prstGeom prst="rect">
            <a:avLst/>
          </a:prstGeom>
          <a:noFill/>
          <a:ln w="9360">
            <a:noFill/>
            <a:miter lim="800000"/>
            <a:headEnd/>
            <a:tailEnd/>
          </a:ln>
          <a:effectLst/>
        </p:spPr>
      </p:pic>
    </p:spTree>
    <p:extLst>
      <p:ext uri="{BB962C8B-B14F-4D97-AF65-F5344CB8AC3E}">
        <p14:creationId xmlns:p14="http://schemas.microsoft.com/office/powerpoint/2010/main" val="182792867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9"/>
                                        </p:tgtEl>
                                      </p:cBhvr>
                                    </p:animEffect>
                                    <p:set>
                                      <p:cBhvr>
                                        <p:cTn id="11" dur="1" fill="hold">
                                          <p:stCondLst>
                                            <p:cond delay="499"/>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8"/>
                                        </p:tgtEl>
                                        <p:attrNameLst>
                                          <p:attrName>ppt_x</p:attrName>
                                        </p:attrNameLst>
                                      </p:cBhvr>
                                      <p:tavLst>
                                        <p:tav tm="0">
                                          <p:val>
                                            <p:strVal val="ppt_x"/>
                                          </p:val>
                                        </p:tav>
                                        <p:tav tm="100000">
                                          <p:val>
                                            <p:strVal val="ppt_x"/>
                                          </p:val>
                                        </p:tav>
                                      </p:tavLst>
                                    </p:anim>
                                    <p:anim calcmode="lin" valueType="num">
                                      <p:cBhvr additive="base">
                                        <p:cTn id="21" dur="500"/>
                                        <p:tgtEl>
                                          <p:spTgt spid="8"/>
                                        </p:tgtEl>
                                        <p:attrNameLst>
                                          <p:attrName>ppt_y</p:attrName>
                                        </p:attrNameLst>
                                      </p:cBhvr>
                                      <p:tavLst>
                                        <p:tav tm="0">
                                          <p:val>
                                            <p:strVal val="ppt_y"/>
                                          </p:val>
                                        </p:tav>
                                        <p:tav tm="100000">
                                          <p:val>
                                            <p:strVal val="1+ppt_h/2"/>
                                          </p:val>
                                        </p:tav>
                                      </p:tavLst>
                                    </p:anim>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34"/>
                                        </p:tgtEl>
                                      </p:cBhvr>
                                    </p:animEffect>
                                    <p:set>
                                      <p:cBhvr>
                                        <p:cTn id="73" dur="1" fill="hold">
                                          <p:stCondLst>
                                            <p:cond delay="499"/>
                                          </p:stCondLst>
                                        </p:cTn>
                                        <p:tgtEl>
                                          <p:spTgt spid="3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5"/>
                                        </p:tgtEl>
                                      </p:cBhvr>
                                    </p:animEffect>
                                    <p:set>
                                      <p:cBhvr>
                                        <p:cTn id="76" dur="1" fill="hold">
                                          <p:stCondLst>
                                            <p:cond delay="499"/>
                                          </p:stCondLst>
                                        </p:cTn>
                                        <p:tgtEl>
                                          <p:spTgt spid="35"/>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36"/>
                                        </p:tgtEl>
                                      </p:cBhvr>
                                    </p:animEffect>
                                    <p:set>
                                      <p:cBhvr>
                                        <p:cTn id="79" dur="1" fill="hold">
                                          <p:stCondLst>
                                            <p:cond delay="499"/>
                                          </p:stCondLst>
                                        </p:cTn>
                                        <p:tgtEl>
                                          <p:spTgt spid="36"/>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37"/>
                                        </p:tgtEl>
                                      </p:cBhvr>
                                    </p:animEffect>
                                    <p:set>
                                      <p:cBhvr>
                                        <p:cTn id="82" dur="1" fill="hold">
                                          <p:stCondLst>
                                            <p:cond delay="499"/>
                                          </p:stCondLst>
                                        </p:cTn>
                                        <p:tgtEl>
                                          <p:spTgt spid="37"/>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38"/>
                                        </p:tgtEl>
                                      </p:cBhvr>
                                    </p:animEffect>
                                    <p:set>
                                      <p:cBhvr>
                                        <p:cTn id="85" dur="1" fill="hold">
                                          <p:stCondLst>
                                            <p:cond delay="499"/>
                                          </p:stCondLst>
                                        </p:cTn>
                                        <p:tgtEl>
                                          <p:spTgt spid="38"/>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39"/>
                                        </p:tgtEl>
                                      </p:cBhvr>
                                    </p:animEffect>
                                    <p:set>
                                      <p:cBhvr>
                                        <p:cTn id="88" dur="1" fill="hold">
                                          <p:stCondLst>
                                            <p:cond delay="499"/>
                                          </p:stCondLst>
                                        </p:cTn>
                                        <p:tgtEl>
                                          <p:spTgt spid="39"/>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40"/>
                                        </p:tgtEl>
                                      </p:cBhvr>
                                    </p:animEffect>
                                    <p:set>
                                      <p:cBhvr>
                                        <p:cTn id="91" dur="1" fill="hold">
                                          <p:stCondLst>
                                            <p:cond delay="499"/>
                                          </p:stCondLst>
                                        </p:cTn>
                                        <p:tgtEl>
                                          <p:spTgt spid="40"/>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41"/>
                                        </p:tgtEl>
                                      </p:cBhvr>
                                    </p:animEffect>
                                    <p:set>
                                      <p:cBhvr>
                                        <p:cTn id="94" dur="1" fill="hold">
                                          <p:stCondLst>
                                            <p:cond delay="499"/>
                                          </p:stCondLst>
                                        </p:cTn>
                                        <p:tgtEl>
                                          <p:spTgt spid="41"/>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42"/>
                                        </p:tgtEl>
                                      </p:cBhvr>
                                    </p:animEffect>
                                    <p:set>
                                      <p:cBhvr>
                                        <p:cTn id="97" dur="1" fill="hold">
                                          <p:stCondLst>
                                            <p:cond delay="499"/>
                                          </p:stCondLst>
                                        </p:cTn>
                                        <p:tgtEl>
                                          <p:spTgt spid="42"/>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43"/>
                                        </p:tgtEl>
                                      </p:cBhvr>
                                    </p:animEffect>
                                    <p:set>
                                      <p:cBhvr>
                                        <p:cTn id="100" dur="1" fill="hold">
                                          <p:stCondLst>
                                            <p:cond delay="499"/>
                                          </p:stCondLst>
                                        </p:cTn>
                                        <p:tgtEl>
                                          <p:spTgt spid="43"/>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44"/>
                                        </p:tgtEl>
                                      </p:cBhvr>
                                    </p:animEffect>
                                    <p:set>
                                      <p:cBhvr>
                                        <p:cTn id="103" dur="1" fill="hold">
                                          <p:stCondLst>
                                            <p:cond delay="499"/>
                                          </p:stCondLst>
                                        </p:cTn>
                                        <p:tgtEl>
                                          <p:spTgt spid="44"/>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45"/>
                                        </p:tgtEl>
                                      </p:cBhvr>
                                    </p:animEffect>
                                    <p:set>
                                      <p:cBhvr>
                                        <p:cTn id="106" dur="1" fill="hold">
                                          <p:stCondLst>
                                            <p:cond delay="499"/>
                                          </p:stCondLst>
                                        </p:cTn>
                                        <p:tgtEl>
                                          <p:spTgt spid="45"/>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46"/>
                                        </p:tgtEl>
                                      </p:cBhvr>
                                    </p:animEffect>
                                    <p:set>
                                      <p:cBhvr>
                                        <p:cTn id="109" dur="1" fill="hold">
                                          <p:stCondLst>
                                            <p:cond delay="499"/>
                                          </p:stCondLst>
                                        </p:cTn>
                                        <p:tgtEl>
                                          <p:spTgt spid="46"/>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47"/>
                                        </p:tgtEl>
                                      </p:cBhvr>
                                    </p:animEffect>
                                    <p:set>
                                      <p:cBhvr>
                                        <p:cTn id="112" dur="1" fill="hold">
                                          <p:stCondLst>
                                            <p:cond delay="499"/>
                                          </p:stCondLst>
                                        </p:cTn>
                                        <p:tgtEl>
                                          <p:spTgt spid="47"/>
                                        </p:tgtEl>
                                        <p:attrNameLst>
                                          <p:attrName>style.visibility</p:attrName>
                                        </p:attrNameLst>
                                      </p:cBhvr>
                                      <p:to>
                                        <p:strVal val="hidden"/>
                                      </p:to>
                                    </p:set>
                                  </p:childTnLst>
                                </p:cTn>
                              </p:par>
                              <p:par>
                                <p:cTn id="113" presetID="10" presetClass="exit" presetSubtype="0" fill="hold" nodeType="withEffect">
                                  <p:stCondLst>
                                    <p:cond delay="0"/>
                                  </p:stCondLst>
                                  <p:childTnLst>
                                    <p:animEffect transition="out" filter="fade">
                                      <p:cBhvr>
                                        <p:cTn id="114" dur="500"/>
                                        <p:tgtEl>
                                          <p:spTgt spid="48"/>
                                        </p:tgtEl>
                                      </p:cBhvr>
                                    </p:animEffect>
                                    <p:set>
                                      <p:cBhvr>
                                        <p:cTn id="115" dur="1" fill="hold">
                                          <p:stCondLst>
                                            <p:cond delay="499"/>
                                          </p:stCondLst>
                                        </p:cTn>
                                        <p:tgtEl>
                                          <p:spTgt spid="48"/>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49"/>
                                        </p:tgtEl>
                                      </p:cBhvr>
                                    </p:animEffect>
                                    <p:set>
                                      <p:cBhvr>
                                        <p:cTn id="118" dur="1" fill="hold">
                                          <p:stCondLst>
                                            <p:cond delay="499"/>
                                          </p:stCondLst>
                                        </p:cTn>
                                        <p:tgtEl>
                                          <p:spTgt spid="49"/>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50"/>
                                        </p:tgtEl>
                                      </p:cBhvr>
                                    </p:animEffect>
                                    <p:set>
                                      <p:cBhvr>
                                        <p:cTn id="121" dur="1" fill="hold">
                                          <p:stCondLst>
                                            <p:cond delay="499"/>
                                          </p:stCondLst>
                                        </p:cTn>
                                        <p:tgtEl>
                                          <p:spTgt spid="50"/>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51"/>
                                        </p:tgtEl>
                                      </p:cBhvr>
                                    </p:animEffect>
                                    <p:set>
                                      <p:cBhvr>
                                        <p:cTn id="124" dur="1" fill="hold">
                                          <p:stCondLst>
                                            <p:cond delay="499"/>
                                          </p:stCondLst>
                                        </p:cTn>
                                        <p:tgtEl>
                                          <p:spTgt spid="51"/>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52"/>
                                        </p:tgtEl>
                                      </p:cBhvr>
                                    </p:animEffect>
                                    <p:set>
                                      <p:cBhvr>
                                        <p:cTn id="127" dur="1" fill="hold">
                                          <p:stCondLst>
                                            <p:cond delay="499"/>
                                          </p:stCondLst>
                                        </p:cTn>
                                        <p:tgtEl>
                                          <p:spTgt spid="52"/>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53"/>
                                        </p:tgtEl>
                                      </p:cBhvr>
                                    </p:animEffect>
                                    <p:set>
                                      <p:cBhvr>
                                        <p:cTn id="130" dur="1" fill="hold">
                                          <p:stCondLst>
                                            <p:cond delay="499"/>
                                          </p:stCondLst>
                                        </p:cTn>
                                        <p:tgtEl>
                                          <p:spTgt spid="53"/>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54"/>
                                        </p:tgtEl>
                                      </p:cBhvr>
                                    </p:animEffect>
                                    <p:set>
                                      <p:cBhvr>
                                        <p:cTn id="133" dur="1" fill="hold">
                                          <p:stCondLst>
                                            <p:cond delay="499"/>
                                          </p:stCondLst>
                                        </p:cTn>
                                        <p:tgtEl>
                                          <p:spTgt spid="54"/>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500"/>
                                        <p:tgtEl>
                                          <p:spTgt spid="55"/>
                                        </p:tgtEl>
                                      </p:cBhvr>
                                    </p:animEffect>
                                    <p:set>
                                      <p:cBhvr>
                                        <p:cTn id="136" dur="1" fill="hold">
                                          <p:stCondLst>
                                            <p:cond delay="499"/>
                                          </p:stCondLst>
                                        </p:cTn>
                                        <p:tgtEl>
                                          <p:spTgt spid="55"/>
                                        </p:tgtEl>
                                        <p:attrNameLst>
                                          <p:attrName>style.visibility</p:attrName>
                                        </p:attrNameLst>
                                      </p:cBhvr>
                                      <p:to>
                                        <p:strVal val="hidden"/>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nodeType="clickEffect">
                                  <p:stCondLst>
                                    <p:cond delay="0"/>
                                  </p:stCondLst>
                                  <p:childTnLst>
                                    <p:set>
                                      <p:cBhvr>
                                        <p:cTn id="14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p:bldP spid="36" grpId="1"/>
      <p:bldP spid="37" grpId="0"/>
      <p:bldP spid="37" grpId="1"/>
      <p:bldP spid="43" grpId="0"/>
      <p:bldP spid="43" grpId="1"/>
      <p:bldP spid="44" grpId="0"/>
      <p:bldP spid="44" grpId="1"/>
      <p:bldP spid="45" grpId="0"/>
      <p:bldP spid="45" grpId="1"/>
      <p:bldP spid="46" grpId="0"/>
      <p:bldP spid="46" grpId="1"/>
      <p:bldP spid="47" grpId="0"/>
      <p:bldP spid="47" grpId="1"/>
      <p:bldP spid="49" grpId="0"/>
      <p:bldP spid="49" grpId="1"/>
      <p:bldP spid="50" grpId="0"/>
      <p:bldP spid="50" grpId="1"/>
      <p:bldP spid="51" grpId="0"/>
      <p:bldP spid="5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duotone>
              <a:schemeClr val="accent2">
                <a:shade val="45000"/>
                <a:satMod val="135000"/>
              </a:schemeClr>
              <a:prstClr val="white"/>
            </a:duotone>
            <a:extLst>
              <a:ext uri="{BEBA8EAE-BF5A-486C-A8C5-ECC9F3942E4B}">
                <a14:imgProps xmlns:a14="http://schemas.microsoft.com/office/drawing/2010/main">
                  <a14:imgLayer r:embed="rId4">
                    <a14:imgEffect>
                      <a14:saturation sat="30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9525">
                  <a:solidFill>
                    <a:srgbClr val="3333CC">
                      <a:lumMod val="50000"/>
                    </a:srgbClr>
                  </a:solidFill>
                  <a:prstDash val="solid"/>
                </a:ln>
                <a:solidFill>
                  <a:srgbClr val="2D2DB9">
                    <a:lumMod val="60000"/>
                    <a:lumOff val="40000"/>
                  </a:srgbClr>
                </a:solidFill>
                <a:effectLst>
                  <a:outerShdw blurRad="50800" dist="38100" dir="5400000" algn="t" rotWithShape="0">
                    <a:prstClr val="black">
                      <a:alpha val="40000"/>
                    </a:prstClr>
                  </a:outerShdw>
                </a:effectLst>
                <a:latin typeface="Monotype Koufi" pitchFamily="2" charset="-78"/>
                <a:ea typeface="Monotype Koufi" pitchFamily="2" charset="-78"/>
                <a:cs typeface="Monotype Koufi" pitchFamily="2" charset="-78"/>
              </a:rPr>
              <a:t>أصناف الدارات المتكاملة</a:t>
            </a:r>
            <a:endParaRPr lang="ar-JO" sz="2800" b="1" dirty="0">
              <a:ln w="9525">
                <a:solidFill>
                  <a:srgbClr val="3333CC">
                    <a:lumMod val="50000"/>
                  </a:srgbClr>
                </a:solidFill>
                <a:prstDash val="solid"/>
              </a:ln>
              <a:solidFill>
                <a:srgbClr val="2D2DB9">
                  <a:lumMod val="60000"/>
                  <a:lumOff val="40000"/>
                </a:srgbClr>
              </a:solidFill>
              <a:effectLst>
                <a:outerShdw blurRad="50800" dist="38100" dir="5400000" algn="t" rotWithShape="0">
                  <a:prstClr val="black">
                    <a:alpha val="40000"/>
                  </a:prst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5">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68158" y="6117046"/>
            <a:ext cx="648072" cy="648072"/>
          </a:xfrm>
        </p:spPr>
        <p:txBody>
          <a:bodyPr anchor="ctr"/>
          <a:lstStyle/>
          <a:p>
            <a:pPr algn="ctr" rtl="0">
              <a:defRPr/>
            </a:pPr>
            <a:fld id="{1C73AFC2-7C99-442E-A5E9-C00A0F5A5EF6}" type="slidenum">
              <a:rPr lang="en-US" sz="2000" smtClean="0">
                <a:solidFill>
                  <a:srgbClr val="2D2DB9">
                    <a:lumMod val="60000"/>
                    <a:lumOff val="40000"/>
                  </a:srgbClr>
                </a:solidFill>
                <a:latin typeface="Arial Black" pitchFamily="34" charset="0"/>
                <a:ea typeface="Cambria Math" pitchFamily="18" charset="0"/>
                <a:cs typeface="Times New Roman" pitchFamily="18" charset="0"/>
              </a:rPr>
              <a:pPr algn="ctr" rtl="0">
                <a:defRPr/>
              </a:pPr>
              <a:t>6</a:t>
            </a:fld>
            <a:endParaRPr lang="en-US" sz="2000" dirty="0">
              <a:solidFill>
                <a:srgbClr val="2D2DB9">
                  <a:lumMod val="60000"/>
                  <a:lumOff val="40000"/>
                </a:srgbClr>
              </a:solidFill>
              <a:latin typeface="Arial Black" pitchFamily="34" charset="0"/>
              <a:ea typeface="Cambria Math" pitchFamily="18" charset="0"/>
              <a:cs typeface="Times New Roman" pitchFamily="18" charset="0"/>
            </a:endParaRPr>
          </a:p>
        </p:txBody>
      </p:sp>
      <p:sp>
        <p:nvSpPr>
          <p:cNvPr id="42" name="Rectangle 41"/>
          <p:cNvSpPr/>
          <p:nvPr/>
        </p:nvSpPr>
        <p:spPr>
          <a:xfrm>
            <a:off x="100575" y="609298"/>
            <a:ext cx="8942849" cy="3744416"/>
          </a:xfrm>
          <a:prstGeom prst="rect">
            <a:avLst/>
          </a:prstGeom>
          <a:noFill/>
        </p:spPr>
      </p:sp>
      <p:sp>
        <p:nvSpPr>
          <p:cNvPr id="44" name="AutoShape 41"/>
          <p:cNvSpPr>
            <a:spLocks noChangeArrowheads="1"/>
          </p:cNvSpPr>
          <p:nvPr/>
        </p:nvSpPr>
        <p:spPr bwMode="auto">
          <a:xfrm>
            <a:off x="6396808" y="1954008"/>
            <a:ext cx="1702145" cy="711997"/>
          </a:xfrm>
          <a:prstGeom prst="roundRect">
            <a:avLst>
              <a:gd name="adj" fmla="val 16667"/>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36000" tIns="36000" rIns="36000" bIns="36000" anchor="ctr" anchorCtr="0" upright="1">
            <a:noAutofit/>
          </a:bodyPr>
          <a:lstStyle/>
          <a:p>
            <a:pPr algn="ctr">
              <a:lnSpc>
                <a:spcPct val="115000"/>
              </a:lnSpc>
              <a:defRPr/>
            </a:pPr>
            <a:r>
              <a:rPr lang="en-US" sz="1600" b="1" kern="0" dirty="0">
                <a:solidFill>
                  <a:sysClr val="windowText" lastClr="000000"/>
                </a:solidFill>
                <a:latin typeface="Traditional Arabic"/>
                <a:ea typeface="Calibri"/>
                <a:cs typeface="Arial"/>
              </a:rPr>
              <a:t>Special Purposes</a:t>
            </a:r>
            <a:endParaRPr lang="en-US" sz="2400" kern="0" dirty="0">
              <a:solidFill>
                <a:sysClr val="windowText" lastClr="000000"/>
              </a:solidFill>
              <a:latin typeface="Calibri"/>
              <a:ea typeface="Calibri"/>
              <a:cs typeface="Arial"/>
            </a:endParaRPr>
          </a:p>
        </p:txBody>
      </p:sp>
      <p:sp>
        <p:nvSpPr>
          <p:cNvPr id="45" name="AutoShape 43"/>
          <p:cNvSpPr>
            <a:spLocks noChangeArrowheads="1"/>
          </p:cNvSpPr>
          <p:nvPr/>
        </p:nvSpPr>
        <p:spPr bwMode="auto">
          <a:xfrm>
            <a:off x="3718992" y="1954008"/>
            <a:ext cx="1702145" cy="711997"/>
          </a:xfrm>
          <a:prstGeom prst="roundRect">
            <a:avLst>
              <a:gd name="adj" fmla="val 16667"/>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Standard Logic</a:t>
            </a:r>
            <a:endParaRPr lang="en-US" sz="2400" kern="0">
              <a:solidFill>
                <a:sysClr val="windowText" lastClr="000000"/>
              </a:solidFill>
              <a:latin typeface="Calibri"/>
              <a:ea typeface="Calibri"/>
              <a:cs typeface="Arial"/>
            </a:endParaRPr>
          </a:p>
        </p:txBody>
      </p:sp>
      <p:sp>
        <p:nvSpPr>
          <p:cNvPr id="46" name="AutoShape 51"/>
          <p:cNvSpPr>
            <a:spLocks noChangeArrowheads="1"/>
          </p:cNvSpPr>
          <p:nvPr/>
        </p:nvSpPr>
        <p:spPr bwMode="auto">
          <a:xfrm>
            <a:off x="1051720" y="1954008"/>
            <a:ext cx="1702145" cy="711997"/>
          </a:xfrm>
          <a:prstGeom prst="roundRect">
            <a:avLst>
              <a:gd name="adj" fmla="val 16667"/>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General Purposes</a:t>
            </a:r>
            <a:endParaRPr lang="en-US" sz="2400" kern="0">
              <a:solidFill>
                <a:sysClr val="windowText" lastClr="000000"/>
              </a:solidFill>
              <a:latin typeface="Calibri"/>
              <a:ea typeface="Calibri"/>
              <a:cs typeface="Arial"/>
            </a:endParaRPr>
          </a:p>
        </p:txBody>
      </p:sp>
      <p:cxnSp>
        <p:nvCxnSpPr>
          <p:cNvPr id="47" name="AutoShape 62"/>
          <p:cNvCxnSpPr>
            <a:cxnSpLocks noChangeShapeType="1"/>
            <a:stCxn id="52" idx="2"/>
            <a:endCxn id="46" idx="3"/>
          </p:cNvCxnSpPr>
          <p:nvPr/>
        </p:nvCxnSpPr>
        <p:spPr bwMode="auto">
          <a:xfrm flipH="1">
            <a:off x="2753865" y="1521951"/>
            <a:ext cx="1825767" cy="788056"/>
          </a:xfrm>
          <a:prstGeom prst="straightConnector1">
            <a:avLst/>
          </a:prstGeom>
          <a:noFill/>
          <a:ln w="12700">
            <a:solidFill>
              <a:srgbClr val="4F81B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accent5">
                      <a:lumMod val="50000"/>
                      <a:lumOff val="0"/>
                    </a:schemeClr>
                  </a:outerShdw>
                </a:effectLst>
              </a14:hiddenEffects>
            </a:ext>
          </a:extLst>
        </p:spPr>
      </p:cxnSp>
      <p:cxnSp>
        <p:nvCxnSpPr>
          <p:cNvPr id="48" name="AutoShape 65"/>
          <p:cNvCxnSpPr>
            <a:cxnSpLocks noChangeShapeType="1"/>
            <a:stCxn id="52" idx="2"/>
            <a:endCxn id="44" idx="1"/>
          </p:cNvCxnSpPr>
          <p:nvPr/>
        </p:nvCxnSpPr>
        <p:spPr bwMode="auto">
          <a:xfrm>
            <a:off x="4579632" y="1521951"/>
            <a:ext cx="1817175" cy="788056"/>
          </a:xfrm>
          <a:prstGeom prst="straightConnector1">
            <a:avLst/>
          </a:prstGeom>
          <a:noFill/>
          <a:ln w="12700">
            <a:solidFill>
              <a:srgbClr val="9BBB59">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accent5">
                      <a:lumMod val="50000"/>
                      <a:lumOff val="0"/>
                    </a:schemeClr>
                  </a:outerShdw>
                </a:effectLst>
              </a14:hiddenEffects>
            </a:ext>
          </a:extLst>
        </p:spPr>
      </p:cxnSp>
      <p:sp>
        <p:nvSpPr>
          <p:cNvPr id="49" name="AutoShape 78"/>
          <p:cNvSpPr>
            <a:spLocks noChangeArrowheads="1"/>
          </p:cNvSpPr>
          <p:nvPr/>
        </p:nvSpPr>
        <p:spPr bwMode="auto">
          <a:xfrm>
            <a:off x="7313788" y="3116449"/>
            <a:ext cx="729491" cy="423552"/>
          </a:xfrm>
          <a:prstGeom prst="roundRect">
            <a:avLst>
              <a:gd name="adj" fmla="val 16667"/>
            </a:avLst>
          </a:prstGeom>
          <a:gradFill rotWithShape="0">
            <a:gsLst>
              <a:gs pos="0">
                <a:sysClr val="window" lastClr="FFFFFF">
                  <a:lumMod val="100000"/>
                  <a:lumOff val="0"/>
                </a:sysClr>
              </a:gs>
              <a:gs pos="100000">
                <a:srgbClr val="9BBB59">
                  <a:lumMod val="40000"/>
                  <a:lumOff val="60000"/>
                </a:srgbClr>
              </a:gs>
            </a:gsLst>
            <a:lin ang="5400000" scaled="1"/>
          </a:gradFill>
          <a:ln w="12700">
            <a:solidFill>
              <a:srgbClr val="9BBB59">
                <a:lumMod val="60000"/>
                <a:lumOff val="40000"/>
              </a:srgbClr>
            </a:solidFill>
            <a:round/>
            <a:headEnd/>
            <a:tailEnd/>
          </a:ln>
          <a:effectLst>
            <a:outerShdw dist="28398" dir="3806097" algn="ctr" rotWithShape="0">
              <a:srgbClr val="9BBB59">
                <a:lumMod val="50000"/>
                <a:lumOff val="0"/>
                <a:alpha val="50000"/>
              </a:srgbClr>
            </a:outerShdw>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ASSP</a:t>
            </a:r>
            <a:endParaRPr lang="en-US" sz="2400" kern="0">
              <a:solidFill>
                <a:sysClr val="windowText" lastClr="000000"/>
              </a:solidFill>
              <a:latin typeface="Calibri"/>
              <a:ea typeface="Calibri"/>
              <a:cs typeface="Arial"/>
            </a:endParaRPr>
          </a:p>
        </p:txBody>
      </p:sp>
      <p:sp>
        <p:nvSpPr>
          <p:cNvPr id="50" name="AutoShape 79"/>
          <p:cNvSpPr>
            <a:spLocks noChangeArrowheads="1"/>
          </p:cNvSpPr>
          <p:nvPr/>
        </p:nvSpPr>
        <p:spPr bwMode="auto">
          <a:xfrm>
            <a:off x="8215626" y="3116449"/>
            <a:ext cx="729491" cy="423552"/>
          </a:xfrm>
          <a:prstGeom prst="roundRect">
            <a:avLst>
              <a:gd name="adj" fmla="val 16667"/>
            </a:avLst>
          </a:prstGeom>
          <a:gradFill rotWithShape="0">
            <a:gsLst>
              <a:gs pos="0">
                <a:sysClr val="window" lastClr="FFFFFF">
                  <a:lumMod val="100000"/>
                  <a:lumOff val="0"/>
                </a:sysClr>
              </a:gs>
              <a:gs pos="100000">
                <a:srgbClr val="9BBB59">
                  <a:lumMod val="40000"/>
                  <a:lumOff val="60000"/>
                </a:srgbClr>
              </a:gs>
            </a:gsLst>
            <a:lin ang="5400000" scaled="1"/>
          </a:gradFill>
          <a:ln w="12700">
            <a:solidFill>
              <a:srgbClr val="9BBB59">
                <a:lumMod val="60000"/>
                <a:lumOff val="40000"/>
              </a:srgbClr>
            </a:solidFill>
            <a:round/>
            <a:headEnd/>
            <a:tailEnd/>
          </a:ln>
          <a:effectLst>
            <a:outerShdw dist="28398" dir="3806097" algn="ctr" rotWithShape="0">
              <a:srgbClr val="9BBB59">
                <a:lumMod val="50000"/>
                <a:lumOff val="0"/>
                <a:alpha val="50000"/>
              </a:srgbClr>
            </a:outerShdw>
          </a:effectLst>
        </p:spPr>
        <p:txBody>
          <a:bodyPr rot="0" vert="horz" wrap="square" lIns="36000" tIns="36000" rIns="36000" bIns="36000" anchor="ctr" anchorCtr="0" upright="1">
            <a:noAutofit/>
          </a:bodyPr>
          <a:lstStyle/>
          <a:p>
            <a:pPr algn="ctr">
              <a:lnSpc>
                <a:spcPct val="115000"/>
              </a:lnSpc>
              <a:spcAft>
                <a:spcPts val="1000"/>
              </a:spcAft>
              <a:defRPr/>
            </a:pPr>
            <a:r>
              <a:rPr lang="en-US" sz="1600" b="1" kern="0">
                <a:solidFill>
                  <a:sysClr val="windowText" lastClr="000000"/>
                </a:solidFill>
                <a:latin typeface="Traditional Arabic"/>
                <a:ea typeface="Calibri"/>
                <a:cs typeface="Arial"/>
              </a:rPr>
              <a:t>ASIC</a:t>
            </a:r>
            <a:endParaRPr lang="en-US" sz="2400" kern="0">
              <a:solidFill>
                <a:sysClr val="windowText" lastClr="000000"/>
              </a:solidFill>
              <a:latin typeface="Calibri"/>
              <a:ea typeface="Calibri"/>
              <a:cs typeface="Arial"/>
            </a:endParaRPr>
          </a:p>
        </p:txBody>
      </p:sp>
      <p:cxnSp>
        <p:nvCxnSpPr>
          <p:cNvPr id="51" name="AutoShape 65"/>
          <p:cNvCxnSpPr>
            <a:cxnSpLocks noChangeShapeType="1"/>
            <a:stCxn id="52" idx="2"/>
            <a:endCxn id="45" idx="0"/>
          </p:cNvCxnSpPr>
          <p:nvPr/>
        </p:nvCxnSpPr>
        <p:spPr bwMode="auto">
          <a:xfrm flipH="1">
            <a:off x="4570064" y="1521951"/>
            <a:ext cx="9568" cy="432058"/>
          </a:xfrm>
          <a:prstGeom prst="straightConnector1">
            <a:avLst/>
          </a:prstGeom>
          <a:noFill/>
          <a:ln w="12700">
            <a:solidFill>
              <a:srgbClr val="C0504D">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3806097" algn="ctr" rotWithShape="0">
                    <a:schemeClr val="accent5">
                      <a:lumMod val="50000"/>
                      <a:lumOff val="0"/>
                    </a:schemeClr>
                  </a:outerShdw>
                </a:effectLst>
              </a14:hiddenEffects>
            </a:ext>
          </a:extLst>
        </p:spPr>
      </p:cxnSp>
      <p:sp>
        <p:nvSpPr>
          <p:cNvPr id="52" name="AutoShape 34"/>
          <p:cNvSpPr>
            <a:spLocks noChangeArrowheads="1"/>
          </p:cNvSpPr>
          <p:nvPr/>
        </p:nvSpPr>
        <p:spPr bwMode="auto">
          <a:xfrm>
            <a:off x="3133587" y="657757"/>
            <a:ext cx="2892090" cy="864194"/>
          </a:xfrm>
          <a:prstGeom prst="roundRect">
            <a:avLst>
              <a:gd name="adj" fmla="val 16667"/>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Text" lastClr="000000">
                <a:shade val="95000"/>
                <a:satMod val="105000"/>
              </a:sysClr>
            </a:solidFill>
            <a:prstDash val="solid"/>
            <a:headEnd/>
            <a:tailEnd/>
          </a:ln>
          <a:effectLst>
            <a:outerShdw blurRad="40000" dist="20000" dir="5400000" rotWithShape="0">
              <a:srgbClr val="000000">
                <a:alpha val="38000"/>
              </a:srgbClr>
            </a:outerShdw>
          </a:effectLst>
        </p:spPr>
        <p:txBody>
          <a:bodyPr rot="0" vert="horz" wrap="square" lIns="36000" tIns="36000" rIns="36000" bIns="36000" anchor="ctr" anchorCtr="0" upright="1">
            <a:noAutofit/>
          </a:bodyPr>
          <a:lstStyle/>
          <a:p>
            <a:pPr algn="ctr">
              <a:lnSpc>
                <a:spcPct val="115000"/>
              </a:lnSpc>
              <a:defRPr/>
            </a:pPr>
            <a:r>
              <a:rPr lang="en-US" b="1" kern="0">
                <a:solidFill>
                  <a:sysClr val="windowText" lastClr="000000"/>
                </a:solidFill>
                <a:latin typeface="Traditional Arabic"/>
                <a:ea typeface="Calibri"/>
                <a:cs typeface="Arial"/>
              </a:rPr>
              <a:t>Digital ICs</a:t>
            </a:r>
            <a:endParaRPr lang="en-US" sz="2400" kern="0">
              <a:solidFill>
                <a:sysClr val="windowText" lastClr="000000"/>
              </a:solidFill>
              <a:latin typeface="Calibri"/>
              <a:ea typeface="Calibri"/>
              <a:cs typeface="Arial"/>
            </a:endParaRPr>
          </a:p>
          <a:p>
            <a:pPr algn="ctr">
              <a:lnSpc>
                <a:spcPct val="115000"/>
              </a:lnSpc>
              <a:defRPr/>
            </a:pPr>
            <a:r>
              <a:rPr lang="en-US" b="1" kern="0">
                <a:solidFill>
                  <a:sysClr val="windowText" lastClr="000000"/>
                </a:solidFill>
                <a:latin typeface="Traditional Arabic"/>
                <a:ea typeface="Calibri"/>
                <a:cs typeface="Arial"/>
              </a:rPr>
              <a:t>Semiconductors Solution</a:t>
            </a:r>
            <a:endParaRPr lang="en-US" sz="2400" kern="0">
              <a:solidFill>
                <a:sysClr val="windowText" lastClr="000000"/>
              </a:solidFill>
              <a:latin typeface="Calibri"/>
              <a:ea typeface="Calibri"/>
              <a:cs typeface="Arial"/>
            </a:endParaRPr>
          </a:p>
        </p:txBody>
      </p:sp>
      <p:sp>
        <p:nvSpPr>
          <p:cNvPr id="53" name="AutoShape 78"/>
          <p:cNvSpPr>
            <a:spLocks noChangeArrowheads="1"/>
          </p:cNvSpPr>
          <p:nvPr/>
        </p:nvSpPr>
        <p:spPr bwMode="auto">
          <a:xfrm>
            <a:off x="6424393" y="3116449"/>
            <a:ext cx="729491" cy="423552"/>
          </a:xfrm>
          <a:prstGeom prst="roundRect">
            <a:avLst>
              <a:gd name="adj" fmla="val 16667"/>
            </a:avLst>
          </a:prstGeom>
          <a:gradFill rotWithShape="0">
            <a:gsLst>
              <a:gs pos="0">
                <a:sysClr val="window" lastClr="FFFFFF">
                  <a:lumMod val="100000"/>
                  <a:lumOff val="0"/>
                </a:sysClr>
              </a:gs>
              <a:gs pos="100000">
                <a:srgbClr val="9BBB59">
                  <a:lumMod val="40000"/>
                  <a:lumOff val="60000"/>
                </a:srgbClr>
              </a:gs>
            </a:gsLst>
            <a:lin ang="5400000" scaled="1"/>
          </a:gradFill>
          <a:ln w="12700">
            <a:solidFill>
              <a:srgbClr val="9BBB59">
                <a:lumMod val="60000"/>
                <a:lumOff val="40000"/>
              </a:srgbClr>
            </a:solidFill>
            <a:round/>
            <a:headEnd/>
            <a:tailEnd/>
          </a:ln>
          <a:effectLst>
            <a:outerShdw dist="28398" dir="3806097" algn="ctr" rotWithShape="0">
              <a:srgbClr val="9BBB59">
                <a:lumMod val="50000"/>
                <a:lumOff val="0"/>
                <a:alpha val="50000"/>
              </a:srgbClr>
            </a:outerShdw>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SoC</a:t>
            </a:r>
            <a:endParaRPr lang="en-US" sz="2400" kern="0">
              <a:solidFill>
                <a:sysClr val="windowText" lastClr="000000"/>
              </a:solidFill>
              <a:latin typeface="Calibri"/>
              <a:ea typeface="Calibri"/>
              <a:cs typeface="Arial"/>
            </a:endParaRPr>
          </a:p>
        </p:txBody>
      </p:sp>
      <p:sp>
        <p:nvSpPr>
          <p:cNvPr id="54" name="AutoShape 78"/>
          <p:cNvSpPr>
            <a:spLocks noChangeArrowheads="1"/>
          </p:cNvSpPr>
          <p:nvPr/>
        </p:nvSpPr>
        <p:spPr bwMode="auto">
          <a:xfrm>
            <a:off x="5534799" y="3107785"/>
            <a:ext cx="729491" cy="423552"/>
          </a:xfrm>
          <a:prstGeom prst="roundRect">
            <a:avLst>
              <a:gd name="adj" fmla="val 16667"/>
            </a:avLst>
          </a:prstGeom>
          <a:gradFill rotWithShape="0">
            <a:gsLst>
              <a:gs pos="0">
                <a:sysClr val="window" lastClr="FFFFFF">
                  <a:lumMod val="100000"/>
                  <a:lumOff val="0"/>
                </a:sysClr>
              </a:gs>
              <a:gs pos="100000">
                <a:srgbClr val="9BBB59">
                  <a:lumMod val="40000"/>
                  <a:lumOff val="60000"/>
                </a:srgbClr>
              </a:gs>
            </a:gsLst>
            <a:lin ang="5400000" scaled="1"/>
          </a:gradFill>
          <a:ln w="12700">
            <a:solidFill>
              <a:srgbClr val="9BBB59">
                <a:lumMod val="60000"/>
                <a:lumOff val="40000"/>
              </a:srgbClr>
            </a:solidFill>
            <a:round/>
            <a:headEnd/>
            <a:tailEnd/>
          </a:ln>
          <a:effectLst>
            <a:outerShdw dist="28398" dir="3806097" algn="ctr" rotWithShape="0">
              <a:srgbClr val="9BBB59">
                <a:lumMod val="50000"/>
                <a:lumOff val="0"/>
                <a:alpha val="50000"/>
              </a:srgbClr>
            </a:outerShdw>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DSP</a:t>
            </a:r>
            <a:endParaRPr lang="en-US" sz="2400" kern="0">
              <a:solidFill>
                <a:sysClr val="windowText" lastClr="000000"/>
              </a:solidFill>
              <a:latin typeface="Calibri"/>
              <a:ea typeface="Calibri"/>
              <a:cs typeface="Arial"/>
            </a:endParaRPr>
          </a:p>
        </p:txBody>
      </p:sp>
      <p:sp>
        <p:nvSpPr>
          <p:cNvPr id="55" name="AutoShape 78"/>
          <p:cNvSpPr>
            <a:spLocks noChangeArrowheads="1"/>
          </p:cNvSpPr>
          <p:nvPr/>
        </p:nvSpPr>
        <p:spPr bwMode="auto">
          <a:xfrm>
            <a:off x="1940358" y="3919379"/>
            <a:ext cx="729491" cy="423552"/>
          </a:xfrm>
          <a:prstGeom prst="roundRect">
            <a:avLst>
              <a:gd name="adj" fmla="val 16667"/>
            </a:avLst>
          </a:prstGeom>
          <a:solidFill>
            <a:sysClr val="window" lastClr="FFFFFF"/>
          </a:solidFill>
          <a:ln w="12700" cap="flat" cmpd="sng" algn="ctr">
            <a:solidFill>
              <a:srgbClr val="4BACC6"/>
            </a:solidFill>
            <a:prstDash val="solid"/>
            <a:headEnd/>
            <a:tailEnd/>
          </a:ln>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PLD</a:t>
            </a:r>
            <a:endParaRPr lang="en-US" sz="2400" kern="0">
              <a:solidFill>
                <a:sysClr val="windowText" lastClr="000000"/>
              </a:solidFill>
              <a:latin typeface="Calibri"/>
              <a:ea typeface="Calibri"/>
              <a:cs typeface="Arial"/>
            </a:endParaRPr>
          </a:p>
        </p:txBody>
      </p:sp>
      <p:sp>
        <p:nvSpPr>
          <p:cNvPr id="56" name="AutoShape 79"/>
          <p:cNvSpPr>
            <a:spLocks noChangeArrowheads="1"/>
          </p:cNvSpPr>
          <p:nvPr/>
        </p:nvSpPr>
        <p:spPr bwMode="auto">
          <a:xfrm>
            <a:off x="2965715" y="3910714"/>
            <a:ext cx="729491" cy="423552"/>
          </a:xfrm>
          <a:prstGeom prst="roundRect">
            <a:avLst>
              <a:gd name="adj" fmla="val 16667"/>
            </a:avLst>
          </a:prstGeom>
          <a:solidFill>
            <a:sysClr val="window" lastClr="FFFFFF"/>
          </a:solidFill>
          <a:ln w="12700" cap="flat" cmpd="sng" algn="ctr">
            <a:solidFill>
              <a:srgbClr val="4BACC6"/>
            </a:solidFill>
            <a:prstDash val="solid"/>
            <a:headEnd/>
            <a:tailEnd/>
          </a:ln>
          <a:effectLst/>
        </p:spPr>
        <p:txBody>
          <a:bodyPr rot="0" vert="horz" wrap="square" lIns="36000" tIns="36000" rIns="36000" bIns="36000" anchor="ctr" anchorCtr="0" upright="1">
            <a:noAutofit/>
          </a:bodyPr>
          <a:lstStyle/>
          <a:p>
            <a:pPr algn="ctr">
              <a:lnSpc>
                <a:spcPct val="115000"/>
              </a:lnSpc>
              <a:spcAft>
                <a:spcPts val="1000"/>
              </a:spcAft>
              <a:defRPr/>
            </a:pPr>
            <a:r>
              <a:rPr lang="en-US" sz="1600" b="1" kern="0">
                <a:solidFill>
                  <a:sysClr val="windowText" lastClr="000000"/>
                </a:solidFill>
                <a:latin typeface="Traditional Arabic"/>
                <a:ea typeface="Calibri"/>
                <a:cs typeface="Arial"/>
              </a:rPr>
              <a:t>FPGA</a:t>
            </a:r>
            <a:endParaRPr lang="en-US" sz="2400" kern="0">
              <a:solidFill>
                <a:sysClr val="windowText" lastClr="000000"/>
              </a:solidFill>
              <a:latin typeface="Calibri"/>
              <a:ea typeface="Calibri"/>
              <a:cs typeface="Arial"/>
            </a:endParaRPr>
          </a:p>
        </p:txBody>
      </p:sp>
      <p:sp>
        <p:nvSpPr>
          <p:cNvPr id="57" name="AutoShape 78"/>
          <p:cNvSpPr>
            <a:spLocks noChangeArrowheads="1"/>
          </p:cNvSpPr>
          <p:nvPr/>
        </p:nvSpPr>
        <p:spPr bwMode="auto">
          <a:xfrm>
            <a:off x="1051720" y="3919379"/>
            <a:ext cx="729491" cy="423552"/>
          </a:xfrm>
          <a:prstGeom prst="roundRect">
            <a:avLst>
              <a:gd name="adj" fmla="val 16667"/>
            </a:avLst>
          </a:prstGeom>
          <a:solidFill>
            <a:sysClr val="window" lastClr="FFFFFF"/>
          </a:solidFill>
          <a:ln w="12700" cap="flat" cmpd="sng" algn="ctr">
            <a:solidFill>
              <a:srgbClr val="4BACC6"/>
            </a:solidFill>
            <a:prstDash val="solid"/>
            <a:headEnd/>
            <a:tailEnd/>
          </a:ln>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MPU</a:t>
            </a:r>
            <a:endParaRPr lang="en-US" sz="2400" kern="0">
              <a:solidFill>
                <a:sysClr val="windowText" lastClr="000000"/>
              </a:solidFill>
              <a:latin typeface="Calibri"/>
              <a:ea typeface="Calibri"/>
              <a:cs typeface="Arial"/>
            </a:endParaRPr>
          </a:p>
        </p:txBody>
      </p:sp>
      <p:sp>
        <p:nvSpPr>
          <p:cNvPr id="58" name="AutoShape 78"/>
          <p:cNvSpPr>
            <a:spLocks noChangeArrowheads="1"/>
          </p:cNvSpPr>
          <p:nvPr/>
        </p:nvSpPr>
        <p:spPr bwMode="auto">
          <a:xfrm>
            <a:off x="100578" y="3910714"/>
            <a:ext cx="729491" cy="423552"/>
          </a:xfrm>
          <a:prstGeom prst="roundRect">
            <a:avLst>
              <a:gd name="adj" fmla="val 16667"/>
            </a:avLst>
          </a:prstGeom>
          <a:solidFill>
            <a:sysClr val="window" lastClr="FFFFFF"/>
          </a:solidFill>
          <a:ln w="12700" cap="flat" cmpd="sng" algn="ctr">
            <a:solidFill>
              <a:srgbClr val="4BACC6"/>
            </a:solidFill>
            <a:prstDash val="solid"/>
            <a:headEnd/>
            <a:tailEnd/>
          </a:ln>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MCU</a:t>
            </a:r>
            <a:endParaRPr lang="en-US" sz="2400" kern="0">
              <a:solidFill>
                <a:sysClr val="windowText" lastClr="000000"/>
              </a:solidFill>
              <a:latin typeface="Calibri"/>
              <a:ea typeface="Calibri"/>
              <a:cs typeface="Arial"/>
            </a:endParaRPr>
          </a:p>
        </p:txBody>
      </p:sp>
      <p:sp>
        <p:nvSpPr>
          <p:cNvPr id="59" name="AutoShape 78"/>
          <p:cNvSpPr>
            <a:spLocks noChangeArrowheads="1"/>
          </p:cNvSpPr>
          <p:nvPr/>
        </p:nvSpPr>
        <p:spPr bwMode="auto">
          <a:xfrm>
            <a:off x="100575" y="3132472"/>
            <a:ext cx="1754206" cy="423552"/>
          </a:xfrm>
          <a:prstGeom prst="roundRect">
            <a:avLst>
              <a:gd name="adj" fmla="val 16667"/>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36000" tIns="36000" rIns="36000" bIns="36000" anchor="ctr" anchorCtr="0" upright="1">
            <a:noAutofit/>
          </a:bodyPr>
          <a:lstStyle/>
          <a:p>
            <a:pPr algn="ctr">
              <a:lnSpc>
                <a:spcPct val="115000"/>
              </a:lnSpc>
              <a:defRPr/>
            </a:pPr>
            <a:r>
              <a:rPr lang="en-US" sz="1600" kern="0">
                <a:solidFill>
                  <a:sysClr val="windowText" lastClr="000000"/>
                </a:solidFill>
                <a:latin typeface="Traditional Arabic"/>
                <a:ea typeface="Calibri"/>
                <a:cs typeface="Arial"/>
              </a:rPr>
              <a:t>SW Programmable</a:t>
            </a:r>
            <a:endParaRPr lang="en-US" sz="2400" kern="0">
              <a:solidFill>
                <a:sysClr val="windowText" lastClr="000000"/>
              </a:solidFill>
              <a:latin typeface="Calibri"/>
              <a:ea typeface="Calibri"/>
              <a:cs typeface="Arial"/>
            </a:endParaRPr>
          </a:p>
        </p:txBody>
      </p:sp>
      <p:sp>
        <p:nvSpPr>
          <p:cNvPr id="60" name="AutoShape 79"/>
          <p:cNvSpPr>
            <a:spLocks noChangeArrowheads="1"/>
          </p:cNvSpPr>
          <p:nvPr/>
        </p:nvSpPr>
        <p:spPr bwMode="auto">
          <a:xfrm>
            <a:off x="1927484" y="3132472"/>
            <a:ext cx="1767729" cy="423552"/>
          </a:xfrm>
          <a:prstGeom prst="roundRect">
            <a:avLst>
              <a:gd name="adj" fmla="val 16667"/>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36000" tIns="36000" rIns="36000" bIns="36000" anchor="ctr" anchorCtr="0" upright="1">
            <a:noAutofit/>
          </a:bodyPr>
          <a:lstStyle/>
          <a:p>
            <a:pPr algn="ctr">
              <a:lnSpc>
                <a:spcPct val="115000"/>
              </a:lnSpc>
              <a:spcAft>
                <a:spcPts val="1000"/>
              </a:spcAft>
              <a:defRPr/>
            </a:pPr>
            <a:r>
              <a:rPr lang="en-US" sz="1600" kern="0">
                <a:solidFill>
                  <a:sysClr val="windowText" lastClr="000000"/>
                </a:solidFill>
                <a:latin typeface="Traditional Arabic"/>
                <a:ea typeface="Calibri"/>
                <a:cs typeface="Arial"/>
              </a:rPr>
              <a:t>HW Programmable</a:t>
            </a:r>
            <a:endParaRPr lang="en-US" sz="2400" kern="0">
              <a:solidFill>
                <a:sysClr val="windowText" lastClr="000000"/>
              </a:solidFill>
              <a:latin typeface="Calibri"/>
              <a:ea typeface="Calibri"/>
              <a:cs typeface="Arial"/>
            </a:endParaRPr>
          </a:p>
        </p:txBody>
      </p:sp>
      <p:cxnSp>
        <p:nvCxnSpPr>
          <p:cNvPr id="61" name="Straight Arrow Connector 60"/>
          <p:cNvCxnSpPr>
            <a:stCxn id="46" idx="2"/>
            <a:endCxn id="59" idx="0"/>
          </p:cNvCxnSpPr>
          <p:nvPr/>
        </p:nvCxnSpPr>
        <p:spPr>
          <a:xfrm flipH="1">
            <a:off x="977678" y="2666005"/>
            <a:ext cx="925114" cy="466467"/>
          </a:xfrm>
          <a:prstGeom prst="straightConnector1">
            <a:avLst/>
          </a:prstGeom>
          <a:noFill/>
          <a:ln w="12700" cap="flat" cmpd="sng" algn="ctr">
            <a:solidFill>
              <a:srgbClr val="4F81BD">
                <a:shade val="95000"/>
                <a:satMod val="105000"/>
              </a:srgbClr>
            </a:solidFill>
            <a:prstDash val="solid"/>
            <a:headEnd type="oval" w="sm" len="sm"/>
            <a:tailEnd type="triangle" w="med" len="med"/>
          </a:ln>
          <a:effectLst/>
        </p:spPr>
      </p:cxnSp>
      <p:cxnSp>
        <p:nvCxnSpPr>
          <p:cNvPr id="62" name="Straight Arrow Connector 61"/>
          <p:cNvCxnSpPr>
            <a:stCxn id="46" idx="2"/>
            <a:endCxn id="60" idx="0"/>
          </p:cNvCxnSpPr>
          <p:nvPr/>
        </p:nvCxnSpPr>
        <p:spPr>
          <a:xfrm>
            <a:off x="1902792" y="2666005"/>
            <a:ext cx="908556" cy="466467"/>
          </a:xfrm>
          <a:prstGeom prst="straightConnector1">
            <a:avLst/>
          </a:prstGeom>
          <a:noFill/>
          <a:ln w="12700" cap="flat" cmpd="sng" algn="ctr">
            <a:solidFill>
              <a:srgbClr val="4F81BD">
                <a:shade val="95000"/>
                <a:satMod val="105000"/>
              </a:srgbClr>
            </a:solidFill>
            <a:prstDash val="solid"/>
            <a:headEnd type="oval" w="sm" len="sm"/>
            <a:tailEnd type="triangle" w="med" len="med"/>
          </a:ln>
          <a:effectLst/>
        </p:spPr>
      </p:cxnSp>
      <p:cxnSp>
        <p:nvCxnSpPr>
          <p:cNvPr id="63" name="Straight Arrow Connector 62"/>
          <p:cNvCxnSpPr>
            <a:stCxn id="59" idx="2"/>
            <a:endCxn id="58" idx="0"/>
          </p:cNvCxnSpPr>
          <p:nvPr/>
        </p:nvCxnSpPr>
        <p:spPr>
          <a:xfrm flipH="1">
            <a:off x="465324" y="3556025"/>
            <a:ext cx="512354" cy="354690"/>
          </a:xfrm>
          <a:prstGeom prst="straightConnector1">
            <a:avLst/>
          </a:prstGeom>
          <a:noFill/>
          <a:ln w="9525" cap="flat" cmpd="sng" algn="ctr">
            <a:solidFill>
              <a:srgbClr val="4BACC6">
                <a:shade val="95000"/>
                <a:satMod val="105000"/>
              </a:srgbClr>
            </a:solidFill>
            <a:prstDash val="solid"/>
            <a:headEnd type="oval" w="sm" len="sm"/>
            <a:tailEnd type="triangle" w="med" len="med"/>
          </a:ln>
          <a:effectLst/>
        </p:spPr>
      </p:cxnSp>
      <p:cxnSp>
        <p:nvCxnSpPr>
          <p:cNvPr id="64" name="Straight Arrow Connector 63"/>
          <p:cNvCxnSpPr>
            <a:stCxn id="59" idx="2"/>
            <a:endCxn id="57" idx="0"/>
          </p:cNvCxnSpPr>
          <p:nvPr/>
        </p:nvCxnSpPr>
        <p:spPr>
          <a:xfrm>
            <a:off x="977678" y="3556025"/>
            <a:ext cx="438787" cy="363354"/>
          </a:xfrm>
          <a:prstGeom prst="straightConnector1">
            <a:avLst/>
          </a:prstGeom>
          <a:noFill/>
          <a:ln w="9525" cap="flat" cmpd="sng" algn="ctr">
            <a:solidFill>
              <a:srgbClr val="4BACC6">
                <a:shade val="95000"/>
                <a:satMod val="105000"/>
              </a:srgbClr>
            </a:solidFill>
            <a:prstDash val="solid"/>
            <a:headEnd type="oval" w="sm" len="sm"/>
            <a:tailEnd type="triangle" w="med" len="med"/>
          </a:ln>
          <a:effectLst/>
        </p:spPr>
      </p:cxnSp>
      <p:cxnSp>
        <p:nvCxnSpPr>
          <p:cNvPr id="65" name="Straight Arrow Connector 64"/>
          <p:cNvCxnSpPr>
            <a:stCxn id="60" idx="2"/>
            <a:endCxn id="55" idx="0"/>
          </p:cNvCxnSpPr>
          <p:nvPr/>
        </p:nvCxnSpPr>
        <p:spPr>
          <a:xfrm flipH="1">
            <a:off x="2305103" y="3556025"/>
            <a:ext cx="506245" cy="363354"/>
          </a:xfrm>
          <a:prstGeom prst="straightConnector1">
            <a:avLst/>
          </a:prstGeom>
          <a:noFill/>
          <a:ln w="9525" cap="flat" cmpd="sng" algn="ctr">
            <a:solidFill>
              <a:srgbClr val="4BACC6">
                <a:shade val="95000"/>
                <a:satMod val="105000"/>
              </a:srgbClr>
            </a:solidFill>
            <a:prstDash val="solid"/>
            <a:headEnd type="oval" w="sm" len="sm"/>
            <a:tailEnd type="triangle" w="med" len="med"/>
          </a:ln>
          <a:effectLst/>
        </p:spPr>
      </p:cxnSp>
      <p:cxnSp>
        <p:nvCxnSpPr>
          <p:cNvPr id="66" name="Straight Arrow Connector 65"/>
          <p:cNvCxnSpPr>
            <a:stCxn id="60" idx="2"/>
            <a:endCxn id="56" idx="0"/>
          </p:cNvCxnSpPr>
          <p:nvPr/>
        </p:nvCxnSpPr>
        <p:spPr>
          <a:xfrm>
            <a:off x="2811348" y="3556025"/>
            <a:ext cx="519112" cy="354690"/>
          </a:xfrm>
          <a:prstGeom prst="straightConnector1">
            <a:avLst/>
          </a:prstGeom>
          <a:noFill/>
          <a:ln w="9525" cap="flat" cmpd="sng" algn="ctr">
            <a:solidFill>
              <a:srgbClr val="4BACC6">
                <a:shade val="95000"/>
                <a:satMod val="105000"/>
              </a:srgbClr>
            </a:solidFill>
            <a:prstDash val="solid"/>
            <a:headEnd type="oval" w="sm" len="sm"/>
            <a:tailEnd type="triangle" w="med" len="med"/>
          </a:ln>
          <a:effectLst/>
        </p:spPr>
      </p:cxnSp>
      <p:cxnSp>
        <p:nvCxnSpPr>
          <p:cNvPr id="67" name="Straight Arrow Connector 66"/>
          <p:cNvCxnSpPr>
            <a:stCxn id="44" idx="2"/>
            <a:endCxn id="54" idx="0"/>
          </p:cNvCxnSpPr>
          <p:nvPr/>
        </p:nvCxnSpPr>
        <p:spPr>
          <a:xfrm flipH="1">
            <a:off x="5899545" y="2666005"/>
            <a:ext cx="1348336" cy="441779"/>
          </a:xfrm>
          <a:prstGeom prst="straightConnector1">
            <a:avLst/>
          </a:prstGeom>
          <a:noFill/>
          <a:ln w="9525" cap="flat" cmpd="sng" algn="ctr">
            <a:solidFill>
              <a:srgbClr val="9BBB59">
                <a:shade val="95000"/>
                <a:satMod val="105000"/>
              </a:srgbClr>
            </a:solidFill>
            <a:prstDash val="solid"/>
            <a:headEnd type="oval" w="sm" len="sm"/>
            <a:tailEnd type="triangle" w="med" len="med"/>
          </a:ln>
          <a:effectLst/>
        </p:spPr>
      </p:cxnSp>
      <p:cxnSp>
        <p:nvCxnSpPr>
          <p:cNvPr id="68" name="Straight Arrow Connector 67"/>
          <p:cNvCxnSpPr>
            <a:stCxn id="44" idx="2"/>
            <a:endCxn id="50" idx="0"/>
          </p:cNvCxnSpPr>
          <p:nvPr/>
        </p:nvCxnSpPr>
        <p:spPr>
          <a:xfrm>
            <a:off x="7247880" y="2666005"/>
            <a:ext cx="1332491" cy="450444"/>
          </a:xfrm>
          <a:prstGeom prst="straightConnector1">
            <a:avLst/>
          </a:prstGeom>
          <a:noFill/>
          <a:ln w="9525" cap="flat" cmpd="sng" algn="ctr">
            <a:solidFill>
              <a:srgbClr val="9BBB59">
                <a:shade val="95000"/>
                <a:satMod val="105000"/>
              </a:srgbClr>
            </a:solidFill>
            <a:prstDash val="solid"/>
            <a:headEnd type="oval" w="sm" len="sm"/>
            <a:tailEnd type="triangle" w="med" len="med"/>
          </a:ln>
          <a:effectLst/>
        </p:spPr>
      </p:cxnSp>
      <p:cxnSp>
        <p:nvCxnSpPr>
          <p:cNvPr id="69" name="Straight Arrow Connector 68"/>
          <p:cNvCxnSpPr>
            <a:stCxn id="44" idx="2"/>
            <a:endCxn id="53" idx="0"/>
          </p:cNvCxnSpPr>
          <p:nvPr/>
        </p:nvCxnSpPr>
        <p:spPr>
          <a:xfrm flipH="1">
            <a:off x="6789139" y="2666005"/>
            <a:ext cx="458742" cy="450444"/>
          </a:xfrm>
          <a:prstGeom prst="straightConnector1">
            <a:avLst/>
          </a:prstGeom>
          <a:noFill/>
          <a:ln w="9525" cap="flat" cmpd="sng" algn="ctr">
            <a:solidFill>
              <a:srgbClr val="9BBB59">
                <a:shade val="95000"/>
                <a:satMod val="105000"/>
              </a:srgbClr>
            </a:solidFill>
            <a:prstDash val="solid"/>
            <a:headEnd type="oval" w="sm" len="sm"/>
            <a:tailEnd type="triangle" w="med" len="med"/>
          </a:ln>
          <a:effectLst/>
        </p:spPr>
      </p:cxnSp>
      <p:cxnSp>
        <p:nvCxnSpPr>
          <p:cNvPr id="70" name="Straight Arrow Connector 69"/>
          <p:cNvCxnSpPr>
            <a:stCxn id="44" idx="2"/>
            <a:endCxn id="49" idx="0"/>
          </p:cNvCxnSpPr>
          <p:nvPr/>
        </p:nvCxnSpPr>
        <p:spPr>
          <a:xfrm>
            <a:off x="7247880" y="2666005"/>
            <a:ext cx="430653" cy="450444"/>
          </a:xfrm>
          <a:prstGeom prst="straightConnector1">
            <a:avLst/>
          </a:prstGeom>
          <a:noFill/>
          <a:ln w="9525" cap="flat" cmpd="sng" algn="ctr">
            <a:solidFill>
              <a:srgbClr val="9BBB59">
                <a:shade val="95000"/>
                <a:satMod val="105000"/>
              </a:srgbClr>
            </a:solidFill>
            <a:prstDash val="solid"/>
            <a:headEnd type="oval" w="sm" len="sm"/>
            <a:tailEnd type="triangle" w="med" len="med"/>
          </a:ln>
          <a:effectLst/>
        </p:spPr>
      </p:cxnSp>
      <p:sp>
        <p:nvSpPr>
          <p:cNvPr id="71" name="AutoShape 78"/>
          <p:cNvSpPr>
            <a:spLocks noChangeArrowheads="1"/>
          </p:cNvSpPr>
          <p:nvPr/>
        </p:nvSpPr>
        <p:spPr bwMode="auto">
          <a:xfrm>
            <a:off x="4200473" y="3107612"/>
            <a:ext cx="729491" cy="1226399"/>
          </a:xfrm>
          <a:prstGeom prst="roundRect">
            <a:avLst>
              <a:gd name="adj" fmla="val 16667"/>
            </a:avLst>
          </a:prstGeom>
          <a:solidFill>
            <a:srgbClr val="C0504D">
              <a:lumMod val="20000"/>
              <a:lumOff val="80000"/>
            </a:srgbClr>
          </a:solidFill>
          <a:ln w="9525" cap="flat" cmpd="sng" algn="ctr">
            <a:solidFill>
              <a:srgbClr val="C0504D">
                <a:shade val="95000"/>
                <a:satMod val="105000"/>
              </a:srgbClr>
            </a:solidFill>
            <a:prstDash val="solid"/>
            <a:headEnd/>
            <a:tailEnd/>
          </a:ln>
          <a:effectLst>
            <a:outerShdw blurRad="40000" dist="20000" dir="5400000" rotWithShape="0">
              <a:srgbClr val="000000">
                <a:alpha val="38000"/>
              </a:srgbClr>
            </a:outerShdw>
          </a:effectLst>
        </p:spPr>
        <p:txBody>
          <a:bodyPr rot="0" vert="horz" wrap="square" lIns="36000" tIns="36000" rIns="36000" bIns="36000" anchor="ctr" anchorCtr="0" upright="1">
            <a:noAutofit/>
          </a:bodyPr>
          <a:lstStyle/>
          <a:p>
            <a:pPr algn="ctr">
              <a:lnSpc>
                <a:spcPct val="115000"/>
              </a:lnSpc>
              <a:defRPr/>
            </a:pPr>
            <a:r>
              <a:rPr lang="en-US" sz="1600" b="1" kern="0">
                <a:solidFill>
                  <a:sysClr val="windowText" lastClr="000000"/>
                </a:solidFill>
                <a:latin typeface="Traditional Arabic"/>
                <a:ea typeface="Calibri"/>
                <a:cs typeface="Arial"/>
              </a:rPr>
              <a:t>Glue</a:t>
            </a:r>
            <a:endParaRPr lang="en-US" sz="2400" kern="0">
              <a:solidFill>
                <a:sysClr val="windowText" lastClr="000000"/>
              </a:solidFill>
              <a:latin typeface="Calibri"/>
              <a:ea typeface="Calibri"/>
              <a:cs typeface="Arial"/>
            </a:endParaRPr>
          </a:p>
          <a:p>
            <a:pPr algn="ctr">
              <a:lnSpc>
                <a:spcPct val="115000"/>
              </a:lnSpc>
              <a:defRPr/>
            </a:pPr>
            <a:r>
              <a:rPr lang="en-US" sz="1600" b="1" kern="0">
                <a:solidFill>
                  <a:sysClr val="windowText" lastClr="000000"/>
                </a:solidFill>
                <a:latin typeface="Traditional Arabic"/>
                <a:ea typeface="Calibri"/>
                <a:cs typeface="Arial"/>
              </a:rPr>
              <a:t>Logic</a:t>
            </a:r>
            <a:endParaRPr lang="en-US" sz="2400" kern="0">
              <a:solidFill>
                <a:sysClr val="windowText" lastClr="000000"/>
              </a:solidFill>
              <a:latin typeface="Calibri"/>
              <a:ea typeface="Calibri"/>
              <a:cs typeface="Arial"/>
            </a:endParaRPr>
          </a:p>
          <a:p>
            <a:pPr algn="ctr">
              <a:lnSpc>
                <a:spcPct val="115000"/>
              </a:lnSpc>
              <a:defRPr/>
            </a:pPr>
            <a:r>
              <a:rPr lang="en-US" sz="1600" b="1" kern="0">
                <a:solidFill>
                  <a:sysClr val="windowText" lastClr="000000"/>
                </a:solidFill>
                <a:latin typeface="Traditional Arabic"/>
                <a:ea typeface="Calibri"/>
                <a:cs typeface="Arial"/>
              </a:rPr>
              <a:t>ICs</a:t>
            </a:r>
            <a:endParaRPr lang="en-US" sz="2400" kern="0">
              <a:solidFill>
                <a:sysClr val="windowText" lastClr="000000"/>
              </a:solidFill>
              <a:latin typeface="Calibri"/>
              <a:ea typeface="Calibri"/>
              <a:cs typeface="Arial"/>
            </a:endParaRPr>
          </a:p>
        </p:txBody>
      </p:sp>
      <p:cxnSp>
        <p:nvCxnSpPr>
          <p:cNvPr id="72" name="Straight Arrow Connector 71"/>
          <p:cNvCxnSpPr>
            <a:stCxn id="45" idx="2"/>
          </p:cNvCxnSpPr>
          <p:nvPr/>
        </p:nvCxnSpPr>
        <p:spPr>
          <a:xfrm>
            <a:off x="4570064" y="2666005"/>
            <a:ext cx="0" cy="441435"/>
          </a:xfrm>
          <a:prstGeom prst="straightConnector1">
            <a:avLst/>
          </a:prstGeom>
          <a:noFill/>
          <a:ln w="12700" cap="flat" cmpd="sng" algn="ctr">
            <a:solidFill>
              <a:srgbClr val="C0504D">
                <a:shade val="95000"/>
                <a:satMod val="105000"/>
              </a:srgbClr>
            </a:solidFill>
            <a:prstDash val="solid"/>
            <a:headEnd type="oval" w="sm" len="sm"/>
            <a:tailEnd type="triangle" w="med" len="med"/>
          </a:ln>
          <a:effectLst/>
        </p:spPr>
      </p:cxn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46582">
            <a:off x="3214215" y="4321475"/>
            <a:ext cx="2937536" cy="2131840"/>
          </a:xfrm>
          <a:prstGeom prst="rect">
            <a:avLst/>
          </a:prstGeom>
        </p:spPr>
      </p:pic>
    </p:spTree>
    <p:extLst>
      <p:ext uri="{BB962C8B-B14F-4D97-AF65-F5344CB8AC3E}">
        <p14:creationId xmlns:p14="http://schemas.microsoft.com/office/powerpoint/2010/main" val="237968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ppt_x"/>
                                          </p:val>
                                        </p:tav>
                                        <p:tav tm="100000">
                                          <p:val>
                                            <p:strVal val="#ppt_x"/>
                                          </p:val>
                                        </p:tav>
                                      </p:tavLst>
                                    </p:anim>
                                    <p:anim calcmode="lin" valueType="num">
                                      <p:cBhvr additive="base">
                                        <p:cTn id="36" dur="5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5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5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5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5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5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ppt_x"/>
                                          </p:val>
                                        </p:tav>
                                        <p:tav tm="100000">
                                          <p:val>
                                            <p:strVal val="#ppt_x"/>
                                          </p:val>
                                        </p:tav>
                                      </p:tavLst>
                                    </p:anim>
                                    <p:anim calcmode="lin" valueType="num">
                                      <p:cBhvr additive="base">
                                        <p:cTn id="56" dur="500" fill="hold"/>
                                        <p:tgtEl>
                                          <p:spTgt spid="5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25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ppt_x"/>
                                          </p:val>
                                        </p:tav>
                                        <p:tav tm="100000">
                                          <p:val>
                                            <p:strVal val="#ppt_x"/>
                                          </p:val>
                                        </p:tav>
                                      </p:tavLst>
                                    </p:anim>
                                    <p:anim calcmode="lin" valueType="num">
                                      <p:cBhvr additive="base">
                                        <p:cTn id="60" dur="500" fill="hold"/>
                                        <p:tgtEl>
                                          <p:spTgt spid="5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5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500" fill="hold"/>
                                        <p:tgtEl>
                                          <p:spTgt spid="58"/>
                                        </p:tgtEl>
                                        <p:attrNameLst>
                                          <p:attrName>ppt_x</p:attrName>
                                        </p:attrNameLst>
                                      </p:cBhvr>
                                      <p:tavLst>
                                        <p:tav tm="0">
                                          <p:val>
                                            <p:strVal val="#ppt_x"/>
                                          </p:val>
                                        </p:tav>
                                        <p:tav tm="100000">
                                          <p:val>
                                            <p:strVal val="#ppt_x"/>
                                          </p:val>
                                        </p:tav>
                                      </p:tavLst>
                                    </p:anim>
                                    <p:anim calcmode="lin" valueType="num">
                                      <p:cBhvr additive="base">
                                        <p:cTn id="64" dur="500" fill="hold"/>
                                        <p:tgtEl>
                                          <p:spTgt spid="5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5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500" fill="hold"/>
                                        <p:tgtEl>
                                          <p:spTgt spid="59"/>
                                        </p:tgtEl>
                                        <p:attrNameLst>
                                          <p:attrName>ppt_x</p:attrName>
                                        </p:attrNameLst>
                                      </p:cBhvr>
                                      <p:tavLst>
                                        <p:tav tm="0">
                                          <p:val>
                                            <p:strVal val="#ppt_x"/>
                                          </p:val>
                                        </p:tav>
                                        <p:tav tm="100000">
                                          <p:val>
                                            <p:strVal val="#ppt_x"/>
                                          </p:val>
                                        </p:tav>
                                      </p:tavLst>
                                    </p:anim>
                                    <p:anim calcmode="lin" valueType="num">
                                      <p:cBhvr additive="base">
                                        <p:cTn id="68" dur="500" fill="hold"/>
                                        <p:tgtEl>
                                          <p:spTgt spid="5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25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500" fill="hold"/>
                                        <p:tgtEl>
                                          <p:spTgt spid="60"/>
                                        </p:tgtEl>
                                        <p:attrNameLst>
                                          <p:attrName>ppt_x</p:attrName>
                                        </p:attrNameLst>
                                      </p:cBhvr>
                                      <p:tavLst>
                                        <p:tav tm="0">
                                          <p:val>
                                            <p:strVal val="#ppt_x"/>
                                          </p:val>
                                        </p:tav>
                                        <p:tav tm="100000">
                                          <p:val>
                                            <p:strVal val="#ppt_x"/>
                                          </p:val>
                                        </p:tav>
                                      </p:tavLst>
                                    </p:anim>
                                    <p:anim calcmode="lin" valueType="num">
                                      <p:cBhvr additive="base">
                                        <p:cTn id="72" dur="500" fill="hold"/>
                                        <p:tgtEl>
                                          <p:spTgt spid="60"/>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250"/>
                                  </p:stCondLst>
                                  <p:childTnLst>
                                    <p:set>
                                      <p:cBhvr>
                                        <p:cTn id="74" dur="1" fill="hold">
                                          <p:stCondLst>
                                            <p:cond delay="0"/>
                                          </p:stCondLst>
                                        </p:cTn>
                                        <p:tgtEl>
                                          <p:spTgt spid="61"/>
                                        </p:tgtEl>
                                        <p:attrNameLst>
                                          <p:attrName>style.visibility</p:attrName>
                                        </p:attrNameLst>
                                      </p:cBhvr>
                                      <p:to>
                                        <p:strVal val="visible"/>
                                      </p:to>
                                    </p:set>
                                    <p:anim calcmode="lin" valueType="num">
                                      <p:cBhvr additive="base">
                                        <p:cTn id="75" dur="500" fill="hold"/>
                                        <p:tgtEl>
                                          <p:spTgt spid="61"/>
                                        </p:tgtEl>
                                        <p:attrNameLst>
                                          <p:attrName>ppt_x</p:attrName>
                                        </p:attrNameLst>
                                      </p:cBhvr>
                                      <p:tavLst>
                                        <p:tav tm="0">
                                          <p:val>
                                            <p:strVal val="#ppt_x"/>
                                          </p:val>
                                        </p:tav>
                                        <p:tav tm="100000">
                                          <p:val>
                                            <p:strVal val="#ppt_x"/>
                                          </p:val>
                                        </p:tav>
                                      </p:tavLst>
                                    </p:anim>
                                    <p:anim calcmode="lin" valueType="num">
                                      <p:cBhvr additive="base">
                                        <p:cTn id="76" dur="500" fill="hold"/>
                                        <p:tgtEl>
                                          <p:spTgt spid="61"/>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250"/>
                                  </p:stCondLst>
                                  <p:childTnLst>
                                    <p:set>
                                      <p:cBhvr>
                                        <p:cTn id="78" dur="1" fill="hold">
                                          <p:stCondLst>
                                            <p:cond delay="0"/>
                                          </p:stCondLst>
                                        </p:cTn>
                                        <p:tgtEl>
                                          <p:spTgt spid="62"/>
                                        </p:tgtEl>
                                        <p:attrNameLst>
                                          <p:attrName>style.visibility</p:attrName>
                                        </p:attrNameLst>
                                      </p:cBhvr>
                                      <p:to>
                                        <p:strVal val="visible"/>
                                      </p:to>
                                    </p:set>
                                    <p:anim calcmode="lin" valueType="num">
                                      <p:cBhvr additive="base">
                                        <p:cTn id="79" dur="500" fill="hold"/>
                                        <p:tgtEl>
                                          <p:spTgt spid="62"/>
                                        </p:tgtEl>
                                        <p:attrNameLst>
                                          <p:attrName>ppt_x</p:attrName>
                                        </p:attrNameLst>
                                      </p:cBhvr>
                                      <p:tavLst>
                                        <p:tav tm="0">
                                          <p:val>
                                            <p:strVal val="#ppt_x"/>
                                          </p:val>
                                        </p:tav>
                                        <p:tav tm="100000">
                                          <p:val>
                                            <p:strVal val="#ppt_x"/>
                                          </p:val>
                                        </p:tav>
                                      </p:tavLst>
                                    </p:anim>
                                    <p:anim calcmode="lin" valueType="num">
                                      <p:cBhvr additive="base">
                                        <p:cTn id="80" dur="500" fill="hold"/>
                                        <p:tgtEl>
                                          <p:spTgt spid="62"/>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250"/>
                                  </p:stCondLst>
                                  <p:childTnLst>
                                    <p:set>
                                      <p:cBhvr>
                                        <p:cTn id="82" dur="1" fill="hold">
                                          <p:stCondLst>
                                            <p:cond delay="0"/>
                                          </p:stCondLst>
                                        </p:cTn>
                                        <p:tgtEl>
                                          <p:spTgt spid="63"/>
                                        </p:tgtEl>
                                        <p:attrNameLst>
                                          <p:attrName>style.visibility</p:attrName>
                                        </p:attrNameLst>
                                      </p:cBhvr>
                                      <p:to>
                                        <p:strVal val="visible"/>
                                      </p:to>
                                    </p:set>
                                    <p:anim calcmode="lin" valueType="num">
                                      <p:cBhvr additive="base">
                                        <p:cTn id="83" dur="500" fill="hold"/>
                                        <p:tgtEl>
                                          <p:spTgt spid="63"/>
                                        </p:tgtEl>
                                        <p:attrNameLst>
                                          <p:attrName>ppt_x</p:attrName>
                                        </p:attrNameLst>
                                      </p:cBhvr>
                                      <p:tavLst>
                                        <p:tav tm="0">
                                          <p:val>
                                            <p:strVal val="#ppt_x"/>
                                          </p:val>
                                        </p:tav>
                                        <p:tav tm="100000">
                                          <p:val>
                                            <p:strVal val="#ppt_x"/>
                                          </p:val>
                                        </p:tav>
                                      </p:tavLst>
                                    </p:anim>
                                    <p:anim calcmode="lin" valueType="num">
                                      <p:cBhvr additive="base">
                                        <p:cTn id="84" dur="500" fill="hold"/>
                                        <p:tgtEl>
                                          <p:spTgt spid="63"/>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25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500" fill="hold"/>
                                        <p:tgtEl>
                                          <p:spTgt spid="64"/>
                                        </p:tgtEl>
                                        <p:attrNameLst>
                                          <p:attrName>ppt_x</p:attrName>
                                        </p:attrNameLst>
                                      </p:cBhvr>
                                      <p:tavLst>
                                        <p:tav tm="0">
                                          <p:val>
                                            <p:strVal val="#ppt_x"/>
                                          </p:val>
                                        </p:tav>
                                        <p:tav tm="100000">
                                          <p:val>
                                            <p:strVal val="#ppt_x"/>
                                          </p:val>
                                        </p:tav>
                                      </p:tavLst>
                                    </p:anim>
                                    <p:anim calcmode="lin" valueType="num">
                                      <p:cBhvr additive="base">
                                        <p:cTn id="88" dur="500" fill="hold"/>
                                        <p:tgtEl>
                                          <p:spTgt spid="64"/>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25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ppt_x"/>
                                          </p:val>
                                        </p:tav>
                                        <p:tav tm="100000">
                                          <p:val>
                                            <p:strVal val="#ppt_x"/>
                                          </p:val>
                                        </p:tav>
                                      </p:tavLst>
                                    </p:anim>
                                    <p:anim calcmode="lin" valueType="num">
                                      <p:cBhvr additive="base">
                                        <p:cTn id="92" dur="500" fill="hold"/>
                                        <p:tgtEl>
                                          <p:spTgt spid="6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250"/>
                                  </p:stCondLst>
                                  <p:childTnLst>
                                    <p:set>
                                      <p:cBhvr>
                                        <p:cTn id="94" dur="1" fill="hold">
                                          <p:stCondLst>
                                            <p:cond delay="0"/>
                                          </p:stCondLst>
                                        </p:cTn>
                                        <p:tgtEl>
                                          <p:spTgt spid="66"/>
                                        </p:tgtEl>
                                        <p:attrNameLst>
                                          <p:attrName>style.visibility</p:attrName>
                                        </p:attrNameLst>
                                      </p:cBhvr>
                                      <p:to>
                                        <p:strVal val="visible"/>
                                      </p:to>
                                    </p:set>
                                    <p:anim calcmode="lin" valueType="num">
                                      <p:cBhvr additive="base">
                                        <p:cTn id="95" dur="500" fill="hold"/>
                                        <p:tgtEl>
                                          <p:spTgt spid="66"/>
                                        </p:tgtEl>
                                        <p:attrNameLst>
                                          <p:attrName>ppt_x</p:attrName>
                                        </p:attrNameLst>
                                      </p:cBhvr>
                                      <p:tavLst>
                                        <p:tav tm="0">
                                          <p:val>
                                            <p:strVal val="#ppt_x"/>
                                          </p:val>
                                        </p:tav>
                                        <p:tav tm="100000">
                                          <p:val>
                                            <p:strVal val="#ppt_x"/>
                                          </p:val>
                                        </p:tav>
                                      </p:tavLst>
                                    </p:anim>
                                    <p:anim calcmode="lin" valueType="num">
                                      <p:cBhvr additive="base">
                                        <p:cTn id="96" dur="500" fill="hold"/>
                                        <p:tgtEl>
                                          <p:spTgt spid="66"/>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250"/>
                                  </p:stCondLst>
                                  <p:childTnLst>
                                    <p:set>
                                      <p:cBhvr>
                                        <p:cTn id="98" dur="1" fill="hold">
                                          <p:stCondLst>
                                            <p:cond delay="0"/>
                                          </p:stCondLst>
                                        </p:cTn>
                                        <p:tgtEl>
                                          <p:spTgt spid="67"/>
                                        </p:tgtEl>
                                        <p:attrNameLst>
                                          <p:attrName>style.visibility</p:attrName>
                                        </p:attrNameLst>
                                      </p:cBhvr>
                                      <p:to>
                                        <p:strVal val="visible"/>
                                      </p:to>
                                    </p:set>
                                    <p:anim calcmode="lin" valueType="num">
                                      <p:cBhvr additive="base">
                                        <p:cTn id="99" dur="500" fill="hold"/>
                                        <p:tgtEl>
                                          <p:spTgt spid="67"/>
                                        </p:tgtEl>
                                        <p:attrNameLst>
                                          <p:attrName>ppt_x</p:attrName>
                                        </p:attrNameLst>
                                      </p:cBhvr>
                                      <p:tavLst>
                                        <p:tav tm="0">
                                          <p:val>
                                            <p:strVal val="#ppt_x"/>
                                          </p:val>
                                        </p:tav>
                                        <p:tav tm="100000">
                                          <p:val>
                                            <p:strVal val="#ppt_x"/>
                                          </p:val>
                                        </p:tav>
                                      </p:tavLst>
                                    </p:anim>
                                    <p:anim calcmode="lin" valueType="num">
                                      <p:cBhvr additive="base">
                                        <p:cTn id="100" dur="500" fill="hold"/>
                                        <p:tgtEl>
                                          <p:spTgt spid="67"/>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250"/>
                                  </p:stCondLst>
                                  <p:childTnLst>
                                    <p:set>
                                      <p:cBhvr>
                                        <p:cTn id="102" dur="1" fill="hold">
                                          <p:stCondLst>
                                            <p:cond delay="0"/>
                                          </p:stCondLst>
                                        </p:cTn>
                                        <p:tgtEl>
                                          <p:spTgt spid="68"/>
                                        </p:tgtEl>
                                        <p:attrNameLst>
                                          <p:attrName>style.visibility</p:attrName>
                                        </p:attrNameLst>
                                      </p:cBhvr>
                                      <p:to>
                                        <p:strVal val="visible"/>
                                      </p:to>
                                    </p:set>
                                    <p:anim calcmode="lin" valueType="num">
                                      <p:cBhvr additive="base">
                                        <p:cTn id="103" dur="500" fill="hold"/>
                                        <p:tgtEl>
                                          <p:spTgt spid="68"/>
                                        </p:tgtEl>
                                        <p:attrNameLst>
                                          <p:attrName>ppt_x</p:attrName>
                                        </p:attrNameLst>
                                      </p:cBhvr>
                                      <p:tavLst>
                                        <p:tav tm="0">
                                          <p:val>
                                            <p:strVal val="#ppt_x"/>
                                          </p:val>
                                        </p:tav>
                                        <p:tav tm="100000">
                                          <p:val>
                                            <p:strVal val="#ppt_x"/>
                                          </p:val>
                                        </p:tav>
                                      </p:tavLst>
                                    </p:anim>
                                    <p:anim calcmode="lin" valueType="num">
                                      <p:cBhvr additive="base">
                                        <p:cTn id="104" dur="500" fill="hold"/>
                                        <p:tgtEl>
                                          <p:spTgt spid="68"/>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250"/>
                                  </p:stCondLst>
                                  <p:childTnLst>
                                    <p:set>
                                      <p:cBhvr>
                                        <p:cTn id="106" dur="1" fill="hold">
                                          <p:stCondLst>
                                            <p:cond delay="0"/>
                                          </p:stCondLst>
                                        </p:cTn>
                                        <p:tgtEl>
                                          <p:spTgt spid="69"/>
                                        </p:tgtEl>
                                        <p:attrNameLst>
                                          <p:attrName>style.visibility</p:attrName>
                                        </p:attrNameLst>
                                      </p:cBhvr>
                                      <p:to>
                                        <p:strVal val="visible"/>
                                      </p:to>
                                    </p:set>
                                    <p:anim calcmode="lin" valueType="num">
                                      <p:cBhvr additive="base">
                                        <p:cTn id="107" dur="500" fill="hold"/>
                                        <p:tgtEl>
                                          <p:spTgt spid="69"/>
                                        </p:tgtEl>
                                        <p:attrNameLst>
                                          <p:attrName>ppt_x</p:attrName>
                                        </p:attrNameLst>
                                      </p:cBhvr>
                                      <p:tavLst>
                                        <p:tav tm="0">
                                          <p:val>
                                            <p:strVal val="#ppt_x"/>
                                          </p:val>
                                        </p:tav>
                                        <p:tav tm="100000">
                                          <p:val>
                                            <p:strVal val="#ppt_x"/>
                                          </p:val>
                                        </p:tav>
                                      </p:tavLst>
                                    </p:anim>
                                    <p:anim calcmode="lin" valueType="num">
                                      <p:cBhvr additive="base">
                                        <p:cTn id="108" dur="500" fill="hold"/>
                                        <p:tgtEl>
                                          <p:spTgt spid="69"/>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250"/>
                                  </p:stCondLst>
                                  <p:childTnLst>
                                    <p:set>
                                      <p:cBhvr>
                                        <p:cTn id="110" dur="1" fill="hold">
                                          <p:stCondLst>
                                            <p:cond delay="0"/>
                                          </p:stCondLst>
                                        </p:cTn>
                                        <p:tgtEl>
                                          <p:spTgt spid="70"/>
                                        </p:tgtEl>
                                        <p:attrNameLst>
                                          <p:attrName>style.visibility</p:attrName>
                                        </p:attrNameLst>
                                      </p:cBhvr>
                                      <p:to>
                                        <p:strVal val="visible"/>
                                      </p:to>
                                    </p:set>
                                    <p:anim calcmode="lin" valueType="num">
                                      <p:cBhvr additive="base">
                                        <p:cTn id="111" dur="500" fill="hold"/>
                                        <p:tgtEl>
                                          <p:spTgt spid="70"/>
                                        </p:tgtEl>
                                        <p:attrNameLst>
                                          <p:attrName>ppt_x</p:attrName>
                                        </p:attrNameLst>
                                      </p:cBhvr>
                                      <p:tavLst>
                                        <p:tav tm="0">
                                          <p:val>
                                            <p:strVal val="#ppt_x"/>
                                          </p:val>
                                        </p:tav>
                                        <p:tav tm="100000">
                                          <p:val>
                                            <p:strVal val="#ppt_x"/>
                                          </p:val>
                                        </p:tav>
                                      </p:tavLst>
                                    </p:anim>
                                    <p:anim calcmode="lin" valueType="num">
                                      <p:cBhvr additive="base">
                                        <p:cTn id="112" dur="500" fill="hold"/>
                                        <p:tgtEl>
                                          <p:spTgt spid="70"/>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50"/>
                                  </p:stCondLst>
                                  <p:childTnLst>
                                    <p:set>
                                      <p:cBhvr>
                                        <p:cTn id="114" dur="1" fill="hold">
                                          <p:stCondLst>
                                            <p:cond delay="0"/>
                                          </p:stCondLst>
                                        </p:cTn>
                                        <p:tgtEl>
                                          <p:spTgt spid="71"/>
                                        </p:tgtEl>
                                        <p:attrNameLst>
                                          <p:attrName>style.visibility</p:attrName>
                                        </p:attrNameLst>
                                      </p:cBhvr>
                                      <p:to>
                                        <p:strVal val="visible"/>
                                      </p:to>
                                    </p:set>
                                    <p:anim calcmode="lin" valueType="num">
                                      <p:cBhvr additive="base">
                                        <p:cTn id="115" dur="500" fill="hold"/>
                                        <p:tgtEl>
                                          <p:spTgt spid="71"/>
                                        </p:tgtEl>
                                        <p:attrNameLst>
                                          <p:attrName>ppt_x</p:attrName>
                                        </p:attrNameLst>
                                      </p:cBhvr>
                                      <p:tavLst>
                                        <p:tav tm="0">
                                          <p:val>
                                            <p:strVal val="#ppt_x"/>
                                          </p:val>
                                        </p:tav>
                                        <p:tav tm="100000">
                                          <p:val>
                                            <p:strVal val="#ppt_x"/>
                                          </p:val>
                                        </p:tav>
                                      </p:tavLst>
                                    </p:anim>
                                    <p:anim calcmode="lin" valueType="num">
                                      <p:cBhvr additive="base">
                                        <p:cTn id="116" dur="500" fill="hold"/>
                                        <p:tgtEl>
                                          <p:spTgt spid="71"/>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250"/>
                                  </p:stCondLst>
                                  <p:childTnLst>
                                    <p:set>
                                      <p:cBhvr>
                                        <p:cTn id="118" dur="1" fill="hold">
                                          <p:stCondLst>
                                            <p:cond delay="0"/>
                                          </p:stCondLst>
                                        </p:cTn>
                                        <p:tgtEl>
                                          <p:spTgt spid="72"/>
                                        </p:tgtEl>
                                        <p:attrNameLst>
                                          <p:attrName>style.visibility</p:attrName>
                                        </p:attrNameLst>
                                      </p:cBhvr>
                                      <p:to>
                                        <p:strVal val="visible"/>
                                      </p:to>
                                    </p:set>
                                    <p:anim calcmode="lin" valueType="num">
                                      <p:cBhvr additive="base">
                                        <p:cTn id="119" dur="500" fill="hold"/>
                                        <p:tgtEl>
                                          <p:spTgt spid="72"/>
                                        </p:tgtEl>
                                        <p:attrNameLst>
                                          <p:attrName>ppt_x</p:attrName>
                                        </p:attrNameLst>
                                      </p:cBhvr>
                                      <p:tavLst>
                                        <p:tav tm="0">
                                          <p:val>
                                            <p:strVal val="#ppt_x"/>
                                          </p:val>
                                        </p:tav>
                                        <p:tav tm="100000">
                                          <p:val>
                                            <p:strVal val="#ppt_x"/>
                                          </p:val>
                                        </p:tav>
                                      </p:tavLst>
                                    </p:anim>
                                    <p:anim calcmode="lin" valueType="num">
                                      <p:cBhvr additive="base">
                                        <p:cTn id="120" dur="500" fill="hold"/>
                                        <p:tgtEl>
                                          <p:spTgt spid="72"/>
                                        </p:tgtEl>
                                        <p:attrNameLst>
                                          <p:attrName>ppt_y</p:attrName>
                                        </p:attrNameLst>
                                      </p:cBhvr>
                                      <p:tavLst>
                                        <p:tav tm="0">
                                          <p:val>
                                            <p:strVal val="1+#ppt_h/2"/>
                                          </p:val>
                                        </p:tav>
                                        <p:tav tm="100000">
                                          <p:val>
                                            <p:strVal val="#ppt_y"/>
                                          </p:val>
                                        </p:tav>
                                      </p:tavLst>
                                    </p:anim>
                                  </p:childTnLst>
                                </p:cTn>
                              </p:par>
                              <p:par>
                                <p:cTn id="121" presetID="10" presetClass="entr" presetSubtype="0" fill="hold" nodeType="withEffect">
                                  <p:stCondLst>
                                    <p:cond delay="500"/>
                                  </p:stCondLst>
                                  <p:childTnLst>
                                    <p:set>
                                      <p:cBhvr>
                                        <p:cTn id="122" dur="1" fill="hold">
                                          <p:stCondLst>
                                            <p:cond delay="0"/>
                                          </p:stCondLst>
                                        </p:cTn>
                                        <p:tgtEl>
                                          <p:spTgt spid="3"/>
                                        </p:tgtEl>
                                        <p:attrNameLst>
                                          <p:attrName>style.visibility</p:attrName>
                                        </p:attrNameLst>
                                      </p:cBhvr>
                                      <p:to>
                                        <p:strVal val="visible"/>
                                      </p:to>
                                    </p:set>
                                    <p:animEffect transition="in" filter="fade">
                                      <p:cBhvr>
                                        <p:cTn id="1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9" grpId="0" animBg="1"/>
      <p:bldP spid="50" grpId="0" animBg="1"/>
      <p:bldP spid="52" grpId="0" animBg="1"/>
      <p:bldP spid="53" grpId="0" animBg="1"/>
      <p:bldP spid="54" grpId="0" animBg="1"/>
      <p:bldP spid="55" grpId="0" animBg="1"/>
      <p:bldP spid="56" grpId="0" animBg="1"/>
      <p:bldP spid="57" grpId="0" animBg="1"/>
      <p:bldP spid="58" grpId="0" animBg="1"/>
      <p:bldP spid="59" grpId="0" animBg="1"/>
      <p:bldP spid="60" grpId="0" animBg="1"/>
      <p:bldP spid="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4">
            <a:duotone>
              <a:schemeClr val="accent2">
                <a:shade val="45000"/>
                <a:satMod val="135000"/>
              </a:schemeClr>
              <a:prstClr val="white"/>
            </a:duotone>
            <a:extLst>
              <a:ext uri="{BEBA8EAE-BF5A-486C-A8C5-ECC9F3942E4B}">
                <a14:imgProps xmlns:a14="http://schemas.microsoft.com/office/drawing/2010/main">
                  <a14:imgLayer r:embed="rId5">
                    <a14:imgEffect>
                      <a14:saturation sat="30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قانون مور -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1956</a:t>
            </a:r>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 - </a:t>
            </a:r>
            <a:r>
              <a:rPr lang="en-US"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Times New Roman" pitchFamily="18" charset="0"/>
                <a:ea typeface="Monotype Koufi" pitchFamily="2" charset="-78"/>
                <a:cs typeface="Times New Roman" pitchFamily="18" charset="0"/>
              </a:rPr>
              <a:t>Gordon Moore</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6">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7</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1843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83768" y="476672"/>
            <a:ext cx="4248472" cy="593798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5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4011" y="620688"/>
            <a:ext cx="8920143" cy="5274121"/>
          </a:xfrm>
          <a:prstGeom prst="rect">
            <a:avLst/>
          </a:prstGeom>
          <a:ln>
            <a:noFill/>
          </a:ln>
          <a:effectLst>
            <a:softEdge rad="112500"/>
          </a:effectLst>
        </p:spPr>
      </p:pic>
      <p:pic>
        <p:nvPicPr>
          <p:cNvPr id="14" name="Picture 13" descr="Scaling-Tech.gif"/>
          <p:cNvPicPr/>
          <p:nvPr/>
        </p:nvPicPr>
        <p:blipFill>
          <a:blip r:embed="rId9"/>
          <a:stretch>
            <a:fillRect/>
          </a:stretch>
        </p:blipFill>
        <p:spPr>
          <a:xfrm>
            <a:off x="20660" y="620688"/>
            <a:ext cx="9123339" cy="5073030"/>
          </a:xfrm>
          <a:prstGeom prst="rect">
            <a:avLst/>
          </a:prstGeom>
        </p:spPr>
      </p:pic>
      <p:pic>
        <p:nvPicPr>
          <p:cNvPr id="15" name="Picture 14" descr="65nm.gif"/>
          <p:cNvPicPr/>
          <p:nvPr/>
        </p:nvPicPr>
        <p:blipFill>
          <a:blip r:embed="rId10"/>
          <a:stretch>
            <a:fillRect/>
          </a:stretch>
        </p:blipFill>
        <p:spPr>
          <a:xfrm>
            <a:off x="539552" y="566356"/>
            <a:ext cx="8136904" cy="6138971"/>
          </a:xfrm>
          <a:prstGeom prst="rect">
            <a:avLst/>
          </a:prstGeom>
          <a:ln>
            <a:noFill/>
          </a:ln>
          <a:effectLst>
            <a:softEdge rad="112500"/>
          </a:effectLst>
        </p:spPr>
      </p:pic>
    </p:spTree>
    <p:extLst>
      <p:ext uri="{BB962C8B-B14F-4D97-AF65-F5344CB8AC3E}">
        <p14:creationId xmlns:p14="http://schemas.microsoft.com/office/powerpoint/2010/main" val="3681681419"/>
      </p:ext>
    </p:extLst>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843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5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0" y="6674"/>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1" anchor="ctr">
            <a:spAutoFit/>
          </a:bodyPr>
          <a:lstStyle/>
          <a:p>
            <a:pPr algn="just"/>
            <a:r>
              <a:rPr lang="ar-SY"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rPr>
              <a:t>الشرائح السيليكونية</a:t>
            </a:r>
            <a:endParaRPr lang="ar-JO" sz="3200" b="1" dirty="0" smtClean="0">
              <a:ln w="12700">
                <a:solidFill>
                  <a:srgbClr val="000000">
                    <a:satMod val="155000"/>
                  </a:srgbClr>
                </a:solidFill>
                <a:prstDash val="solid"/>
              </a:ln>
              <a:solidFill>
                <a:srgbClr val="FFC000"/>
              </a:solidFill>
              <a:effectLst>
                <a:outerShdw blurRad="41275" dist="20320" dir="1800000" algn="tl" rotWithShape="0">
                  <a:srgbClr val="000000">
                    <a:alpha val="40000"/>
                  </a:srgbClr>
                </a:outerShdw>
              </a:effectLst>
              <a:latin typeface="Monotype Koufi" pitchFamily="2" charset="-78"/>
              <a:ea typeface="Monotype Koufi" pitchFamily="2" charset="-78"/>
              <a:cs typeface="Monotype Koufi" pitchFamily="2" charset="-78"/>
            </a:endParaRPr>
          </a:p>
        </p:txBody>
      </p:sp>
      <p:pic>
        <p:nvPicPr>
          <p:cNvPr id="4" name="Picture 3" descr="Picture2.jpg"/>
          <p:cNvPicPr>
            <a:picLocks noChangeAspect="1"/>
          </p:cNvPicPr>
          <p:nvPr/>
        </p:nvPicPr>
        <p:blipFill>
          <a:blip r:embed="rId4">
            <a:duotone>
              <a:schemeClr val="bg2">
                <a:shade val="45000"/>
                <a:satMod val="135000"/>
              </a:schemeClr>
              <a:prstClr val="white"/>
            </a:duotone>
          </a:blip>
          <a:stretch>
            <a:fillRect/>
          </a:stretch>
        </p:blipFill>
        <p:spPr>
          <a:xfrm>
            <a:off x="0" y="2428868"/>
            <a:ext cx="4436932" cy="3826210"/>
          </a:xfrm>
          <a:prstGeom prst="rect">
            <a:avLst/>
          </a:prstGeom>
          <a:effectLst>
            <a:softEdge rad="63500"/>
          </a:effectLst>
        </p:spPr>
      </p:pic>
      <p:sp>
        <p:nvSpPr>
          <p:cNvPr id="10" name="Slide Number Placeholder 11"/>
          <p:cNvSpPr>
            <a:spLocks noGrp="1"/>
          </p:cNvSpPr>
          <p:nvPr>
            <p:ph type="sldNum" sz="quarter" idx="12"/>
          </p:nvPr>
        </p:nvSpPr>
        <p:spPr>
          <a:xfrm>
            <a:off x="8285644" y="6286520"/>
            <a:ext cx="500066" cy="357190"/>
          </a:xfrm>
        </p:spPr>
        <p:txBody>
          <a:bodyPr/>
          <a:lstStyle/>
          <a:p>
            <a:pPr>
              <a:defRPr/>
            </a:pPr>
            <a:fld id="{1C73AFC2-7C99-442E-A5E9-C00A0F5A5EF6}" type="slidenum">
              <a:rPr lang="en-US" sz="1800" smtClean="0">
                <a:solidFill>
                  <a:srgbClr val="FF6600"/>
                </a:solidFill>
                <a:effectLst>
                  <a:outerShdw blurRad="38100" dist="38100" dir="2700000" algn="tl">
                    <a:srgbClr val="000000">
                      <a:alpha val="43137"/>
                    </a:srgbClr>
                  </a:outerShdw>
                </a:effectLst>
              </a:rPr>
              <a:pPr>
                <a:defRPr/>
              </a:pPr>
              <a:t>8</a:t>
            </a:fld>
            <a:endParaRPr lang="en-US" sz="1800" dirty="0">
              <a:solidFill>
                <a:srgbClr val="FF6600"/>
              </a:solidFill>
              <a:effectLst>
                <a:outerShdw blurRad="38100" dist="38100" dir="2700000" algn="tl">
                  <a:srgbClr val="000000">
                    <a:alpha val="43137"/>
                  </a:srgbClr>
                </a:outerShdw>
              </a:effectLst>
            </a:endParaRPr>
          </a:p>
        </p:txBody>
      </p:sp>
      <p:sp>
        <p:nvSpPr>
          <p:cNvPr id="9" name="Rectangle 3"/>
          <p:cNvSpPr txBox="1">
            <a:spLocks noChangeArrowheads="1"/>
          </p:cNvSpPr>
          <p:nvPr/>
        </p:nvSpPr>
        <p:spPr bwMode="auto">
          <a:xfrm rot="16200000">
            <a:off x="-964413" y="1729117"/>
            <a:ext cx="228601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20000"/>
              </a:spcBef>
              <a:spcAft>
                <a:spcPct val="0"/>
              </a:spcAft>
            </a:pPr>
            <a:r>
              <a:rPr lang="en-US" sz="2000" i="1" kern="0" dirty="0" smtClean="0">
                <a:solidFill>
                  <a:srgbClr val="FFC000"/>
                </a:solidFill>
                <a:effectLst>
                  <a:outerShdw blurRad="38100" dist="38100" dir="2700000" algn="tl">
                    <a:srgbClr val="000000">
                      <a:alpha val="43137"/>
                    </a:srgbClr>
                  </a:outerShdw>
                </a:effectLst>
                <a:latin typeface="Garamond" pitchFamily="18" charset="0"/>
              </a:rPr>
              <a:t>Unleash your </a:t>
            </a:r>
            <a:r>
              <a:rPr lang="en-US" sz="2000" i="1" kern="0" dirty="0">
                <a:solidFill>
                  <a:srgbClr val="FFC000"/>
                </a:solidFill>
                <a:effectLst>
                  <a:outerShdw blurRad="38100" dist="38100" dir="2700000" algn="tl">
                    <a:srgbClr val="000000">
                      <a:alpha val="43137"/>
                    </a:srgbClr>
                  </a:outerShdw>
                </a:effectLst>
                <a:latin typeface="Garamond" pitchFamily="18" charset="0"/>
              </a:rPr>
              <a:t>Creativity!</a:t>
            </a:r>
            <a:endParaRPr lang="en-US" sz="2000" i="1" kern="0" dirty="0" smtClean="0">
              <a:solidFill>
                <a:srgbClr val="FFC000"/>
              </a:solidFill>
              <a:effectLst>
                <a:outerShdw blurRad="38100" dist="38100" dir="2700000" algn="tl">
                  <a:srgbClr val="000000">
                    <a:alpha val="43137"/>
                  </a:srgbClr>
                </a:outerShdw>
              </a:effectLst>
              <a:latin typeface="Garamond" pitchFamily="18" charset="0"/>
            </a:endParaRPr>
          </a:p>
        </p:txBody>
      </p:sp>
      <p:pic>
        <p:nvPicPr>
          <p:cNvPr id="7" name="Picture 6" descr="153056995_5ef8b01016_o.jpg"/>
          <p:cNvPicPr>
            <a:picLocks noChangeAspect="1"/>
          </p:cNvPicPr>
          <p:nvPr/>
        </p:nvPicPr>
        <p:blipFill>
          <a:blip r:embed="rId5"/>
          <a:stretch>
            <a:fillRect/>
          </a:stretch>
        </p:blipFill>
        <p:spPr>
          <a:xfrm>
            <a:off x="375114" y="658304"/>
            <a:ext cx="6671501" cy="5146959"/>
          </a:xfrm>
          <a:prstGeom prst="rect">
            <a:avLst/>
          </a:prstGeom>
          <a:ln>
            <a:noFill/>
          </a:ln>
          <a:effectLst>
            <a:softEdge rad="112500"/>
          </a:effectLst>
        </p:spPr>
      </p:pic>
      <p:pic>
        <p:nvPicPr>
          <p:cNvPr id="8" name="Picture 7" descr="arm.jpg"/>
          <p:cNvPicPr>
            <a:picLocks noChangeAspect="1"/>
          </p:cNvPicPr>
          <p:nvPr/>
        </p:nvPicPr>
        <p:blipFill>
          <a:blip r:embed="rId6" cstate="print"/>
          <a:stretch>
            <a:fillRect/>
          </a:stretch>
        </p:blipFill>
        <p:spPr>
          <a:xfrm>
            <a:off x="7164288" y="762901"/>
            <a:ext cx="1979712" cy="1984111"/>
          </a:xfrm>
          <a:prstGeom prst="rect">
            <a:avLst/>
          </a:prstGeom>
        </p:spPr>
      </p:pic>
    </p:spTree>
    <p:extLst>
      <p:ext uri="{BB962C8B-B14F-4D97-AF65-F5344CB8AC3E}">
        <p14:creationId xmlns:p14="http://schemas.microsoft.com/office/powerpoint/2010/main" val="1284835195"/>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wedo\Desktop\Flylogic\package_large.jpg"/>
          <p:cNvPicPr>
            <a:picLocks noChangeAspect="1" noChangeArrowheads="1"/>
          </p:cNvPicPr>
          <p:nvPr/>
        </p:nvPicPr>
        <p:blipFill>
          <a:blip r:embed="rId3"/>
          <a:srcRect/>
          <a:stretch>
            <a:fillRect/>
          </a:stretch>
        </p:blipFill>
        <p:spPr bwMode="auto">
          <a:xfrm>
            <a:off x="-22826" y="2029672"/>
            <a:ext cx="9166825" cy="4828328"/>
          </a:xfrm>
          <a:prstGeom prst="rect">
            <a:avLst/>
          </a:prstGeom>
          <a:noFill/>
        </p:spPr>
      </p:pic>
      <p:pic>
        <p:nvPicPr>
          <p:cNvPr id="4098" name="Picture 2" descr="C:\Users\wedo\Desktop\Flylogic\dspic30f6013_large.jpg.jpg"/>
          <p:cNvPicPr>
            <a:picLocks noChangeAspect="1" noChangeArrowheads="1"/>
          </p:cNvPicPr>
          <p:nvPr/>
        </p:nvPicPr>
        <p:blipFill>
          <a:blip r:embed="rId4"/>
          <a:srcRect l="50876"/>
          <a:stretch>
            <a:fillRect/>
          </a:stretch>
        </p:blipFill>
        <p:spPr bwMode="auto">
          <a:xfrm>
            <a:off x="1428728" y="0"/>
            <a:ext cx="6694649" cy="6858000"/>
          </a:xfrm>
          <a:prstGeom prst="rect">
            <a:avLst/>
          </a:prstGeom>
          <a:noFill/>
        </p:spPr>
      </p:pic>
      <p:pic>
        <p:nvPicPr>
          <p:cNvPr id="4100" name="Picture 4" descr="C:\Users\wedo\Desktop\Flylogic\atmega169p_m2_large.jpg"/>
          <p:cNvPicPr>
            <a:picLocks noChangeAspect="1" noChangeArrowheads="1"/>
          </p:cNvPicPr>
          <p:nvPr/>
        </p:nvPicPr>
        <p:blipFill>
          <a:blip r:embed="rId5"/>
          <a:srcRect/>
          <a:stretch>
            <a:fillRect/>
          </a:stretch>
        </p:blipFill>
        <p:spPr bwMode="auto">
          <a:xfrm>
            <a:off x="1142976" y="6350"/>
            <a:ext cx="7315201" cy="6851650"/>
          </a:xfrm>
          <a:prstGeom prst="rect">
            <a:avLst/>
          </a:prstGeom>
          <a:noFill/>
        </p:spPr>
      </p:pic>
      <p:pic>
        <p:nvPicPr>
          <p:cNvPr id="4102" name="Picture 6" descr="C:\Users\wedo\Desktop\Flylogic\atmega169p_large.jpg"/>
          <p:cNvPicPr>
            <a:picLocks noChangeAspect="1" noChangeArrowheads="1"/>
          </p:cNvPicPr>
          <p:nvPr/>
        </p:nvPicPr>
        <p:blipFill>
          <a:blip r:embed="rId6"/>
          <a:srcRect/>
          <a:stretch>
            <a:fillRect/>
          </a:stretch>
        </p:blipFill>
        <p:spPr bwMode="auto">
          <a:xfrm>
            <a:off x="985880" y="1"/>
            <a:ext cx="7400859" cy="6858000"/>
          </a:xfrm>
          <a:prstGeom prst="rect">
            <a:avLst/>
          </a:prstGeom>
          <a:noFill/>
        </p:spPr>
      </p:pic>
      <p:pic>
        <p:nvPicPr>
          <p:cNvPr id="9" name="Picture 2" descr="mhtml:file://C:\Users\wedo\Desktop\Flylogic\Flylogic%20Engineering’s%20Analytical%20Blog.mht!http://flylogic.net/knohl/i4004/i4004-2NANDs-1.jpg"/>
          <p:cNvPicPr>
            <a:picLocks noChangeAspect="1" noChangeArrowheads="1"/>
          </p:cNvPicPr>
          <p:nvPr/>
        </p:nvPicPr>
        <p:blipFill>
          <a:blip r:embed="rId7"/>
          <a:srcRect/>
          <a:stretch>
            <a:fillRect/>
          </a:stretch>
        </p:blipFill>
        <p:spPr bwMode="auto">
          <a:xfrm>
            <a:off x="0" y="70506"/>
            <a:ext cx="9144000" cy="6644642"/>
          </a:xfrm>
          <a:prstGeom prst="rect">
            <a:avLst/>
          </a:prstGeom>
          <a:noFill/>
        </p:spPr>
      </p:pic>
      <p:pic>
        <p:nvPicPr>
          <p:cNvPr id="4104" name="Picture 8" descr="mhtml:file://C:\Users\wedo\Desktop\Flylogic\Flylogic%20Engineering’s%20Analytical%20Blog.mht!http://flylogic.net/knohl/i4004/i4004-2NANDs-2.jpg"/>
          <p:cNvPicPr>
            <a:picLocks noChangeAspect="1" noChangeArrowheads="1"/>
          </p:cNvPicPr>
          <p:nvPr/>
        </p:nvPicPr>
        <p:blipFill>
          <a:blip r:embed="rId8"/>
          <a:srcRect/>
          <a:stretch>
            <a:fillRect/>
          </a:stretch>
        </p:blipFill>
        <p:spPr bwMode="auto">
          <a:xfrm>
            <a:off x="0" y="141944"/>
            <a:ext cx="9144000" cy="6644642"/>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2000" fill="hold"/>
                                        <p:tgtEl>
                                          <p:spTgt spid="4099"/>
                                        </p:tgtEl>
                                        <p:attrNameLst>
                                          <p:attrName>ppt_x</p:attrName>
                                        </p:attrNameLst>
                                      </p:cBhvr>
                                      <p:tavLst>
                                        <p:tav tm="0">
                                          <p:val>
                                            <p:strVal val="#ppt_x"/>
                                          </p:val>
                                        </p:tav>
                                        <p:tav tm="100000">
                                          <p:val>
                                            <p:strVal val="#ppt_x"/>
                                          </p:val>
                                        </p:tav>
                                      </p:tavLst>
                                    </p:anim>
                                    <p:anim calcmode="lin" valueType="num">
                                      <p:cBhvr additive="base">
                                        <p:cTn id="8" dur="20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4099"/>
                                        </p:tgtEl>
                                        <p:attrNameLst>
                                          <p:attrName>ppt_x</p:attrName>
                                        </p:attrNameLst>
                                      </p:cBhvr>
                                      <p:tavLst>
                                        <p:tav tm="0">
                                          <p:val>
                                            <p:strVal val="ppt_x"/>
                                          </p:val>
                                        </p:tav>
                                        <p:tav tm="100000">
                                          <p:val>
                                            <p:strVal val="ppt_x"/>
                                          </p:val>
                                        </p:tav>
                                      </p:tavLst>
                                    </p:anim>
                                    <p:anim calcmode="lin" valueType="num">
                                      <p:cBhvr additive="base">
                                        <p:cTn id="13" dur="500"/>
                                        <p:tgtEl>
                                          <p:spTgt spid="4099"/>
                                        </p:tgtEl>
                                        <p:attrNameLst>
                                          <p:attrName>ppt_y</p:attrName>
                                        </p:attrNameLst>
                                      </p:cBhvr>
                                      <p:tavLst>
                                        <p:tav tm="0">
                                          <p:val>
                                            <p:strVal val="ppt_y"/>
                                          </p:val>
                                        </p:tav>
                                        <p:tav tm="100000">
                                          <p:val>
                                            <p:strVal val="1+ppt_h/2"/>
                                          </p:val>
                                        </p:tav>
                                      </p:tavLst>
                                    </p:anim>
                                    <p:set>
                                      <p:cBhvr>
                                        <p:cTn id="14" dur="1" fill="hold">
                                          <p:stCondLst>
                                            <p:cond delay="499"/>
                                          </p:stCondLst>
                                        </p:cTn>
                                        <p:tgtEl>
                                          <p:spTgt spid="409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 calcmode="lin" valueType="num">
                                      <p:cBhvr additive="base">
                                        <p:cTn id="19" dur="2000" fill="hold"/>
                                        <p:tgtEl>
                                          <p:spTgt spid="4098"/>
                                        </p:tgtEl>
                                        <p:attrNameLst>
                                          <p:attrName>ppt_x</p:attrName>
                                        </p:attrNameLst>
                                      </p:cBhvr>
                                      <p:tavLst>
                                        <p:tav tm="0">
                                          <p:val>
                                            <p:strVal val="#ppt_x"/>
                                          </p:val>
                                        </p:tav>
                                        <p:tav tm="100000">
                                          <p:val>
                                            <p:strVal val="#ppt_x"/>
                                          </p:val>
                                        </p:tav>
                                      </p:tavLst>
                                    </p:anim>
                                    <p:anim calcmode="lin" valueType="num">
                                      <p:cBhvr additive="base">
                                        <p:cTn id="20" dur="20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4098"/>
                                        </p:tgtEl>
                                        <p:attrNameLst>
                                          <p:attrName>ppt_x</p:attrName>
                                        </p:attrNameLst>
                                      </p:cBhvr>
                                      <p:tavLst>
                                        <p:tav tm="0">
                                          <p:val>
                                            <p:strVal val="ppt_x"/>
                                          </p:val>
                                        </p:tav>
                                        <p:tav tm="100000">
                                          <p:val>
                                            <p:strVal val="ppt_x"/>
                                          </p:val>
                                        </p:tav>
                                      </p:tavLst>
                                    </p:anim>
                                    <p:anim calcmode="lin" valueType="num">
                                      <p:cBhvr additive="base">
                                        <p:cTn id="25" dur="500"/>
                                        <p:tgtEl>
                                          <p:spTgt spid="4098"/>
                                        </p:tgtEl>
                                        <p:attrNameLst>
                                          <p:attrName>ppt_y</p:attrName>
                                        </p:attrNameLst>
                                      </p:cBhvr>
                                      <p:tavLst>
                                        <p:tav tm="0">
                                          <p:val>
                                            <p:strVal val="ppt_y"/>
                                          </p:val>
                                        </p:tav>
                                        <p:tav tm="100000">
                                          <p:val>
                                            <p:strVal val="1+ppt_h/2"/>
                                          </p:val>
                                        </p:tav>
                                      </p:tavLst>
                                    </p:anim>
                                    <p:set>
                                      <p:cBhvr>
                                        <p:cTn id="26" dur="1" fill="hold">
                                          <p:stCondLst>
                                            <p:cond delay="499"/>
                                          </p:stCondLst>
                                        </p:cTn>
                                        <p:tgtEl>
                                          <p:spTgt spid="409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00"/>
                                        </p:tgtEl>
                                        <p:attrNameLst>
                                          <p:attrName>style.visibility</p:attrName>
                                        </p:attrNameLst>
                                      </p:cBhvr>
                                      <p:to>
                                        <p:strVal val="visible"/>
                                      </p:to>
                                    </p:set>
                                    <p:anim calcmode="lin" valueType="num">
                                      <p:cBhvr additive="base">
                                        <p:cTn id="31" dur="1000" fill="hold"/>
                                        <p:tgtEl>
                                          <p:spTgt spid="4100"/>
                                        </p:tgtEl>
                                        <p:attrNameLst>
                                          <p:attrName>ppt_x</p:attrName>
                                        </p:attrNameLst>
                                      </p:cBhvr>
                                      <p:tavLst>
                                        <p:tav tm="0">
                                          <p:val>
                                            <p:strVal val="#ppt_x"/>
                                          </p:val>
                                        </p:tav>
                                        <p:tav tm="100000">
                                          <p:val>
                                            <p:strVal val="#ppt_x"/>
                                          </p:val>
                                        </p:tav>
                                      </p:tavLst>
                                    </p:anim>
                                    <p:anim calcmode="lin" valueType="num">
                                      <p:cBhvr additive="base">
                                        <p:cTn id="32" dur="10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4100"/>
                                        </p:tgtEl>
                                        <p:attrNameLst>
                                          <p:attrName>ppt_x</p:attrName>
                                        </p:attrNameLst>
                                      </p:cBhvr>
                                      <p:tavLst>
                                        <p:tav tm="0">
                                          <p:val>
                                            <p:strVal val="ppt_x"/>
                                          </p:val>
                                        </p:tav>
                                        <p:tav tm="100000">
                                          <p:val>
                                            <p:strVal val="ppt_x"/>
                                          </p:val>
                                        </p:tav>
                                      </p:tavLst>
                                    </p:anim>
                                    <p:anim calcmode="lin" valueType="num">
                                      <p:cBhvr additive="base">
                                        <p:cTn id="37" dur="500"/>
                                        <p:tgtEl>
                                          <p:spTgt spid="4100"/>
                                        </p:tgtEl>
                                        <p:attrNameLst>
                                          <p:attrName>ppt_y</p:attrName>
                                        </p:attrNameLst>
                                      </p:cBhvr>
                                      <p:tavLst>
                                        <p:tav tm="0">
                                          <p:val>
                                            <p:strVal val="ppt_y"/>
                                          </p:val>
                                        </p:tav>
                                        <p:tav tm="100000">
                                          <p:val>
                                            <p:strVal val="1+ppt_h/2"/>
                                          </p:val>
                                        </p:tav>
                                      </p:tavLst>
                                    </p:anim>
                                    <p:set>
                                      <p:cBhvr>
                                        <p:cTn id="38" dur="1" fill="hold">
                                          <p:stCondLst>
                                            <p:cond delay="499"/>
                                          </p:stCondLst>
                                        </p:cTn>
                                        <p:tgtEl>
                                          <p:spTgt spid="410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02"/>
                                        </p:tgtEl>
                                        <p:attrNameLst>
                                          <p:attrName>style.visibility</p:attrName>
                                        </p:attrNameLst>
                                      </p:cBhvr>
                                      <p:to>
                                        <p:strVal val="visible"/>
                                      </p:to>
                                    </p:set>
                                    <p:anim calcmode="lin" valueType="num">
                                      <p:cBhvr additive="base">
                                        <p:cTn id="43" dur="1000" fill="hold"/>
                                        <p:tgtEl>
                                          <p:spTgt spid="4102"/>
                                        </p:tgtEl>
                                        <p:attrNameLst>
                                          <p:attrName>ppt_x</p:attrName>
                                        </p:attrNameLst>
                                      </p:cBhvr>
                                      <p:tavLst>
                                        <p:tav tm="0">
                                          <p:val>
                                            <p:strVal val="#ppt_x"/>
                                          </p:val>
                                        </p:tav>
                                        <p:tav tm="100000">
                                          <p:val>
                                            <p:strVal val="#ppt_x"/>
                                          </p:val>
                                        </p:tav>
                                      </p:tavLst>
                                    </p:anim>
                                    <p:anim calcmode="lin" valueType="num">
                                      <p:cBhvr additive="base">
                                        <p:cTn id="44" dur="10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4102"/>
                                        </p:tgtEl>
                                        <p:attrNameLst>
                                          <p:attrName>ppt_x</p:attrName>
                                        </p:attrNameLst>
                                      </p:cBhvr>
                                      <p:tavLst>
                                        <p:tav tm="0">
                                          <p:val>
                                            <p:strVal val="ppt_x"/>
                                          </p:val>
                                        </p:tav>
                                        <p:tav tm="100000">
                                          <p:val>
                                            <p:strVal val="ppt_x"/>
                                          </p:val>
                                        </p:tav>
                                      </p:tavLst>
                                    </p:anim>
                                    <p:anim calcmode="lin" valueType="num">
                                      <p:cBhvr additive="base">
                                        <p:cTn id="49" dur="500"/>
                                        <p:tgtEl>
                                          <p:spTgt spid="4102"/>
                                        </p:tgtEl>
                                        <p:attrNameLst>
                                          <p:attrName>ppt_y</p:attrName>
                                        </p:attrNameLst>
                                      </p:cBhvr>
                                      <p:tavLst>
                                        <p:tav tm="0">
                                          <p:val>
                                            <p:strVal val="ppt_y"/>
                                          </p:val>
                                        </p:tav>
                                        <p:tav tm="100000">
                                          <p:val>
                                            <p:strVal val="1+ppt_h/2"/>
                                          </p:val>
                                        </p:tav>
                                      </p:tavLst>
                                    </p:anim>
                                    <p:set>
                                      <p:cBhvr>
                                        <p:cTn id="50" dur="1" fill="hold">
                                          <p:stCondLst>
                                            <p:cond delay="499"/>
                                          </p:stCondLst>
                                        </p:cTn>
                                        <p:tgtEl>
                                          <p:spTgt spid="410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000" fill="hold"/>
                                        <p:tgtEl>
                                          <p:spTgt spid="9"/>
                                        </p:tgtEl>
                                        <p:attrNameLst>
                                          <p:attrName>ppt_x</p:attrName>
                                        </p:attrNameLst>
                                      </p:cBhvr>
                                      <p:tavLst>
                                        <p:tav tm="0">
                                          <p:val>
                                            <p:strVal val="#ppt_x"/>
                                          </p:val>
                                        </p:tav>
                                        <p:tav tm="100000">
                                          <p:val>
                                            <p:strVal val="#ppt_x"/>
                                          </p:val>
                                        </p:tav>
                                      </p:tavLst>
                                    </p:anim>
                                    <p:anim calcmode="lin" valueType="num">
                                      <p:cBhvr additive="base">
                                        <p:cTn id="56"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9"/>
                                        </p:tgtEl>
                                        <p:attrNameLst>
                                          <p:attrName>ppt_x</p:attrName>
                                        </p:attrNameLst>
                                      </p:cBhvr>
                                      <p:tavLst>
                                        <p:tav tm="0">
                                          <p:val>
                                            <p:strVal val="ppt_x"/>
                                          </p:val>
                                        </p:tav>
                                        <p:tav tm="100000">
                                          <p:val>
                                            <p:strVal val="ppt_x"/>
                                          </p:val>
                                        </p:tav>
                                      </p:tavLst>
                                    </p:anim>
                                    <p:anim calcmode="lin" valueType="num">
                                      <p:cBhvr additive="base">
                                        <p:cTn id="61" dur="500"/>
                                        <p:tgtEl>
                                          <p:spTgt spid="9"/>
                                        </p:tgtEl>
                                        <p:attrNameLst>
                                          <p:attrName>ppt_y</p:attrName>
                                        </p:attrNameLst>
                                      </p:cBhvr>
                                      <p:tavLst>
                                        <p:tav tm="0">
                                          <p:val>
                                            <p:strVal val="ppt_y"/>
                                          </p:val>
                                        </p:tav>
                                        <p:tav tm="100000">
                                          <p:val>
                                            <p:strVal val="1+ppt_h/2"/>
                                          </p:val>
                                        </p:tav>
                                      </p:tavLst>
                                    </p:anim>
                                    <p:set>
                                      <p:cBhvr>
                                        <p:cTn id="62" dur="1" fill="hold">
                                          <p:stCondLst>
                                            <p:cond delay="499"/>
                                          </p:stCondLst>
                                        </p:cTn>
                                        <p:tgtEl>
                                          <p:spTgt spid="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104"/>
                                        </p:tgtEl>
                                        <p:attrNameLst>
                                          <p:attrName>style.visibility</p:attrName>
                                        </p:attrNameLst>
                                      </p:cBhvr>
                                      <p:to>
                                        <p:strVal val="visible"/>
                                      </p:to>
                                    </p:set>
                                    <p:anim calcmode="lin" valueType="num">
                                      <p:cBhvr additive="base">
                                        <p:cTn id="67" dur="1000" fill="hold"/>
                                        <p:tgtEl>
                                          <p:spTgt spid="4104"/>
                                        </p:tgtEl>
                                        <p:attrNameLst>
                                          <p:attrName>ppt_x</p:attrName>
                                        </p:attrNameLst>
                                      </p:cBhvr>
                                      <p:tavLst>
                                        <p:tav tm="0">
                                          <p:val>
                                            <p:strVal val="#ppt_x"/>
                                          </p:val>
                                        </p:tav>
                                        <p:tav tm="100000">
                                          <p:val>
                                            <p:strVal val="#ppt_x"/>
                                          </p:val>
                                        </p:tav>
                                      </p:tavLst>
                                    </p:anim>
                                    <p:anim calcmode="lin" valueType="num">
                                      <p:cBhvr additive="base">
                                        <p:cTn id="68" dur="1000" fill="hold"/>
                                        <p:tgtEl>
                                          <p:spTgt spid="4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technological_awakening">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Eurostile"/>
        <a:ea typeface=""/>
        <a:cs typeface=""/>
      </a:majorFont>
      <a:minorFont>
        <a:latin typeface="Franklin Gothic Boo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21557</TotalTime>
  <Words>1050</Words>
  <Application>Microsoft Office PowerPoint</Application>
  <PresentationFormat>On-screen Show (4:3)</PresentationFormat>
  <Paragraphs>255</Paragraphs>
  <Slides>34</Slides>
  <Notes>34</Notes>
  <HiddenSlides>0</HiddenSlides>
  <MMClips>0</MMClips>
  <ScaleCrop>false</ScaleCrop>
  <HeadingPairs>
    <vt:vector size="4" baseType="variant">
      <vt:variant>
        <vt:lpstr>Theme</vt:lpstr>
      </vt:variant>
      <vt:variant>
        <vt:i4>7</vt:i4>
      </vt:variant>
      <vt:variant>
        <vt:lpstr>Slide Titles</vt:lpstr>
      </vt:variant>
      <vt:variant>
        <vt:i4>34</vt:i4>
      </vt:variant>
    </vt:vector>
  </HeadingPairs>
  <TitlesOfParts>
    <vt:vector size="41" baseType="lpstr">
      <vt:lpstr>Office Theme</vt:lpstr>
      <vt:lpstr>technological_awakening</vt:lpstr>
      <vt:lpstr>1_Office Theme</vt:lpstr>
      <vt:lpstr>4_technological_awakening</vt:lpstr>
      <vt:lpstr>2_technological_awakening</vt:lpstr>
      <vt:lpstr>1_technological_awakening</vt:lpstr>
      <vt:lpstr>3_technological_awakening</vt:lpstr>
      <vt:lpstr>برمجة المتحكمات المصغرة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Wafer</vt:lpstr>
      <vt:lpstr>Lithography  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WAYA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تصميم الدارات المطبوعة</dc:title>
  <dc:creator>WALID</dc:creator>
  <cp:lastModifiedBy>WALID BALID</cp:lastModifiedBy>
  <cp:revision>1451</cp:revision>
  <dcterms:created xsi:type="dcterms:W3CDTF">2009-10-17T18:25:20Z</dcterms:created>
  <dcterms:modified xsi:type="dcterms:W3CDTF">2012-02-22T16:11:41Z</dcterms:modified>
</cp:coreProperties>
</file>